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  <p:sldMasterId id="2147483674" r:id="rId7"/>
    <p:sldMasterId id="214748368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jdS33Au9Oxz8oPlt0PIEoqAlC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EFCCE-837B-42DB-81C0-C85D634B8B3C}">
  <a:tblStyle styleId="{0F0EFCCE-837B-42DB-81C0-C85D634B8B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customschemas.google.com/relationships/presentationmetadata" Target="metadata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Inner join, out join, exclusive, inclusive; User defined functions (UDFs) can be written for column transformation (TOUPPER), or aggregation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Merge join; skewed join; replicated join; spare-marge join</a:t>
            </a:r>
            <a:endParaRPr/>
          </a:p>
        </p:txBody>
      </p:sp>
      <p:sp>
        <p:nvSpPr>
          <p:cNvPr id="318" name="Google Shape;318;p15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Map a set of keyval pair; A Pig relation is a bag of tuples. A Pig relation is similar to a table in a relational database, where the tuples in the bag correspond to the rows in a table. Unlike a relational table, however, Pig relations don't require that every tuple contain the same number of fields or that the fields in the same position (column) have the same type.</a:t>
            </a:r>
            <a:endParaRPr/>
          </a:p>
        </p:txBody>
      </p:sp>
      <p:sp>
        <p:nvSpPr>
          <p:cNvPr id="331" name="Google Shape;331;p17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There are more than 20 Pig operations</a:t>
            </a:r>
            <a:endParaRPr/>
          </a:p>
        </p:txBody>
      </p:sp>
      <p:sp>
        <p:nvSpPr>
          <p:cNvPr id="350" name="Google Shape;350;p20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Fields are referred to by positional notation or by name (alias).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Positional notation is generated by the system. Positional notation is indicated with the dollar sign ($) and begins with zero (0); for example, $0, $1, $2.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Names are assigned by you using schemas (or, in the case of the GROUP operator and some functions, by the system). You can use any name that is not a Pig keyword; for example, f1, f2, f3 or a, b, c or name, age, gpa.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Given relation A above, the three fields are separated out in this 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Push results to stand output</a:t>
            </a:r>
            <a:endParaRPr/>
          </a:p>
        </p:txBody>
      </p:sp>
      <p:sp>
        <p:nvSpPr>
          <p:cNvPr id="395" name="Google Shape;395;p26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Write pig latin job is as simple as writing sql queries, for complex cases, the developers can integrate user defined function into the pig statements. </a:t>
            </a:r>
            <a:endParaRPr/>
          </a:p>
        </p:txBody>
      </p:sp>
      <p:sp>
        <p:nvSpPr>
          <p:cNvPr id="224" name="Google Shape;224;p4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Accelerate development process, many company such as Yahoo, Twitter, using Pig Latin to process large scale data. </a:t>
            </a:r>
            <a:endParaRPr/>
          </a:p>
        </p:txBody>
      </p:sp>
      <p:sp>
        <p:nvSpPr>
          <p:cNvPr id="233" name="Google Shape;233;p5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Pig is used for processing large scale data sets</a:t>
            </a:r>
            <a:endParaRPr/>
          </a:p>
        </p:txBody>
      </p:sp>
      <p:sp>
        <p:nvSpPr>
          <p:cNvPr id="240" name="Google Shape;240;p6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5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6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idx="1"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9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0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3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4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5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5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6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6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6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7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4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8"/>
          <p:cNvSpPr txBox="1"/>
          <p:nvPr>
            <p:ph idx="1"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9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9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0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0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1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2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4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4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4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1" name="Google Shape;151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2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2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6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5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7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7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7"/>
          <p:cNvSpPr txBox="1"/>
          <p:nvPr>
            <p:ph idx="2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8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9"/>
          <p:cNvSpPr txBox="1"/>
          <p:nvPr>
            <p:ph idx="1"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0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0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0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1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91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2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4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94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5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5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5"/>
          <p:cNvSpPr txBox="1"/>
          <p:nvPr>
            <p:ph idx="2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idx="1"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8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3"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"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05840" y="6495480"/>
            <a:ext cx="183636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49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05840" y="6495480"/>
            <a:ext cx="183636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1"/>
          <p:cNvSpPr txBox="1"/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/>
          <p:nvPr/>
        </p:nvSpPr>
        <p:spPr>
          <a:xfrm>
            <a:off x="533520" y="1905120"/>
            <a:ext cx="7542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High Level Language: Pig Latin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685800" y="3581280"/>
            <a:ext cx="6459840" cy="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ON HADOOP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457200" y="273600"/>
            <a:ext cx="8228880" cy="622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SHELL COMMANS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Positional Parameters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Mathematical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data structures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/>
        </p:nvSpPr>
        <p:spPr>
          <a:xfrm>
            <a:off x="457200" y="273600"/>
            <a:ext cx="8228880" cy="51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PHILOSOPHY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357120" y="857160"/>
            <a:ext cx="8228880" cy="21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Pigs Eat Anything: Pig can process different kinds of data such as structured data and unstructured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Pigs Live Anywhere: Pig not only processes files in HDFS, it also processes files in other sources such as files in the local file system.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Pigs are Domestic Animals: Pig allows you to develop user-defined functions and the same can be included in the script for complex operations.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Pigs Fly: Pig processes data quickly.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286000" y="3857760"/>
            <a:ext cx="3500280" cy="2499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Pig Philosophy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000080" y="4214880"/>
            <a:ext cx="1714320" cy="143784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Pigs are domestic animals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928960" y="5305320"/>
            <a:ext cx="1875960" cy="155232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Pigs live anywhere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3214800" y="2786040"/>
            <a:ext cx="1571400" cy="145692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Pigs Fly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5500800" y="4071960"/>
            <a:ext cx="1537920" cy="1642680"/>
          </a:xfrm>
          <a:prstGeom prst="ellipse">
            <a:avLst/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Pigs eat anything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/>
          <p:nvPr/>
        </p:nvSpPr>
        <p:spPr>
          <a:xfrm>
            <a:off x="1857240" y="3857760"/>
            <a:ext cx="5786280" cy="1856880"/>
          </a:xfrm>
          <a:prstGeom prst="rect">
            <a:avLst/>
          </a:prstGeom>
          <a:noFill/>
          <a:ln cap="flat" cmpd="sng" w="25550">
            <a:solidFill>
              <a:srgbClr val="3A5F8B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FOR PIG-ETL PROCESSING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457200" y="1604520"/>
            <a:ext cx="8228880" cy="17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is widely used for ETL Extract, Transform and Load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Pigs can extract data from different sources such as ERP, Accounting Flat files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makes use of various operators to perform transformations on the data and subsequently loads in into data warehouse.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500040" y="3714840"/>
            <a:ext cx="999720" cy="642600"/>
          </a:xfrm>
          <a:prstGeom prst="can">
            <a:avLst>
              <a:gd fmla="val 25000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500040" y="5429160"/>
            <a:ext cx="999720" cy="642600"/>
          </a:xfrm>
          <a:prstGeom prst="can">
            <a:avLst>
              <a:gd fmla="val 25000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500040" y="4572000"/>
            <a:ext cx="999720" cy="642600"/>
          </a:xfrm>
          <a:prstGeom prst="can">
            <a:avLst>
              <a:gd fmla="val 25000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2071800" y="4214880"/>
            <a:ext cx="1213920" cy="856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Validation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6215040" y="4357800"/>
            <a:ext cx="1142640" cy="642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Encode 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4857840" y="4357800"/>
            <a:ext cx="1213920" cy="9997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Removal of duplicates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3500280" y="4357800"/>
            <a:ext cx="1142640" cy="642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Fixing errors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7929720" y="4071960"/>
            <a:ext cx="999720" cy="2214360"/>
          </a:xfrm>
          <a:prstGeom prst="can">
            <a:avLst>
              <a:gd fmla="val 25000" name="adj"/>
            </a:avLst>
          </a:prstGeom>
          <a:solidFill>
            <a:srgbClr val="4F81BD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2"/>
          <p:cNvCxnSpPr/>
          <p:nvPr/>
        </p:nvCxnSpPr>
        <p:spPr>
          <a:xfrm>
            <a:off x="1500120" y="4036320"/>
            <a:ext cx="356760" cy="24984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12"/>
          <p:cNvCxnSpPr/>
          <p:nvPr/>
        </p:nvCxnSpPr>
        <p:spPr>
          <a:xfrm flipH="1" rot="10800000">
            <a:off x="1428840" y="5428080"/>
            <a:ext cx="428400" cy="28548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12"/>
          <p:cNvCxnSpPr/>
          <p:nvPr/>
        </p:nvCxnSpPr>
        <p:spPr>
          <a:xfrm>
            <a:off x="1428840" y="4786200"/>
            <a:ext cx="428400" cy="108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Word Count using MapReduce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1447920"/>
            <a:ext cx="3579480" cy="47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9" name="Google Shape;3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720" y="1447920"/>
            <a:ext cx="4078440" cy="42829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Word Count using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685800" y="2109960"/>
            <a:ext cx="7999200" cy="34423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Lines=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‘input/hadoop.log’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(line: chararray);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(line))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Groups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group,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(Words);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Counts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Top5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Results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Top5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/output/top5words;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/>
          <p:nvPr/>
        </p:nvSpPr>
        <p:spPr>
          <a:xfrm>
            <a:off x="500040" y="142920"/>
            <a:ext cx="8227800" cy="65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Highlights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571320" y="785880"/>
            <a:ext cx="8227800" cy="48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UDFs can be written to take advantage of the combiner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join implementations are built in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load and store functions is easy once an InputFormat and OutputFormat exist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Multi-query: pig will combine certain types of operations together in a single pipeline to reduce the number of times data is scanned.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 provides total ordering across reducers in a balanced way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Piggybank, a collection of user contributed UDFs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Accessing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Accessing approaches: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mode: submit a script directly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mode: Grunt, the pig shell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PigServer Java class, a JDBC like interface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mode: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mode:  pig –x local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Mapreduce mode: pig –x mapreduce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Data Types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Data Types: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Int, long, float, double, boolean, null, chararray, bytearry;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Types: tuples, bags, map;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Tuple is an ordered set of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Bag is a collection of tuples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Map key, value pair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Row in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( 0002576169, Tome, 20,  4.0)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Bag   Table or View in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{(0002576169 , Tome,  20,  4.0),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(0002576170, Mike, 20, 3.6),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(0002576171 Lucy, 19, 4.0), ….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Latin Statements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457200" y="1357200"/>
            <a:ext cx="8228880" cy="478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are basic constructs to process data using pig.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 is an operator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operator in Pig latin takes a relatiojn as input and yields another relation as output.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include schemas and expressions to process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should end with a semi-colon.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Latin comments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457200" y="1285920"/>
            <a:ext cx="8228880" cy="492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line comments that begin with “—”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Multiline comments that begin with /*  and end with */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Latin case sensitivity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are not case sensitive such as LOAD, STORE, GROUP, FOREACH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and paths are case-sensitive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Funciton names are case sensitive such PigStore, 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457200" y="273600"/>
            <a:ext cx="8228880" cy="594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Pig is a platform for data analysis.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alternative to MapReduce Programming.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was developed as a research project at Yahoo.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loads input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Lines=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‘input/access.log’ AS (line: chararray);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IN" sz="2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GENERTE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 (similar to SELECT)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a set of expressions and applies them to every record.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collects together records with the same key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Dump/Store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DUMP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to screen</a:t>
            </a: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STORE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 results to file 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b="0" i="0" lang="en-I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AVG, COUNT,  MAX,  MIN,  SUM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57200" y="1523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Data Loader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PigStorage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loads/stores relations using field-delimited text format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TextLoader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loads relations from a plain-text format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BinStorage:loads/stores relations from or to binary 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PigDump: stores relations by writing the toString() representation of tuples, one per 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426400" y="2880000"/>
            <a:ext cx="6500520" cy="91116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=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'student.txt'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PigStorage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('\t')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 ( name:chararray, age:int, gpa:doubl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336240" y="2880000"/>
            <a:ext cx="1966680" cy="93492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(John,18,4.0F)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(Mary,19,3.8F)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(Bill,20,3.9F)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- Foreach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...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 …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Generate statement iterates over the members of a bag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 of a </a:t>
            </a:r>
            <a:r>
              <a:rPr b="0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another bag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are named as in the input bag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= FOREACH  students  GENERATE  UPPER(name);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1371600" y="2962080"/>
            <a:ext cx="5865480" cy="63684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studentid = FOREACH  students  GENERATE  studentid, name;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remove duplicate tuples.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=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'student.txt'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PigStorage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('\t')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 ( name:chararray, age:int, gpa:double);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B=DISTINCT students;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limit the number of output tuples.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display first 3 tuples from students relation.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B= LIMIT students 3;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– Positional Reference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are referred to by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positional notation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by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4"/>
          <p:cNvGraphicFramePr/>
          <p:nvPr/>
        </p:nvGraphicFramePr>
        <p:xfrm>
          <a:off x="1523880" y="4648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{0F0EFCCE-837B-42DB-81C0-C85D634B8B3C}</a:tableStyleId>
              </a:tblPr>
              <a:tblGrid>
                <a:gridCol w="1828800"/>
                <a:gridCol w="1523875"/>
                <a:gridCol w="1676150"/>
                <a:gridCol w="1675800"/>
              </a:tblGrid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Field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Field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 Field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chararray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 notation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(variable)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24"/>
          <p:cNvSpPr/>
          <p:nvPr/>
        </p:nvSpPr>
        <p:spPr>
          <a:xfrm>
            <a:off x="380880" y="2743200"/>
            <a:ext cx="8608680" cy="200844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= LOAD 'student.txt' USING PigStorage() AS (name:chararray, age:int, 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DUMP A;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(John,18,4.0F)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(Mary,19,3.8F)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(Bill,20,3.9F)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studentname = Foreach students Generate $0 as studentname;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Operations- 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data in one or more relations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GROUP and COGROUP operators are identical.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operators work with one or more relations.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readability GROUP is used in statements involving one relation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COGROUP is used in statements involving two or more relations. Jointly Group the tuples from A and B.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5328000" y="5976000"/>
            <a:ext cx="3024000" cy="71892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= GROUP A BY age;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COGROUP A BY name, B BY name;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– Dump&amp;Store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457200" y="144792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DUMP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Operator: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output results, will always trigger execution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Operator: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will parse entire script prior to writing for efficiency purposes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762120" y="4495680"/>
            <a:ext cx="7084800" cy="255708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LOAD ‘input/pig/multiquery/A’;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= FILTER A by $1 == “apple”;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FILTER A by $1 == “apple”;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SOTRE B INTO “output/b”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C INTO “output/c”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 B&amp;C both derived from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 this would create two MapReduce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will now create one MapReduce job with output 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select tuples from a relation based on specified conditions.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tuples of students whose gpa is greater than 4.0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Student(rollno:int,name: chararray,gpa:float)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A=load ‘students.tsv’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- 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number of elements in a bag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to compute the number of elements in a bag.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requires a preceding GROUP ALL statement for global counts and GROUP BY statement for group counts.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2016000" y="5760000"/>
            <a:ext cx="4113000" cy="69804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FOREACH B GENERATE COUNT(A);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 -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Sorts a relation based on one or more fields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Pig, relations are unordered. If you order relation A to produce relation X relations A and X still contain the same elements.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1752480" y="5009400"/>
            <a:ext cx="5256000" cy="81972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= </a:t>
            </a: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students BY gpa DESC;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/>
              <a:t>PIG versus MapReduce</a:t>
            </a:r>
            <a:endParaRPr b="1" sz="2400"/>
          </a:p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 	PIG  				MapReduce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Dataflow language. 			Data processing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High-Level Language.			Low-level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Performing join operations in a pig are simple Quite difficult to perform the join 					 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Lines of code is very less			Lines of code is 10 times more than 					pig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Development time is faster			Development time is slow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Execution time is less because          	More execution time when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it generates optimum code			is not optimized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join two or more relations based on values in the common field.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B=load ‘/pigdemo/department.tsv’ as (rollno:int,deptno:int,deptname:chararray);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C=JOIN A BY rollno, B BY rollno;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B=load ‘/pigdemo/department.tsv’ as (rollno:int,deptno:int,deptname:chararray);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C=UNION A,B;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C INTO ‘/pigdemo/uniondemo’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partition a relation into two or more relations.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A INTO X IF gpa== 4.0 , Y IF gpa&lt;=4.0;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Y;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select random sample of data based on the specified sample size.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SAMPLE A 0.01;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DATA TYPES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ordered collection of fields.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LOAD ‘/root/studentdata.tsv’ AS (t1:tuple(t1a:chararray,t1b:int),t2:tuple(t2a:chararray,t2b:int));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foreach A GENERATE t1.t1a,t1.t1b,t2.$0,t2.$1;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‘/root/student.tsv’ Using PigStore as (studname:chararray, m:map[chararray]);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foreach A generate m#’city’ as Cityname:chararray;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 BANK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use can use Piggy Bank functions in Pig Latin script and they can also share their functions in Piggy Bank.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How to run Pig Latin scripts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host and local file system is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Neither Hadoop nor HDFS is required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prototyping and debugging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on a Hadoop cluster and HDFS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 - run a script directly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local my_pig_script.pig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mapreduce my_pig_script.pig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  use the Pig shell to run 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Lines = LOAD ‘/input/input.txt’ AS (line:chararray);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Unique = DISTINCT Lines;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DUMP Unique;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Hands-on: Word Count using Pig Latin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432000" y="1584000"/>
            <a:ext cx="8304120" cy="395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Batch mode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local wordcount.pig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Iterative mode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Lines=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‘input.txt’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(line: chararray);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grunt&gt;Words =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Lines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(line))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grunt&gt;Groups =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grunt&gt;counts =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Groups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group,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(Words);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DUMP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counts;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TOKENIZE&amp;FLATTEN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a new bag for each input; “FLATTEN” eliminates bag nesting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A:{line1, line2, line3…}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:{{lineword1,line1word2,…}},{line2word1,line2word2…}}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{line1word1,line1word2,line2word1…}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What is 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459720" y="1370160"/>
            <a:ext cx="761832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for analyzing large un-structured and semi-structured data on top of Hadoop.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Engine Parses, compiles Pig Latin scripts into MapReduce jobs run on top of Hadoop.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Latin is declarative, SQL-like language; the high level language interface for Hadoop.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80" y="251640"/>
            <a:ext cx="1526760" cy="10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720" y="3635640"/>
            <a:ext cx="4865400" cy="29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User Defined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UDF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 to do an operation on a field or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from within a pig script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all done in Java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use UDF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need to do more than grouping or filtering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Actually filtering is a UDF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Maybe more comfortable in Java land than in SQL/Pig Latin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859320" y="5112000"/>
            <a:ext cx="6627600" cy="9111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= Pig.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("""register udf.jar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find_centroid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FindCentroid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('$centroids');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Embedding Python scripts with Pig Statements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does not support flow control statement: </a:t>
            </a: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if/else, while loop, for loop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embedding API can leverage all language features provided by </a:t>
            </a: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including control flow: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I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and exit criteria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I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the database embedding API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I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Easier parameter passing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available as well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framework is extensible. Any JVM implementation of a language could be integrated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VERSUS 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1" name="Google Shape;501;p42"/>
          <p:cNvGraphicFramePr/>
          <p:nvPr/>
        </p:nvGraphicFramePr>
        <p:xfrm>
          <a:off x="1523880" y="1397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{0F0EFCCE-837B-42DB-81C0-C85D634B8B3C}</a:tableStyleId>
              </a:tblPr>
              <a:tblGrid>
                <a:gridCol w="2031850"/>
                <a:gridCol w="2031850"/>
                <a:gridCol w="2031850"/>
              </a:tblGrid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BY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Programmers and researchers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for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Procedural data flow language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like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Suitable for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Semi-structure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 types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Explicit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Implicit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UDF support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Join/order/sort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DFS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Implicit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explicit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Interface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data loads are time sensitive.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process various data sources.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get analytical insights through sampling.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not to use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completely in the unstructured form such as Video, text and audio.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there is a time constraint because Pig is slower than MapReduce jobs.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Motivation of Using 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Faster development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Fewer lines of code (Writing map reduce like writing SQL queries)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Re-use the code (Pig library, Piggy bank)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test: Find the top 5 words with most high frequency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lines of Pig Latin V.S 200 lines in Java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minutes in Pig Latin V.S 4 hours in Java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Who uses Pig for What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457200" y="1600200"/>
            <a:ext cx="8456400" cy="4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70% of production jobs at Yahoo (10ks per day)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Twitter, LinkedIn, Ebay, AOL,…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web logs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user behavior models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images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maps of the web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research on large data sets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 of 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457200" y="273600"/>
            <a:ext cx="8228880" cy="636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an engine for executing data flows (how your data should flow). Pig processes data in parallel on the Hadoop cluster.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a language called “Pig Latin” to express data flows.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Latin contains operators for many of the traditional data operations such as join, filter, sort etc.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allows users to develop their own functions(User defined Functions) for reading, processing and writing data.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ANATOMY OF PIG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457200" y="273600"/>
            <a:ext cx="8228880" cy="594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components of pig are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language Pig Latin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shell where we can type Pig Latin statements (Grunt)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interpreter and execution engine.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ANATOMY OF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214200" y="1604520"/>
            <a:ext cx="2428560" cy="31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A=load ‘student’ (rollno,name,gpa)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A=Filter A by gpa&gt;4.0;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a into ‘myreport’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723960" y="5214960"/>
            <a:ext cx="1601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 latin 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3143160" y="1000080"/>
            <a:ext cx="2857320" cy="3610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and parses Pig latin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data types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optimization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mapreduce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Submits job(s) to Hadoop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 progress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6858000" y="1857240"/>
            <a:ext cx="1828440" cy="31100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MapReduce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3267360" y="5214960"/>
            <a:ext cx="3489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 lnterpreter/ Execution engine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000920" y="5357880"/>
            <a:ext cx="19285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vignan</dc:creator>
</cp:coreProperties>
</file>