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1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9" r:id="rId44"/>
    <p:sldId id="311" r:id="rId45"/>
    <p:sldId id="302" r:id="rId46"/>
    <p:sldId id="312" r:id="rId47"/>
    <p:sldId id="301" r:id="rId48"/>
    <p:sldId id="313" r:id="rId49"/>
    <p:sldId id="297" r:id="rId50"/>
    <p:sldId id="300" r:id="rId51"/>
    <p:sldId id="303" r:id="rId52"/>
    <p:sldId id="304" r:id="rId53"/>
    <p:sldId id="305" r:id="rId54"/>
    <p:sldId id="306" r:id="rId55"/>
    <p:sldId id="307" r:id="rId56"/>
    <p:sldId id="308" r:id="rId57"/>
    <p:sldId id="309" r:id="rId58"/>
    <p:sldId id="310" r:id="rId59"/>
    <p:sldId id="298" r:id="rId6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35"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36"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37" name="Picture 36"/>
          <p:cNvPicPr/>
          <p:nvPr/>
        </p:nvPicPr>
        <p:blipFill>
          <a:blip r:embed="rId2"/>
          <a:stretch>
            <a:fillRect/>
          </a:stretch>
        </p:blipFill>
        <p:spPr>
          <a:xfrm>
            <a:off x="1735560" y="1599840"/>
            <a:ext cx="5671800" cy="4525560"/>
          </a:xfrm>
          <a:prstGeom prst="rect">
            <a:avLst/>
          </a:prstGeom>
          <a:ln>
            <a:noFill/>
          </a:ln>
        </p:spPr>
      </p:pic>
      <p:pic>
        <p:nvPicPr>
          <p:cNvPr id="38" name="Picture 37"/>
          <p:cNvPicPr/>
          <p:nvPr/>
        </p:nvPicPr>
        <p:blipFill>
          <a:blip r:embed="rId2"/>
          <a:stretch>
            <a:fillRect/>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45" name="PlaceHolder 2"/>
          <p:cNvSpPr>
            <a:spLocks noGrp="1"/>
          </p:cNvSpPr>
          <p:nvPr>
            <p:ph type="subTitle"/>
          </p:nvPr>
        </p:nvSpPr>
        <p:spPr>
          <a:xfrm>
            <a:off x="457200" y="1600200"/>
            <a:ext cx="8229240" cy="4525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47"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49"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0"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54"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55"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56"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 name="PlaceHolder 2"/>
          <p:cNvSpPr>
            <a:spLocks noGrp="1"/>
          </p:cNvSpPr>
          <p:nvPr>
            <p:ph type="subTitle"/>
          </p:nvPr>
        </p:nvSpPr>
        <p:spPr>
          <a:xfrm>
            <a:off x="457200" y="1600200"/>
            <a:ext cx="8229240" cy="4525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58"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9"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0"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2"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63"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4"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6"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67"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69"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70"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71"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72"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74"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75"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76" name="Picture 75"/>
          <p:cNvPicPr/>
          <p:nvPr/>
        </p:nvPicPr>
        <p:blipFill>
          <a:blip r:embed="rId2"/>
          <a:stretch>
            <a:fillRect/>
          </a:stretch>
        </p:blipFill>
        <p:spPr>
          <a:xfrm>
            <a:off x="1735560" y="1599840"/>
            <a:ext cx="5671800" cy="4525560"/>
          </a:xfrm>
          <a:prstGeom prst="rect">
            <a:avLst/>
          </a:prstGeom>
          <a:ln>
            <a:noFill/>
          </a:ln>
        </p:spPr>
      </p:pic>
      <p:pic>
        <p:nvPicPr>
          <p:cNvPr id="77" name="Picture 76"/>
          <p:cNvPicPr/>
          <p:nvPr/>
        </p:nvPicPr>
        <p:blipFill>
          <a:blip r:embed="rId2"/>
          <a:stretch>
            <a:fillRect/>
          </a:stretch>
        </p:blipFill>
        <p:spPr>
          <a:xfrm>
            <a:off x="173556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28/09/18</a:t>
            </a:r>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AC7D0E50-3EA5-46D1-B654-C0CC40735C47}" type="slidenum">
              <a:rPr lang="en-IN" sz="1200">
                <a:solidFill>
                  <a:srgbClr val="8B8B8B"/>
                </a:solidFill>
                <a:latin typeface="Calibri"/>
              </a:rPr>
              <a:pPr algn="r">
                <a:lnSpc>
                  <a:spcPct val="100000"/>
                </a:lnSpc>
              </a:pPr>
              <a:t>‹#›</a:t>
            </a:fld>
            <a:endParaRPr/>
          </a:p>
        </p:txBody>
      </p:sp>
      <p:sp>
        <p:nvSpPr>
          <p:cNvPr id="4" name="PlaceHolder 5"/>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sz="3200">
                <a:latin typeface="Calibri"/>
              </a:rPr>
              <a:t>Click to edit the outline text format</a:t>
            </a:r>
            <a:endParaRPr/>
          </a:p>
          <a:p>
            <a:pPr lvl="1">
              <a:buSzPct val="75000"/>
              <a:buFont typeface="StarSymbol"/>
              <a:buChar char=""/>
            </a:pPr>
            <a:r>
              <a:rPr lang="en-US" sz="2400">
                <a:latin typeface="Calibri"/>
              </a:rPr>
              <a:t>Second Outline Level</a:t>
            </a:r>
            <a:endParaRPr/>
          </a:p>
          <a:p>
            <a:pPr lvl="2">
              <a:buSzPct val="45000"/>
              <a:buFont typeface="StarSymbol"/>
              <a:buChar char=""/>
            </a:pPr>
            <a:r>
              <a:rPr lang="en-US" sz="2000">
                <a:latin typeface="Calibri"/>
              </a:rPr>
              <a:t>Third Outline Level</a:t>
            </a:r>
            <a:endParaRPr/>
          </a:p>
          <a:p>
            <a:pPr lvl="3">
              <a:buSzPct val="75000"/>
              <a:buFont typeface="StarSymbol"/>
              <a:buChar char=""/>
            </a:pPr>
            <a:r>
              <a:rPr lang="en-US" sz="20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40"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IN" sz="1200">
                <a:solidFill>
                  <a:srgbClr val="8B8B8B"/>
                </a:solidFill>
                <a:latin typeface="Calibri"/>
              </a:rPr>
              <a:t>28/09/18</a:t>
            </a:r>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B641A154-EDD4-4B65-AA65-A484BF0DE6CA}" type="slidenum">
              <a:rPr lang="en-IN" sz="1200">
                <a:solidFill>
                  <a:srgbClr val="8B8B8B"/>
                </a:solidFill>
                <a:latin typeface="Calibri"/>
              </a:rPr>
              <a:pPr algn="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UNIT IV</a:t>
            </a:r>
            <a:endParaRPr/>
          </a:p>
        </p:txBody>
      </p:sp>
      <p:sp>
        <p:nvSpPr>
          <p:cNvPr id="79" name="TextShape 2"/>
          <p:cNvSpPr txBox="1"/>
          <p:nvPr/>
        </p:nvSpPr>
        <p:spPr>
          <a:xfrm>
            <a:off x="1371600" y="3886200"/>
            <a:ext cx="6400440" cy="1752120"/>
          </a:xfrm>
          <a:prstGeom prst="rect">
            <a:avLst/>
          </a:prstGeom>
        </p:spPr>
        <p:txBody>
          <a:bodyPr/>
          <a:lstStyle/>
          <a:p>
            <a:pPr algn="ctr">
              <a:lnSpc>
                <a:spcPct val="100000"/>
              </a:lnSpc>
            </a:pPr>
            <a:r>
              <a:rPr lang="en-IN" sz="3200" dirty="0" smtClean="0">
                <a:solidFill>
                  <a:srgbClr val="8B8B8B"/>
                </a:solidFill>
                <a:latin typeface="Calibri"/>
              </a:rPr>
              <a:t>HIVE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57200" y="0"/>
            <a:ext cx="8229240" cy="642600"/>
          </a:xfrm>
          <a:prstGeom prst="rect">
            <a:avLst/>
          </a:prstGeom>
        </p:spPr>
        <p:txBody>
          <a:bodyPr anchor="ctr"/>
          <a:lstStyle/>
          <a:p>
            <a:pPr algn="ctr">
              <a:lnSpc>
                <a:spcPct val="100000"/>
              </a:lnSpc>
            </a:pPr>
            <a:r>
              <a:rPr lang="en-US" sz="4400">
                <a:solidFill>
                  <a:srgbClr val="000000"/>
                </a:solidFill>
                <a:latin typeface="Calibri"/>
              </a:rPr>
              <a:t>HIVE Architecture</a:t>
            </a:r>
            <a:endParaRPr/>
          </a:p>
        </p:txBody>
      </p:sp>
      <p:sp>
        <p:nvSpPr>
          <p:cNvPr id="113" name="TextShape 2"/>
          <p:cNvSpPr txBox="1"/>
          <p:nvPr/>
        </p:nvSpPr>
        <p:spPr>
          <a:xfrm>
            <a:off x="457200" y="1600200"/>
            <a:ext cx="8229240" cy="4525560"/>
          </a:xfrm>
          <a:prstGeom prst="rect">
            <a:avLst/>
          </a:prstGeom>
        </p:spPr>
        <p:txBody>
          <a:bodyPr/>
          <a:lstStyle/>
          <a:p>
            <a:endParaRPr/>
          </a:p>
        </p:txBody>
      </p:sp>
      <p:sp>
        <p:nvSpPr>
          <p:cNvPr id="114" name="CustomShape 3"/>
          <p:cNvSpPr/>
          <p:nvPr/>
        </p:nvSpPr>
        <p:spPr>
          <a:xfrm>
            <a:off x="155520" y="-144360"/>
            <a:ext cx="304560" cy="304560"/>
          </a:xfrm>
          <a:prstGeom prst="rect">
            <a:avLst/>
          </a:prstGeom>
          <a:noFill/>
          <a:ln>
            <a:noFill/>
          </a:ln>
        </p:spPr>
      </p:sp>
      <p:pic>
        <p:nvPicPr>
          <p:cNvPr id="115" name="Picture 4"/>
          <p:cNvPicPr/>
          <p:nvPr/>
        </p:nvPicPr>
        <p:blipFill>
          <a:blip r:embed="rId2"/>
          <a:stretch>
            <a:fillRect/>
          </a:stretch>
        </p:blipFill>
        <p:spPr>
          <a:xfrm>
            <a:off x="285840" y="571320"/>
            <a:ext cx="8500680" cy="6286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28760" y="142920"/>
            <a:ext cx="8500680" cy="3428640"/>
          </a:xfrm>
          <a:prstGeom prst="rect">
            <a:avLst/>
          </a:prstGeom>
          <a:solidFill>
            <a:srgbClr val="DCE6F2"/>
          </a:solidFill>
          <a:ln w="25560">
            <a:solidFill>
              <a:srgbClr val="3A5F8B"/>
            </a:solidFill>
            <a:round/>
          </a:ln>
        </p:spPr>
      </p:sp>
      <p:sp>
        <p:nvSpPr>
          <p:cNvPr id="117" name="CustomShape 2"/>
          <p:cNvSpPr/>
          <p:nvPr/>
        </p:nvSpPr>
        <p:spPr>
          <a:xfrm>
            <a:off x="857160" y="357120"/>
            <a:ext cx="1999800" cy="571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HIVE</a:t>
            </a:r>
            <a:endParaRPr/>
          </a:p>
        </p:txBody>
      </p:sp>
      <p:sp>
        <p:nvSpPr>
          <p:cNvPr id="118" name="CustomShape 3"/>
          <p:cNvSpPr/>
          <p:nvPr/>
        </p:nvSpPr>
        <p:spPr>
          <a:xfrm>
            <a:off x="5143680" y="2571840"/>
            <a:ext cx="1999800" cy="571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Metastore</a:t>
            </a:r>
            <a:endParaRPr/>
          </a:p>
        </p:txBody>
      </p:sp>
      <p:sp>
        <p:nvSpPr>
          <p:cNvPr id="119" name="CustomShape 4"/>
          <p:cNvSpPr/>
          <p:nvPr/>
        </p:nvSpPr>
        <p:spPr>
          <a:xfrm>
            <a:off x="6286680" y="1714320"/>
            <a:ext cx="1999800" cy="571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HIVE server (Thrift)</a:t>
            </a:r>
            <a:endParaRPr/>
          </a:p>
        </p:txBody>
      </p:sp>
      <p:sp>
        <p:nvSpPr>
          <p:cNvPr id="120" name="CustomShape 5"/>
          <p:cNvSpPr/>
          <p:nvPr/>
        </p:nvSpPr>
        <p:spPr>
          <a:xfrm>
            <a:off x="1071360" y="2571840"/>
            <a:ext cx="1999800" cy="571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Driver (Query Compiler, executor)</a:t>
            </a:r>
            <a:endParaRPr/>
          </a:p>
        </p:txBody>
      </p:sp>
      <p:sp>
        <p:nvSpPr>
          <p:cNvPr id="121" name="CustomShape 6"/>
          <p:cNvSpPr/>
          <p:nvPr/>
        </p:nvSpPr>
        <p:spPr>
          <a:xfrm>
            <a:off x="1071360" y="1714320"/>
            <a:ext cx="1999800" cy="571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Command-Line Interface</a:t>
            </a:r>
            <a:endParaRPr/>
          </a:p>
        </p:txBody>
      </p:sp>
      <p:sp>
        <p:nvSpPr>
          <p:cNvPr id="122" name="CustomShape 7"/>
          <p:cNvSpPr/>
          <p:nvPr/>
        </p:nvSpPr>
        <p:spPr>
          <a:xfrm>
            <a:off x="3786120" y="1714320"/>
            <a:ext cx="1999800" cy="571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HIVE web interface</a:t>
            </a:r>
            <a:endParaRPr/>
          </a:p>
        </p:txBody>
      </p:sp>
      <p:sp>
        <p:nvSpPr>
          <p:cNvPr id="123" name="CustomShape 8"/>
          <p:cNvSpPr/>
          <p:nvPr/>
        </p:nvSpPr>
        <p:spPr>
          <a:xfrm>
            <a:off x="1071360" y="5143680"/>
            <a:ext cx="1999800" cy="571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Hadoop</a:t>
            </a:r>
            <a:endParaRPr/>
          </a:p>
        </p:txBody>
      </p:sp>
      <p:sp>
        <p:nvSpPr>
          <p:cNvPr id="124" name="CustomShape 9"/>
          <p:cNvSpPr/>
          <p:nvPr/>
        </p:nvSpPr>
        <p:spPr>
          <a:xfrm>
            <a:off x="1000080" y="4071960"/>
            <a:ext cx="1999800" cy="571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Job Traker</a:t>
            </a:r>
            <a:endParaRPr/>
          </a:p>
        </p:txBody>
      </p:sp>
      <p:sp>
        <p:nvSpPr>
          <p:cNvPr id="125" name="CustomShape 10"/>
          <p:cNvSpPr/>
          <p:nvPr/>
        </p:nvSpPr>
        <p:spPr>
          <a:xfrm>
            <a:off x="3286080" y="4000680"/>
            <a:ext cx="1999800" cy="57132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Task Tracker</a:t>
            </a:r>
            <a:endParaRPr/>
          </a:p>
        </p:txBody>
      </p:sp>
      <p:sp>
        <p:nvSpPr>
          <p:cNvPr id="126" name="CustomShape 11"/>
          <p:cNvSpPr/>
          <p:nvPr/>
        </p:nvSpPr>
        <p:spPr>
          <a:xfrm>
            <a:off x="5286240" y="4929120"/>
            <a:ext cx="1499760" cy="856800"/>
          </a:xfrm>
          <a:prstGeom prst="flowChartMagneticDisk">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HDFS</a:t>
            </a:r>
            <a:endParaRPr/>
          </a:p>
        </p:txBody>
      </p:sp>
      <p:sp>
        <p:nvSpPr>
          <p:cNvPr id="127" name="CustomShape 12"/>
          <p:cNvSpPr/>
          <p:nvPr/>
        </p:nvSpPr>
        <p:spPr>
          <a:xfrm rot="5400000">
            <a:off x="1571760" y="3571560"/>
            <a:ext cx="928440" cy="70920"/>
          </a:xfrm>
          <a:prstGeom prst="straightConnector1">
            <a:avLst/>
          </a:prstGeom>
          <a:noFill/>
          <a:ln w="9360">
            <a:solidFill>
              <a:srgbClr val="4A7EBB"/>
            </a:solidFill>
            <a:round/>
            <a:tailEnd type="arrow" w="med" len="med"/>
          </a:ln>
        </p:spPr>
      </p:sp>
      <p:sp>
        <p:nvSpPr>
          <p:cNvPr id="128" name="CustomShape 13"/>
          <p:cNvSpPr/>
          <p:nvPr/>
        </p:nvSpPr>
        <p:spPr>
          <a:xfrm>
            <a:off x="3143160" y="6286680"/>
            <a:ext cx="2928600" cy="364680"/>
          </a:xfrm>
          <a:prstGeom prst="rect">
            <a:avLst/>
          </a:prstGeom>
          <a:noFill/>
          <a:ln>
            <a:noFill/>
          </a:ln>
        </p:spPr>
        <p:txBody>
          <a:bodyPr lIns="90000" tIns="45000" rIns="90000" bIns="45000"/>
          <a:lstStyle/>
          <a:p>
            <a:pPr algn="ctr">
              <a:lnSpc>
                <a:spcPct val="100000"/>
              </a:lnSpc>
            </a:pPr>
            <a:r>
              <a:rPr lang="en-IN">
                <a:solidFill>
                  <a:srgbClr val="000000"/>
                </a:solidFill>
                <a:latin typeface="Calibri"/>
              </a:rPr>
              <a:t>HIVE Architecture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User Interface</a:t>
            </a:r>
            <a:endParaRPr/>
          </a:p>
        </p:txBody>
      </p:sp>
      <p:sp>
        <p:nvSpPr>
          <p:cNvPr id="130"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Hive is a data warehouse infrastructure software that can create interaction between user and HDFS. </a:t>
            </a:r>
            <a:endParaRPr/>
          </a:p>
          <a:p>
            <a:pPr>
              <a:lnSpc>
                <a:spcPct val="100000"/>
              </a:lnSpc>
              <a:buFont typeface="Arial"/>
              <a:buChar char="•"/>
            </a:pPr>
            <a:r>
              <a:rPr lang="en-US" sz="3200">
                <a:solidFill>
                  <a:srgbClr val="000000"/>
                </a:solidFill>
                <a:latin typeface="Calibri"/>
              </a:rPr>
              <a:t>The user interfaces that Hive supports are Hive Web UI, Hive command line, and Hive HD Insight (In Windows server).</a:t>
            </a:r>
            <a:endParaRPr/>
          </a:p>
          <a:p>
            <a:pPr>
              <a:lnSpc>
                <a:spcPct val="100000"/>
              </a:lnSpc>
              <a:buFont typeface="Arial"/>
              <a:buChar char="•"/>
            </a:pPr>
            <a:r>
              <a:rPr lang="en-US" sz="3200">
                <a:solidFill>
                  <a:srgbClr val="000000"/>
                </a:solidFill>
                <a:latin typeface="Calibri"/>
              </a:rPr>
              <a:t>HIVE command-Line Interface (Hive CLI): The most commonly used interface to interact with HIVE.</a:t>
            </a:r>
            <a:endParaRPr/>
          </a:p>
          <a:p>
            <a:pPr>
              <a:lnSpc>
                <a:spcPct val="100000"/>
              </a:lnSpc>
              <a:buFont typeface="Arial"/>
              <a:buChar char="•"/>
            </a:pPr>
            <a:r>
              <a:rPr lang="en-US" sz="3200">
                <a:solidFill>
                  <a:srgbClr val="000000"/>
                </a:solidFill>
                <a:latin typeface="Calibri"/>
              </a:rPr>
              <a:t>Hive Web Interface: It is a simple Graphic user Interface to interact with Hive and to execute query.</a:t>
            </a:r>
            <a:endParaRPr/>
          </a:p>
          <a:p>
            <a:pPr>
              <a:lnSpc>
                <a:spcPct val="100000"/>
              </a:lnSpc>
              <a:buFont typeface="Arial"/>
              <a:buChar char="•"/>
            </a:pPr>
            <a:r>
              <a:rPr lang="en-US" sz="3200">
                <a:solidFill>
                  <a:srgbClr val="000000"/>
                </a:solidFill>
                <a:latin typeface="Calibri"/>
              </a:rPr>
              <a:t>Hive Server: This is an optional server. This can be used to submit Hive jobs from a remote client.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Meta Store</a:t>
            </a:r>
            <a:endParaRPr/>
          </a:p>
        </p:txBody>
      </p:sp>
      <p:sp>
        <p:nvSpPr>
          <p:cNvPr id="132"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Hive chooses respective database servers to store the schema or Metadata of tables, databases, columns in a table, their data types, and HDFS mapping.</a:t>
            </a:r>
            <a:endParaRPr/>
          </a:p>
          <a:p>
            <a:pPr>
              <a:lnSpc>
                <a:spcPct val="100000"/>
              </a:lnSpc>
              <a:buFont typeface="Arial"/>
              <a:buChar char="•"/>
            </a:pPr>
            <a:r>
              <a:rPr lang="en-US" sz="3200">
                <a:solidFill>
                  <a:srgbClr val="000000"/>
                </a:solidFill>
                <a:latin typeface="Calibri"/>
              </a:rPr>
              <a:t>Meta store consists of the following:</a:t>
            </a:r>
            <a:endParaRPr/>
          </a:p>
          <a:p>
            <a:pPr lvl="1">
              <a:lnSpc>
                <a:spcPct val="100000"/>
              </a:lnSpc>
              <a:buFont typeface="Arial"/>
              <a:buChar char="–"/>
            </a:pPr>
            <a:r>
              <a:rPr lang="en-US" sz="2800">
                <a:solidFill>
                  <a:srgbClr val="000000"/>
                </a:solidFill>
                <a:latin typeface="Calibri"/>
              </a:rPr>
              <a:t>Metastore service: Offers interface to the Hive.</a:t>
            </a:r>
            <a:endParaRPr/>
          </a:p>
          <a:p>
            <a:pPr lvl="1">
              <a:lnSpc>
                <a:spcPct val="100000"/>
              </a:lnSpc>
              <a:buFont typeface="Arial"/>
              <a:buChar char="–"/>
            </a:pPr>
            <a:r>
              <a:rPr lang="en-US" sz="2800">
                <a:solidFill>
                  <a:srgbClr val="000000"/>
                </a:solidFill>
                <a:latin typeface="Calibri"/>
              </a:rPr>
              <a:t>Database: Stores data definitions, mappings to the data and others.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HiveQL Process Engine</a:t>
            </a:r>
            <a:endParaRPr/>
          </a:p>
        </p:txBody>
      </p:sp>
      <p:sp>
        <p:nvSpPr>
          <p:cNvPr id="134"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HiveQL is similar to SQL for querying on schema info on the Metastore. It is one of the replacements of traditional approach for MapReduce program. Instead of writing MapReduce program in Java, we can write a query for MapReduce job and process it.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Execution Engine</a:t>
            </a:r>
            <a:endParaRPr/>
          </a:p>
        </p:txBody>
      </p:sp>
      <p:sp>
        <p:nvSpPr>
          <p:cNvPr id="136"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The conjunction part of HiveQL process Engine and MapReduce is Hive Execution Engine. Execution engine processes the query and generates results as same as MapReduce results. It uses the MapReduce.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HDFS or HBASE</a:t>
            </a:r>
            <a:endParaRPr/>
          </a:p>
        </p:txBody>
      </p:sp>
      <p:sp>
        <p:nvSpPr>
          <p:cNvPr id="138"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Hadoop distributed file system or HBASE are the data storage techniques to store data into file system.</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Working of Hive</a:t>
            </a:r>
            <a:endParaRPr/>
          </a:p>
        </p:txBody>
      </p:sp>
      <p:sp>
        <p:nvSpPr>
          <p:cNvPr id="140" name="TextShape 2"/>
          <p:cNvSpPr txBox="1"/>
          <p:nvPr/>
        </p:nvSpPr>
        <p:spPr>
          <a:xfrm>
            <a:off x="457200" y="1600200"/>
            <a:ext cx="8229240" cy="4525560"/>
          </a:xfrm>
          <a:prstGeom prst="rect">
            <a:avLst/>
          </a:prstGeom>
        </p:spPr>
        <p:txBody>
          <a:bodyPr/>
          <a:lstStyle/>
          <a:p>
            <a:endParaRPr/>
          </a:p>
        </p:txBody>
      </p:sp>
      <p:pic>
        <p:nvPicPr>
          <p:cNvPr id="141" name="Picture 2"/>
          <p:cNvPicPr/>
          <p:nvPr/>
        </p:nvPicPr>
        <p:blipFill>
          <a:blip r:embed="rId2"/>
          <a:stretch>
            <a:fillRect/>
          </a:stretch>
        </p:blipFill>
        <p:spPr>
          <a:xfrm>
            <a:off x="0" y="1571760"/>
            <a:ext cx="8857800" cy="4785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Metastore</a:t>
            </a:r>
            <a:endParaRPr/>
          </a:p>
        </p:txBody>
      </p:sp>
      <p:sp>
        <p:nvSpPr>
          <p:cNvPr id="143"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There are three kinds of metastore.</a:t>
            </a:r>
            <a:endParaRPr/>
          </a:p>
          <a:p>
            <a:pPr>
              <a:lnSpc>
                <a:spcPct val="100000"/>
              </a:lnSpc>
              <a:buFont typeface="Arial"/>
              <a:buChar char="•"/>
            </a:pPr>
            <a:r>
              <a:rPr lang="en-US" sz="3200">
                <a:solidFill>
                  <a:srgbClr val="000000"/>
                </a:solidFill>
                <a:latin typeface="Calibri"/>
              </a:rPr>
              <a:t>Embedded Metastore</a:t>
            </a:r>
            <a:endParaRPr/>
          </a:p>
          <a:p>
            <a:pPr>
              <a:lnSpc>
                <a:spcPct val="100000"/>
              </a:lnSpc>
              <a:buFont typeface="Arial"/>
              <a:buChar char="•"/>
            </a:pPr>
            <a:r>
              <a:rPr lang="en-US" sz="3200">
                <a:solidFill>
                  <a:srgbClr val="000000"/>
                </a:solidFill>
                <a:latin typeface="Calibri"/>
              </a:rPr>
              <a:t>Local Metastore</a:t>
            </a:r>
            <a:endParaRPr/>
          </a:p>
          <a:p>
            <a:pPr>
              <a:lnSpc>
                <a:spcPct val="100000"/>
              </a:lnSpc>
              <a:buFont typeface="Arial"/>
              <a:buChar char="•"/>
            </a:pPr>
            <a:r>
              <a:rPr lang="en-US" sz="3200">
                <a:solidFill>
                  <a:srgbClr val="000000"/>
                </a:solidFill>
                <a:latin typeface="Calibri"/>
              </a:rPr>
              <a:t>Remote Metastore</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838200" y="428604"/>
            <a:ext cx="7467600" cy="622937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HIVE</a:t>
            </a:r>
            <a:endParaRPr/>
          </a:p>
        </p:txBody>
      </p:sp>
      <p:sp>
        <p:nvSpPr>
          <p:cNvPr id="81"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Introduction to Hive</a:t>
            </a:r>
            <a:endParaRPr/>
          </a:p>
          <a:p>
            <a:pPr>
              <a:lnSpc>
                <a:spcPct val="100000"/>
              </a:lnSpc>
              <a:buFont typeface="Arial"/>
              <a:buChar char="•"/>
            </a:pPr>
            <a:r>
              <a:rPr lang="en-US" sz="3200">
                <a:solidFill>
                  <a:srgbClr val="000000"/>
                </a:solidFill>
                <a:latin typeface="Calibri"/>
              </a:rPr>
              <a:t>Hive Architecture </a:t>
            </a:r>
            <a:endParaRPr/>
          </a:p>
          <a:p>
            <a:pPr>
              <a:lnSpc>
                <a:spcPct val="100000"/>
              </a:lnSpc>
              <a:buFont typeface="Arial"/>
              <a:buChar char="•"/>
            </a:pPr>
            <a:r>
              <a:rPr lang="en-US" sz="3200">
                <a:solidFill>
                  <a:srgbClr val="000000"/>
                </a:solidFill>
                <a:latin typeface="Calibri"/>
              </a:rPr>
              <a:t>Hive Data Types</a:t>
            </a:r>
            <a:endParaRPr/>
          </a:p>
          <a:p>
            <a:pPr>
              <a:lnSpc>
                <a:spcPct val="100000"/>
              </a:lnSpc>
              <a:buFont typeface="Arial"/>
              <a:buChar char="•"/>
            </a:pPr>
            <a:r>
              <a:rPr lang="en-US" sz="3200">
                <a:solidFill>
                  <a:srgbClr val="000000"/>
                </a:solidFill>
                <a:latin typeface="Calibri"/>
              </a:rPr>
              <a:t>Hive File Format</a:t>
            </a:r>
            <a:endParaRPr/>
          </a:p>
          <a:p>
            <a:pPr>
              <a:lnSpc>
                <a:spcPct val="100000"/>
              </a:lnSpc>
              <a:buFont typeface="Arial"/>
              <a:buChar char="•"/>
            </a:pPr>
            <a:r>
              <a:rPr lang="en-US" sz="3200">
                <a:solidFill>
                  <a:srgbClr val="000000"/>
                </a:solidFill>
                <a:latin typeface="Calibri"/>
              </a:rPr>
              <a:t>Hive Query Language (HQL)</a:t>
            </a:r>
            <a:endParaRPr/>
          </a:p>
          <a:p>
            <a:pPr>
              <a:lnSpc>
                <a:spcPct val="100000"/>
              </a:lnSpc>
              <a:buFont typeface="Arial"/>
              <a:buChar char="•"/>
            </a:pPr>
            <a:r>
              <a:rPr lang="en-US" sz="3200">
                <a:solidFill>
                  <a:srgbClr val="000000"/>
                </a:solidFill>
                <a:latin typeface="Calibri"/>
              </a:rPr>
              <a:t>User-Defined Function (UDF) in Hive.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Embedded Metastore </a:t>
            </a:r>
            <a:endParaRPr/>
          </a:p>
        </p:txBody>
      </p:sp>
      <p:sp>
        <p:nvSpPr>
          <p:cNvPr id="146" name="TextShape 3"/>
          <p:cNvSpPr txBox="1"/>
          <p:nvPr/>
        </p:nvSpPr>
        <p:spPr>
          <a:xfrm>
            <a:off x="3857760" y="2928960"/>
            <a:ext cx="2499840" cy="499680"/>
          </a:xfrm>
          <a:prstGeom prst="rect">
            <a:avLst/>
          </a:prstGeom>
        </p:spPr>
        <p:txBody>
          <a:bodyPr anchor="ctr"/>
          <a:lstStyle/>
          <a:p>
            <a:pPr algn="ctr">
              <a:lnSpc>
                <a:spcPct val="100000"/>
              </a:lnSpc>
            </a:pPr>
            <a:r>
              <a:rPr lang="en-US" sz="3200">
                <a:solidFill>
                  <a:srgbClr val="FFFFFF"/>
                </a:solidFill>
                <a:latin typeface="Calibri"/>
              </a:rPr>
              <a:t>Metastore</a:t>
            </a:r>
            <a:endParaRPr/>
          </a:p>
        </p:txBody>
      </p:sp>
      <p:sp>
        <p:nvSpPr>
          <p:cNvPr id="152" name="CustomShape 9"/>
          <p:cNvSpPr/>
          <p:nvPr/>
        </p:nvSpPr>
        <p:spPr>
          <a:xfrm>
            <a:off x="0" y="1643050"/>
            <a:ext cx="8500680" cy="3501720"/>
          </a:xfrm>
          <a:prstGeom prst="rect">
            <a:avLst/>
          </a:prstGeom>
          <a:noFill/>
          <a:ln>
            <a:noFill/>
          </a:ln>
        </p:spPr>
        <p:txBody>
          <a:bodyPr lIns="90000" tIns="45000" rIns="90000" bIns="45000"/>
          <a:lstStyle/>
          <a:p>
            <a:pPr>
              <a:lnSpc>
                <a:spcPct val="100000"/>
              </a:lnSpc>
            </a:pPr>
            <a:r>
              <a:rPr lang="en-IN" sz="3200" dirty="0">
                <a:solidFill>
                  <a:srgbClr val="000000"/>
                </a:solidFill>
                <a:latin typeface="Calibri"/>
              </a:rPr>
              <a:t>This </a:t>
            </a:r>
            <a:r>
              <a:rPr lang="en-IN" sz="3200" dirty="0" err="1">
                <a:solidFill>
                  <a:srgbClr val="000000"/>
                </a:solidFill>
                <a:latin typeface="Calibri"/>
              </a:rPr>
              <a:t>metastore</a:t>
            </a:r>
            <a:r>
              <a:rPr lang="en-IN" sz="3200" dirty="0">
                <a:solidFill>
                  <a:srgbClr val="000000"/>
                </a:solidFill>
                <a:latin typeface="Calibri"/>
              </a:rPr>
              <a:t> is mainly used for unit tests. </a:t>
            </a:r>
            <a:endParaRPr/>
          </a:p>
          <a:p>
            <a:pPr>
              <a:lnSpc>
                <a:spcPct val="100000"/>
              </a:lnSpc>
            </a:pPr>
            <a:r>
              <a:rPr lang="en-IN" sz="3200" dirty="0">
                <a:solidFill>
                  <a:srgbClr val="000000"/>
                </a:solidFill>
                <a:latin typeface="Calibri"/>
              </a:rPr>
              <a:t>Here one process is allowed to connect to the </a:t>
            </a:r>
            <a:endParaRPr/>
          </a:p>
          <a:p>
            <a:pPr>
              <a:lnSpc>
                <a:spcPct val="100000"/>
              </a:lnSpc>
            </a:pPr>
            <a:r>
              <a:rPr lang="en-IN" sz="3200" dirty="0">
                <a:solidFill>
                  <a:srgbClr val="000000"/>
                </a:solidFill>
                <a:latin typeface="Calibri"/>
              </a:rPr>
              <a:t>   </a:t>
            </a:r>
            <a:r>
              <a:rPr lang="en-IN" sz="3200" dirty="0" err="1">
                <a:solidFill>
                  <a:srgbClr val="000000"/>
                </a:solidFill>
                <a:latin typeface="Calibri"/>
              </a:rPr>
              <a:t>metastore</a:t>
            </a:r>
            <a:r>
              <a:rPr lang="en-IN" sz="3200" dirty="0">
                <a:solidFill>
                  <a:srgbClr val="000000"/>
                </a:solidFill>
                <a:latin typeface="Calibri"/>
              </a:rPr>
              <a:t> at a time. </a:t>
            </a:r>
            <a:endParaRPr/>
          </a:p>
          <a:p>
            <a:pPr>
              <a:lnSpc>
                <a:spcPct val="100000"/>
              </a:lnSpc>
            </a:pPr>
            <a:r>
              <a:rPr lang="en-IN" sz="3200" dirty="0">
                <a:solidFill>
                  <a:srgbClr val="000000"/>
                </a:solidFill>
                <a:latin typeface="Calibri"/>
              </a:rPr>
              <a:t>This is the default </a:t>
            </a:r>
            <a:r>
              <a:rPr lang="en-IN" sz="3200" dirty="0" err="1">
                <a:solidFill>
                  <a:srgbClr val="000000"/>
                </a:solidFill>
                <a:latin typeface="Calibri"/>
              </a:rPr>
              <a:t>metastore</a:t>
            </a:r>
            <a:r>
              <a:rPr lang="en-IN" sz="3200" dirty="0">
                <a:solidFill>
                  <a:srgbClr val="000000"/>
                </a:solidFill>
                <a:latin typeface="Calibri"/>
              </a:rPr>
              <a:t> for HIVE.</a:t>
            </a:r>
            <a:endParaRPr/>
          </a:p>
          <a:p>
            <a:pPr>
              <a:lnSpc>
                <a:spcPct val="100000"/>
              </a:lnSpc>
            </a:pPr>
            <a:r>
              <a:rPr lang="en-IN" sz="3200" dirty="0">
                <a:solidFill>
                  <a:srgbClr val="000000"/>
                </a:solidFill>
                <a:latin typeface="Calibri"/>
              </a:rPr>
              <a:t>It is Apache Derby Hive Server Process.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Local Metastore Metastore </a:t>
            </a:r>
            <a:endParaRPr/>
          </a:p>
        </p:txBody>
      </p:sp>
      <p:sp>
        <p:nvSpPr>
          <p:cNvPr id="164" name="CustomShape 12"/>
          <p:cNvSpPr/>
          <p:nvPr/>
        </p:nvSpPr>
        <p:spPr>
          <a:xfrm>
            <a:off x="0" y="1643050"/>
            <a:ext cx="8368200" cy="1919160"/>
          </a:xfrm>
          <a:prstGeom prst="rect">
            <a:avLst/>
          </a:prstGeom>
          <a:noFill/>
          <a:ln>
            <a:noFill/>
          </a:ln>
        </p:spPr>
        <p:txBody>
          <a:bodyPr lIns="90000" tIns="45000" rIns="90000" bIns="45000"/>
          <a:lstStyle/>
          <a:p>
            <a:pPr>
              <a:lnSpc>
                <a:spcPct val="100000"/>
              </a:lnSpc>
            </a:pPr>
            <a:r>
              <a:rPr lang="en-IN" sz="2000" dirty="0">
                <a:solidFill>
                  <a:srgbClr val="000000"/>
                </a:solidFill>
                <a:latin typeface="Calibri"/>
              </a:rPr>
              <a:t>Metadata can be stored in any RDBMS component like </a:t>
            </a:r>
            <a:r>
              <a:rPr lang="en-IN" sz="2000" dirty="0" err="1">
                <a:solidFill>
                  <a:srgbClr val="000000"/>
                </a:solidFill>
                <a:latin typeface="Calibri"/>
              </a:rPr>
              <a:t>MySQL</a:t>
            </a:r>
            <a:r>
              <a:rPr lang="en-IN" sz="2000" dirty="0">
                <a:solidFill>
                  <a:srgbClr val="000000"/>
                </a:solidFill>
                <a:latin typeface="Calibri"/>
              </a:rPr>
              <a:t>. </a:t>
            </a:r>
            <a:endParaRPr/>
          </a:p>
          <a:p>
            <a:pPr>
              <a:lnSpc>
                <a:spcPct val="100000"/>
              </a:lnSpc>
            </a:pPr>
            <a:r>
              <a:rPr lang="en-IN" sz="2000" dirty="0">
                <a:solidFill>
                  <a:srgbClr val="000000"/>
                </a:solidFill>
                <a:latin typeface="Calibri"/>
              </a:rPr>
              <a:t>Local </a:t>
            </a:r>
            <a:r>
              <a:rPr lang="en-IN" sz="2000" dirty="0" err="1">
                <a:solidFill>
                  <a:srgbClr val="000000"/>
                </a:solidFill>
                <a:latin typeface="Calibri"/>
              </a:rPr>
              <a:t>Metastore</a:t>
            </a:r>
            <a:r>
              <a:rPr lang="en-IN" sz="2000" dirty="0">
                <a:solidFill>
                  <a:srgbClr val="000000"/>
                </a:solidFill>
                <a:latin typeface="Calibri"/>
              </a:rPr>
              <a:t> allows multiple connections at a time.</a:t>
            </a:r>
            <a:endParaRPr/>
          </a:p>
          <a:p>
            <a:pPr>
              <a:lnSpc>
                <a:spcPct val="100000"/>
              </a:lnSpc>
            </a:pPr>
            <a:r>
              <a:rPr lang="en-IN" sz="2000" dirty="0">
                <a:solidFill>
                  <a:srgbClr val="000000"/>
                </a:solidFill>
                <a:latin typeface="Calibri"/>
              </a:rPr>
              <a:t>In this mode, the Hive </a:t>
            </a:r>
            <a:r>
              <a:rPr lang="en-IN" sz="2000" dirty="0" err="1">
                <a:solidFill>
                  <a:srgbClr val="000000"/>
                </a:solidFill>
                <a:latin typeface="Calibri"/>
              </a:rPr>
              <a:t>metastore</a:t>
            </a:r>
            <a:r>
              <a:rPr lang="en-IN" sz="2000" dirty="0">
                <a:solidFill>
                  <a:srgbClr val="000000"/>
                </a:solidFill>
                <a:latin typeface="Calibri"/>
              </a:rPr>
              <a:t> service runs in the main Hive Server process, </a:t>
            </a:r>
            <a:endParaRPr/>
          </a:p>
          <a:p>
            <a:pPr>
              <a:lnSpc>
                <a:spcPct val="100000"/>
              </a:lnSpc>
            </a:pPr>
            <a:r>
              <a:rPr lang="en-IN" sz="2000" dirty="0">
                <a:solidFill>
                  <a:srgbClr val="000000"/>
                </a:solidFill>
                <a:latin typeface="Calibri"/>
              </a:rPr>
              <a:t>but he </a:t>
            </a:r>
            <a:r>
              <a:rPr lang="en-IN" sz="2000" dirty="0" err="1">
                <a:solidFill>
                  <a:srgbClr val="000000"/>
                </a:solidFill>
                <a:latin typeface="Calibri"/>
              </a:rPr>
              <a:t>metastore</a:t>
            </a:r>
            <a:r>
              <a:rPr lang="en-IN" sz="2000" dirty="0">
                <a:solidFill>
                  <a:srgbClr val="000000"/>
                </a:solidFill>
                <a:latin typeface="Calibri"/>
              </a:rPr>
              <a:t> database runs in a separate process on separate host.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Remote Metastore </a:t>
            </a:r>
            <a:endParaRPr/>
          </a:p>
        </p:txBody>
      </p:sp>
      <p:sp>
        <p:nvSpPr>
          <p:cNvPr id="178" name="CustomShape 14"/>
          <p:cNvSpPr/>
          <p:nvPr/>
        </p:nvSpPr>
        <p:spPr>
          <a:xfrm>
            <a:off x="214282" y="1357298"/>
            <a:ext cx="7643866" cy="3545104"/>
          </a:xfrm>
          <a:prstGeom prst="rect">
            <a:avLst/>
          </a:prstGeom>
          <a:noFill/>
          <a:ln>
            <a:noFill/>
          </a:ln>
        </p:spPr>
        <p:txBody>
          <a:bodyPr wrap="none" lIns="90000" tIns="45000" rIns="90000" bIns="45000"/>
          <a:lstStyle/>
          <a:p>
            <a:pPr>
              <a:lnSpc>
                <a:spcPct val="100000"/>
              </a:lnSpc>
            </a:pPr>
            <a:r>
              <a:rPr lang="en-IN" sz="2400" dirty="0">
                <a:solidFill>
                  <a:srgbClr val="000000"/>
                </a:solidFill>
                <a:latin typeface="Calibri"/>
              </a:rPr>
              <a:t>The Hive driver and the </a:t>
            </a:r>
            <a:r>
              <a:rPr lang="en-IN" sz="2400" dirty="0" err="1">
                <a:solidFill>
                  <a:srgbClr val="000000"/>
                </a:solidFill>
                <a:latin typeface="Calibri"/>
              </a:rPr>
              <a:t>metastore</a:t>
            </a:r>
            <a:r>
              <a:rPr lang="en-IN" sz="2400" dirty="0">
                <a:solidFill>
                  <a:srgbClr val="000000"/>
                </a:solidFill>
                <a:latin typeface="Calibri"/>
              </a:rPr>
              <a:t> interface run on different JVMs.</a:t>
            </a:r>
            <a:endParaRPr/>
          </a:p>
          <a:p>
            <a:pPr>
              <a:lnSpc>
                <a:spcPct val="100000"/>
              </a:lnSpc>
            </a:pPr>
            <a:r>
              <a:rPr lang="en-IN" sz="2400" dirty="0">
                <a:solidFill>
                  <a:srgbClr val="000000"/>
                </a:solidFill>
                <a:latin typeface="Calibri"/>
              </a:rPr>
              <a:t>The </a:t>
            </a:r>
            <a:r>
              <a:rPr lang="en-IN" sz="2400" dirty="0" err="1">
                <a:solidFill>
                  <a:srgbClr val="000000"/>
                </a:solidFill>
                <a:latin typeface="Calibri"/>
              </a:rPr>
              <a:t>databased</a:t>
            </a:r>
            <a:r>
              <a:rPr lang="en-IN" sz="2400" dirty="0">
                <a:solidFill>
                  <a:srgbClr val="000000"/>
                </a:solidFill>
                <a:latin typeface="Calibri"/>
              </a:rPr>
              <a:t> can be fire-walled from the Hive User and also database </a:t>
            </a:r>
            <a:endParaRPr/>
          </a:p>
          <a:p>
            <a:pPr>
              <a:lnSpc>
                <a:spcPct val="100000"/>
              </a:lnSpc>
            </a:pPr>
            <a:r>
              <a:rPr lang="en-IN" sz="2400" dirty="0">
                <a:solidFill>
                  <a:srgbClr val="000000"/>
                </a:solidFill>
                <a:latin typeface="Calibri"/>
              </a:rPr>
              <a:t>credentials are completely isolated from the users of Hive.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285840" y="214200"/>
            <a:ext cx="8229240" cy="774360"/>
          </a:xfrm>
          <a:prstGeom prst="rect">
            <a:avLst/>
          </a:prstGeom>
        </p:spPr>
        <p:txBody>
          <a:bodyPr anchor="ctr"/>
          <a:lstStyle/>
          <a:p>
            <a:pPr algn="ctr">
              <a:lnSpc>
                <a:spcPct val="100000"/>
              </a:lnSpc>
            </a:pPr>
            <a:r>
              <a:rPr lang="en-US" sz="4400">
                <a:solidFill>
                  <a:srgbClr val="000000"/>
                </a:solidFill>
                <a:latin typeface="Calibri"/>
              </a:rPr>
              <a:t>Hive Data Types</a:t>
            </a:r>
            <a:endParaRPr/>
          </a:p>
        </p:txBody>
      </p:sp>
      <p:sp>
        <p:nvSpPr>
          <p:cNvPr id="180" name="TextShape 2"/>
          <p:cNvSpPr txBox="1"/>
          <p:nvPr/>
        </p:nvSpPr>
        <p:spPr>
          <a:xfrm>
            <a:off x="0" y="857160"/>
            <a:ext cx="9143640" cy="6000480"/>
          </a:xfrm>
          <a:prstGeom prst="rect">
            <a:avLst/>
          </a:prstGeom>
        </p:spPr>
        <p:txBody>
          <a:bodyPr/>
          <a:lstStyle/>
          <a:p>
            <a:pPr>
              <a:lnSpc>
                <a:spcPct val="100000"/>
              </a:lnSpc>
              <a:buFont typeface="Arial"/>
              <a:buChar char="•"/>
            </a:pPr>
            <a:r>
              <a:rPr lang="en-US" sz="1600">
                <a:solidFill>
                  <a:srgbClr val="000000"/>
                </a:solidFill>
                <a:latin typeface="Calibri"/>
              </a:rPr>
              <a:t>All the data types in Hive are classified into four types, given as follows:</a:t>
            </a:r>
            <a:endParaRPr/>
          </a:p>
          <a:p>
            <a:pPr>
              <a:lnSpc>
                <a:spcPct val="100000"/>
              </a:lnSpc>
              <a:buFont typeface="Arial"/>
              <a:buChar char="•"/>
            </a:pPr>
            <a:r>
              <a:rPr lang="en-US" sz="1600">
                <a:solidFill>
                  <a:srgbClr val="000000"/>
                </a:solidFill>
                <a:latin typeface="Calibri"/>
              </a:rPr>
              <a:t>Column Types</a:t>
            </a:r>
            <a:endParaRPr/>
          </a:p>
          <a:p>
            <a:pPr>
              <a:lnSpc>
                <a:spcPct val="100000"/>
              </a:lnSpc>
              <a:buFont typeface="Arial"/>
              <a:buChar char="•"/>
            </a:pPr>
            <a:r>
              <a:rPr lang="en-US" sz="1600">
                <a:solidFill>
                  <a:srgbClr val="000000"/>
                </a:solidFill>
                <a:latin typeface="Calibri"/>
              </a:rPr>
              <a:t>Literals</a:t>
            </a:r>
            <a:endParaRPr/>
          </a:p>
          <a:p>
            <a:pPr>
              <a:lnSpc>
                <a:spcPct val="100000"/>
              </a:lnSpc>
              <a:buFont typeface="Arial"/>
              <a:buChar char="•"/>
            </a:pPr>
            <a:r>
              <a:rPr lang="en-US" sz="1600">
                <a:solidFill>
                  <a:srgbClr val="000000"/>
                </a:solidFill>
                <a:latin typeface="Calibri"/>
              </a:rPr>
              <a:t>Null Values</a:t>
            </a:r>
            <a:endParaRPr/>
          </a:p>
          <a:p>
            <a:pPr>
              <a:lnSpc>
                <a:spcPct val="100000"/>
              </a:lnSpc>
              <a:buFont typeface="Arial"/>
              <a:buChar char="•"/>
            </a:pPr>
            <a:r>
              <a:rPr lang="en-US" sz="1600">
                <a:solidFill>
                  <a:srgbClr val="000000"/>
                </a:solidFill>
                <a:latin typeface="Calibri"/>
              </a:rPr>
              <a:t>Complex Types</a:t>
            </a:r>
            <a:endParaRPr/>
          </a:p>
          <a:p>
            <a:pPr>
              <a:lnSpc>
                <a:spcPct val="100000"/>
              </a:lnSpc>
              <a:buFont typeface="Arial"/>
              <a:buChar char="•"/>
            </a:pPr>
            <a:r>
              <a:rPr lang="en-US" sz="1600">
                <a:solidFill>
                  <a:srgbClr val="000000"/>
                </a:solidFill>
                <a:latin typeface="Calibri"/>
              </a:rPr>
              <a:t>Column Types</a:t>
            </a:r>
            <a:endParaRPr/>
          </a:p>
          <a:p>
            <a:pPr>
              <a:lnSpc>
                <a:spcPct val="100000"/>
              </a:lnSpc>
              <a:buFont typeface="Arial"/>
              <a:buChar char="•"/>
            </a:pPr>
            <a:r>
              <a:rPr lang="en-US" sz="1600">
                <a:solidFill>
                  <a:srgbClr val="000000"/>
                </a:solidFill>
                <a:latin typeface="Calibri"/>
              </a:rPr>
              <a:t>Column type are used as column data types of Hive. They are as follows:</a:t>
            </a:r>
            <a:endParaRPr/>
          </a:p>
          <a:p>
            <a:pPr>
              <a:lnSpc>
                <a:spcPct val="100000"/>
              </a:lnSpc>
              <a:buFont typeface="Arial"/>
              <a:buChar char="•"/>
            </a:pPr>
            <a:r>
              <a:rPr lang="en-US" sz="1600">
                <a:solidFill>
                  <a:srgbClr val="000000"/>
                </a:solidFill>
                <a:latin typeface="Calibri"/>
              </a:rPr>
              <a:t>Integral Types</a:t>
            </a:r>
            <a:endParaRPr/>
          </a:p>
          <a:p>
            <a:pPr>
              <a:lnSpc>
                <a:spcPct val="100000"/>
              </a:lnSpc>
              <a:buFont typeface="Arial"/>
              <a:buChar char="•"/>
            </a:pPr>
            <a:r>
              <a:rPr lang="en-US" sz="1600">
                <a:solidFill>
                  <a:srgbClr val="000000"/>
                </a:solidFill>
                <a:latin typeface="Calibri"/>
              </a:rPr>
              <a:t>String Types</a:t>
            </a:r>
            <a:endParaRPr/>
          </a:p>
          <a:p>
            <a:pPr>
              <a:lnSpc>
                <a:spcPct val="100000"/>
              </a:lnSpc>
              <a:buFont typeface="Arial"/>
              <a:buChar char="•"/>
            </a:pPr>
            <a:r>
              <a:rPr lang="en-US" sz="1600">
                <a:solidFill>
                  <a:srgbClr val="000000"/>
                </a:solidFill>
                <a:latin typeface="Calibri"/>
              </a:rPr>
              <a:t>Dates</a:t>
            </a:r>
            <a:endParaRPr/>
          </a:p>
          <a:p>
            <a:pPr>
              <a:lnSpc>
                <a:spcPct val="100000"/>
              </a:lnSpc>
              <a:buFont typeface="Arial"/>
              <a:buChar char="•"/>
            </a:pPr>
            <a:r>
              <a:rPr lang="en-US" sz="1600">
                <a:solidFill>
                  <a:srgbClr val="000000"/>
                </a:solidFill>
                <a:latin typeface="Calibri"/>
              </a:rPr>
              <a:t>Decimals</a:t>
            </a:r>
            <a:endParaRPr/>
          </a:p>
          <a:p>
            <a:pPr>
              <a:lnSpc>
                <a:spcPct val="100000"/>
              </a:lnSpc>
              <a:buFont typeface="Arial"/>
              <a:buChar char="•"/>
            </a:pPr>
            <a:r>
              <a:rPr lang="en-US" sz="1600">
                <a:solidFill>
                  <a:srgbClr val="000000"/>
                </a:solidFill>
                <a:latin typeface="Calibri"/>
              </a:rPr>
              <a:t>Integer type data can be specified using integral data types, INT. When the data range exceeds the range of INT, you need to use BIGINT and if the data range is smaller than the INT, you use SMALLINT. TINYINT is smaller than SMALLINT.</a:t>
            </a:r>
            <a:endParaRPr/>
          </a:p>
          <a:p>
            <a:pPr>
              <a:lnSpc>
                <a:spcPct val="100000"/>
              </a:lnSpc>
              <a:buFont typeface="Arial"/>
              <a:buChar char="•"/>
            </a:pPr>
            <a:r>
              <a:rPr lang="en-US" sz="1600">
                <a:solidFill>
                  <a:srgbClr val="000000"/>
                </a:solidFill>
                <a:latin typeface="Calibri"/>
              </a:rPr>
              <a:t>The following table depicts various INT data types:</a:t>
            </a:r>
            <a:endParaRPr/>
          </a:p>
          <a:p>
            <a:pPr>
              <a:lnSpc>
                <a:spcPct val="100000"/>
              </a:lnSpc>
              <a:buFont typeface="Arial"/>
              <a:buChar char="•"/>
            </a:pPr>
            <a:r>
              <a:rPr lang="en-US" sz="1600">
                <a:solidFill>
                  <a:srgbClr val="000000"/>
                </a:solidFill>
                <a:latin typeface="Calibri"/>
              </a:rPr>
              <a:t>Type		Postfix	Example</a:t>
            </a:r>
            <a:endParaRPr/>
          </a:p>
          <a:p>
            <a:pPr>
              <a:lnSpc>
                <a:spcPct val="100000"/>
              </a:lnSpc>
              <a:buFont typeface="Arial"/>
              <a:buChar char="•"/>
            </a:pPr>
            <a:r>
              <a:rPr lang="en-US" sz="1600">
                <a:solidFill>
                  <a:srgbClr val="000000"/>
                </a:solidFill>
                <a:latin typeface="Calibri"/>
              </a:rPr>
              <a:t>TINYINT	Y	10Y</a:t>
            </a:r>
            <a:endParaRPr/>
          </a:p>
          <a:p>
            <a:pPr>
              <a:lnSpc>
                <a:spcPct val="100000"/>
              </a:lnSpc>
              <a:buFont typeface="Arial"/>
              <a:buChar char="•"/>
            </a:pPr>
            <a:r>
              <a:rPr lang="en-US" sz="1600">
                <a:solidFill>
                  <a:srgbClr val="000000"/>
                </a:solidFill>
                <a:latin typeface="Calibri"/>
              </a:rPr>
              <a:t>SMALLINT	S	10S</a:t>
            </a:r>
            <a:endParaRPr/>
          </a:p>
          <a:p>
            <a:pPr>
              <a:lnSpc>
                <a:spcPct val="100000"/>
              </a:lnSpc>
              <a:buFont typeface="Arial"/>
              <a:buChar char="•"/>
            </a:pPr>
            <a:r>
              <a:rPr lang="en-US" sz="1600">
                <a:solidFill>
                  <a:srgbClr val="000000"/>
                </a:solidFill>
                <a:latin typeface="Calibri"/>
              </a:rPr>
              <a:t>INT		-	10</a:t>
            </a:r>
            <a:endParaRPr/>
          </a:p>
          <a:p>
            <a:pPr>
              <a:lnSpc>
                <a:spcPct val="100000"/>
              </a:lnSpc>
              <a:buFont typeface="Arial"/>
              <a:buChar char="•"/>
            </a:pPr>
            <a:r>
              <a:rPr lang="en-US" sz="1600">
                <a:solidFill>
                  <a:srgbClr val="000000"/>
                </a:solidFill>
                <a:latin typeface="Calibri"/>
              </a:rPr>
              <a:t>BIGINT	L	10L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457200" y="285840"/>
            <a:ext cx="8229240" cy="4214520"/>
          </a:xfrm>
          <a:prstGeom prst="rect">
            <a:avLst/>
          </a:prstGeom>
        </p:spPr>
        <p:txBody>
          <a:bodyPr/>
          <a:lstStyle/>
          <a:p>
            <a:pPr>
              <a:lnSpc>
                <a:spcPct val="100000"/>
              </a:lnSpc>
              <a:buFont typeface="Arial"/>
              <a:buChar char="•"/>
            </a:pPr>
            <a:r>
              <a:rPr lang="en-US" sz="2400">
                <a:solidFill>
                  <a:srgbClr val="000000"/>
                </a:solidFill>
                <a:latin typeface="Calibri"/>
              </a:rPr>
              <a:t>String Types</a:t>
            </a:r>
            <a:endParaRPr/>
          </a:p>
          <a:p>
            <a:pPr>
              <a:lnSpc>
                <a:spcPct val="100000"/>
              </a:lnSpc>
            </a:pPr>
            <a:endParaRPr/>
          </a:p>
          <a:p>
            <a:pPr>
              <a:lnSpc>
                <a:spcPct val="100000"/>
              </a:lnSpc>
              <a:buFont typeface="Arial"/>
              <a:buChar char="•"/>
            </a:pPr>
            <a:r>
              <a:rPr lang="en-US" sz="2400">
                <a:solidFill>
                  <a:srgbClr val="000000"/>
                </a:solidFill>
                <a:latin typeface="Calibri"/>
              </a:rPr>
              <a:t>String type data types can be specified using single quotes (' ') or double quotes (" ").</a:t>
            </a:r>
            <a:endParaRPr/>
          </a:p>
          <a:p>
            <a:pPr>
              <a:lnSpc>
                <a:spcPct val="100000"/>
              </a:lnSpc>
              <a:buFont typeface="Arial"/>
              <a:buChar char="•"/>
            </a:pPr>
            <a:r>
              <a:rPr lang="en-US" sz="2400">
                <a:solidFill>
                  <a:srgbClr val="000000"/>
                </a:solidFill>
                <a:latin typeface="Calibri"/>
              </a:rPr>
              <a:t> It contains two data types: VARCHAR and CHAR. </a:t>
            </a:r>
            <a:endParaRPr/>
          </a:p>
          <a:p>
            <a:pPr>
              <a:lnSpc>
                <a:spcPct val="100000"/>
              </a:lnSpc>
              <a:buFont typeface="Arial"/>
              <a:buChar char="•"/>
            </a:pPr>
            <a:r>
              <a:rPr lang="en-US" sz="2400">
                <a:solidFill>
                  <a:srgbClr val="000000"/>
                </a:solidFill>
                <a:latin typeface="Calibri"/>
              </a:rPr>
              <a:t>Hive follows C-types escape characters.</a:t>
            </a:r>
            <a:endParaRPr/>
          </a:p>
          <a:p>
            <a:pPr>
              <a:lnSpc>
                <a:spcPct val="100000"/>
              </a:lnSpc>
              <a:buFont typeface="Arial"/>
              <a:buChar char="•"/>
            </a:pPr>
            <a:r>
              <a:rPr lang="en-US" sz="2400">
                <a:solidFill>
                  <a:srgbClr val="000000"/>
                </a:solidFill>
                <a:latin typeface="Calibri"/>
              </a:rPr>
              <a:t>The following table depicts various CHAR data types:</a:t>
            </a:r>
            <a:endParaRPr/>
          </a:p>
          <a:p>
            <a:pPr>
              <a:lnSpc>
                <a:spcPct val="100000"/>
              </a:lnSpc>
              <a:buFont typeface="Arial"/>
              <a:buChar char="•"/>
            </a:pPr>
            <a:r>
              <a:rPr lang="en-US" sz="2400">
                <a:solidFill>
                  <a:srgbClr val="000000"/>
                </a:solidFill>
                <a:latin typeface="Calibri"/>
              </a:rPr>
              <a:t>Data Type	Length	</a:t>
            </a:r>
            <a:endParaRPr/>
          </a:p>
          <a:p>
            <a:pPr>
              <a:lnSpc>
                <a:spcPct val="100000"/>
              </a:lnSpc>
              <a:buFont typeface="Arial"/>
              <a:buChar char="•"/>
            </a:pPr>
            <a:r>
              <a:rPr lang="en-US" sz="2400">
                <a:solidFill>
                  <a:srgbClr val="000000"/>
                </a:solidFill>
                <a:latin typeface="Calibri"/>
              </a:rPr>
              <a:t>VARCHAR	1 to 65355</a:t>
            </a:r>
            <a:endParaRPr/>
          </a:p>
          <a:p>
            <a:pPr>
              <a:lnSpc>
                <a:spcPct val="100000"/>
              </a:lnSpc>
              <a:buFont typeface="Arial"/>
              <a:buChar char="•"/>
            </a:pPr>
            <a:r>
              <a:rPr lang="en-US" sz="2400">
                <a:solidFill>
                  <a:srgbClr val="000000"/>
                </a:solidFill>
                <a:latin typeface="Calibri"/>
              </a:rPr>
              <a:t>CHAR		255</a:t>
            </a:r>
            <a:endParaRPr/>
          </a:p>
          <a:p>
            <a:pPr>
              <a:lnSpc>
                <a:spcPct val="100000"/>
              </a:lnSpc>
            </a:pPr>
            <a:endParaRPr/>
          </a:p>
          <a:p>
            <a:pPr>
              <a:lnSpc>
                <a:spcPct val="100000"/>
              </a:lnSpc>
              <a:buFont typeface="Arial"/>
              <a:buChar char="•"/>
            </a:pPr>
            <a:r>
              <a:rPr lang="en-US" sz="2400">
                <a:solidFill>
                  <a:srgbClr val="000000"/>
                </a:solidFill>
                <a:latin typeface="Calibri"/>
              </a:rPr>
              <a:t>Timestamp</a:t>
            </a:r>
            <a:endParaRPr/>
          </a:p>
          <a:p>
            <a:pPr>
              <a:lnSpc>
                <a:spcPct val="100000"/>
              </a:lnSpc>
              <a:buFont typeface="Arial"/>
              <a:buChar char="•"/>
            </a:pPr>
            <a:r>
              <a:rPr lang="en-US" sz="2400">
                <a:solidFill>
                  <a:srgbClr val="000000"/>
                </a:solidFill>
                <a:latin typeface="Calibri"/>
              </a:rPr>
              <a:t>It supports traditional UNIX timestamp with optional nanosecond precision. It supports java.sql.Timestamp format “YYYY-MM-DD HH:MM:SS.fffffffff” and format “yyyy-mm-dd hh:mm:ss.ffffffffff”.</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457200" y="274680"/>
            <a:ext cx="8229240" cy="1142640"/>
          </a:xfrm>
          <a:prstGeom prst="rect">
            <a:avLst/>
          </a:prstGeom>
        </p:spPr>
        <p:txBody>
          <a:bodyPr anchor="ctr"/>
          <a:lstStyle/>
          <a:p>
            <a:endParaRPr/>
          </a:p>
        </p:txBody>
      </p:sp>
      <p:sp>
        <p:nvSpPr>
          <p:cNvPr id="183" name="TextShape 2"/>
          <p:cNvSpPr txBox="1"/>
          <p:nvPr/>
        </p:nvSpPr>
        <p:spPr>
          <a:xfrm>
            <a:off x="71406" y="71414"/>
            <a:ext cx="8572560" cy="6715148"/>
          </a:xfrm>
          <a:prstGeom prst="rect">
            <a:avLst/>
          </a:prstGeom>
        </p:spPr>
        <p:txBody>
          <a:bodyPr/>
          <a:lstStyle/>
          <a:p>
            <a:pPr>
              <a:lnSpc>
                <a:spcPct val="100000"/>
              </a:lnSpc>
              <a:buFont typeface="Arial"/>
              <a:buChar char="•"/>
            </a:pPr>
            <a:r>
              <a:rPr lang="en-US" sz="3200" dirty="0">
                <a:solidFill>
                  <a:srgbClr val="000000"/>
                </a:solidFill>
                <a:latin typeface="Calibri"/>
              </a:rPr>
              <a:t>Dates</a:t>
            </a:r>
            <a:endParaRPr/>
          </a:p>
          <a:p>
            <a:pPr>
              <a:lnSpc>
                <a:spcPct val="100000"/>
              </a:lnSpc>
              <a:buFont typeface="Arial"/>
              <a:buChar char="•"/>
            </a:pPr>
            <a:r>
              <a:rPr lang="en-US" sz="3200" dirty="0">
                <a:solidFill>
                  <a:srgbClr val="000000"/>
                </a:solidFill>
                <a:latin typeface="Calibri"/>
              </a:rPr>
              <a:t>DATE values are described in year/month/day format in the form {{YYYY-MM-DD}}.</a:t>
            </a:r>
            <a:endParaRPr/>
          </a:p>
          <a:p>
            <a:pPr>
              <a:lnSpc>
                <a:spcPct val="100000"/>
              </a:lnSpc>
            </a:pPr>
            <a:endParaRPr/>
          </a:p>
          <a:p>
            <a:pPr>
              <a:lnSpc>
                <a:spcPct val="100000"/>
              </a:lnSpc>
              <a:buFont typeface="Arial"/>
              <a:buChar char="•"/>
            </a:pPr>
            <a:r>
              <a:rPr lang="en-US" sz="3200" dirty="0">
                <a:solidFill>
                  <a:srgbClr val="000000"/>
                </a:solidFill>
                <a:latin typeface="Calibri"/>
              </a:rPr>
              <a:t>Decimals</a:t>
            </a:r>
            <a:endParaRPr/>
          </a:p>
          <a:p>
            <a:pPr>
              <a:lnSpc>
                <a:spcPct val="100000"/>
              </a:lnSpc>
              <a:buFont typeface="Arial"/>
              <a:buChar char="•"/>
            </a:pPr>
            <a:r>
              <a:rPr lang="en-US" sz="3200" dirty="0">
                <a:solidFill>
                  <a:srgbClr val="000000"/>
                </a:solidFill>
                <a:latin typeface="Calibri"/>
              </a:rPr>
              <a:t>The DECIMAL type in Hive is as same as Big Decimal format of Java. It is used for representing immutable arbitrary precision. The syntax and example is as follows:</a:t>
            </a:r>
            <a:endParaRPr/>
          </a:p>
          <a:p>
            <a:pPr>
              <a:lnSpc>
                <a:spcPct val="100000"/>
              </a:lnSpc>
              <a:buFont typeface="Arial"/>
              <a:buChar char="•"/>
            </a:pPr>
            <a:r>
              <a:rPr lang="en-US" sz="3200" dirty="0">
                <a:solidFill>
                  <a:srgbClr val="000000"/>
                </a:solidFill>
                <a:latin typeface="Calibri"/>
              </a:rPr>
              <a:t>DECIMAL(precision, scale) decimal(10,0)</a:t>
            </a:r>
            <a:endParaRPr/>
          </a:p>
          <a:p>
            <a:pPr>
              <a:lnSpc>
                <a:spcPct val="100000"/>
              </a:lnSpc>
              <a:buFont typeface="Arial"/>
              <a:buChar char="•"/>
            </a:pPr>
            <a:r>
              <a:rPr lang="en-US" sz="3200" dirty="0">
                <a:solidFill>
                  <a:srgbClr val="000000"/>
                </a:solidFill>
                <a:latin typeface="Calibri"/>
              </a:rPr>
              <a:t>Union Types</a:t>
            </a:r>
            <a:endParaRPr/>
          </a:p>
          <a:p>
            <a:pPr>
              <a:lnSpc>
                <a:spcPct val="100000"/>
              </a:lnSpc>
              <a:buFont typeface="Arial"/>
              <a:buChar char="•"/>
            </a:pPr>
            <a:r>
              <a:rPr lang="en-US" sz="3200" dirty="0">
                <a:solidFill>
                  <a:srgbClr val="000000"/>
                </a:solidFill>
                <a:latin typeface="Calibri"/>
              </a:rPr>
              <a:t>Union is a collection of heterogeneous data types. You can create an instance using </a:t>
            </a:r>
            <a:r>
              <a:rPr lang="en-US" sz="3200" b="1" dirty="0">
                <a:solidFill>
                  <a:srgbClr val="000000"/>
                </a:solidFill>
                <a:latin typeface="Calibri"/>
              </a:rPr>
              <a:t>create union</a:t>
            </a:r>
            <a:r>
              <a:rPr lang="en-US" sz="3200" dirty="0">
                <a:solidFill>
                  <a:srgbClr val="000000"/>
                </a:solidFill>
                <a:latin typeface="Calibri"/>
              </a:rPr>
              <a:t>. The syntax and example is as follows:</a:t>
            </a:r>
            <a:endParaRPr/>
          </a:p>
          <a:p>
            <a:pPr>
              <a:lnSpc>
                <a:spcPct val="100000"/>
              </a:lnSpc>
              <a:buFont typeface="Arial"/>
              <a:buChar char="•"/>
            </a:pPr>
            <a:r>
              <a:rPr lang="en-US" sz="3200" dirty="0">
                <a:solidFill>
                  <a:srgbClr val="000000"/>
                </a:solidFill>
                <a:latin typeface="Calibri"/>
              </a:rPr>
              <a:t>UNIONTYPE&lt;</a:t>
            </a:r>
            <a:r>
              <a:rPr lang="en-US" sz="3200" dirty="0" err="1">
                <a:solidFill>
                  <a:srgbClr val="000000"/>
                </a:solidFill>
                <a:latin typeface="Calibri"/>
              </a:rPr>
              <a:t>int</a:t>
            </a:r>
            <a:r>
              <a:rPr lang="en-US" sz="3200" dirty="0">
                <a:solidFill>
                  <a:srgbClr val="000000"/>
                </a:solidFill>
                <a:latin typeface="Calibri"/>
              </a:rPr>
              <a:t>, double, array&lt;string&gt;, </a:t>
            </a:r>
            <a:r>
              <a:rPr lang="en-US" sz="3200" dirty="0" err="1">
                <a:solidFill>
                  <a:srgbClr val="000000"/>
                </a:solidFill>
                <a:latin typeface="Calibri"/>
              </a:rPr>
              <a:t>struct</a:t>
            </a:r>
            <a:r>
              <a:rPr lang="en-US" sz="3200" dirty="0">
                <a:solidFill>
                  <a:srgbClr val="000000"/>
                </a:solidFill>
                <a:latin typeface="Calibri"/>
              </a:rPr>
              <a:t>&lt;a:int,b:string&gt;&gt; {0:1} {1:2.0} {2:["</a:t>
            </a:r>
            <a:r>
              <a:rPr lang="en-US" sz="3200" dirty="0" err="1">
                <a:solidFill>
                  <a:srgbClr val="000000"/>
                </a:solidFill>
                <a:latin typeface="Calibri"/>
              </a:rPr>
              <a:t>three","four</a:t>
            </a:r>
            <a:r>
              <a:rPr lang="en-US" sz="3200" dirty="0">
                <a:solidFill>
                  <a:srgbClr val="000000"/>
                </a:solidFill>
                <a:latin typeface="Calibri"/>
              </a:rPr>
              <a:t>"]} {3:{"a":5,"b":"five"}} {2:["</a:t>
            </a:r>
            <a:r>
              <a:rPr lang="en-US" sz="3200" dirty="0" err="1">
                <a:solidFill>
                  <a:srgbClr val="000000"/>
                </a:solidFill>
                <a:latin typeface="Calibri"/>
              </a:rPr>
              <a:t>six","seven</a:t>
            </a:r>
            <a:r>
              <a:rPr lang="en-US" sz="3200" dirty="0">
                <a:solidFill>
                  <a:srgbClr val="000000"/>
                </a:solidFill>
                <a:latin typeface="Calibri"/>
              </a:rPr>
              <a:t>"]} {3:{"a":8,"b":"eight"}} {0:9} {1:10.0}</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Complex Types</a:t>
            </a:r>
            <a:endParaRPr/>
          </a:p>
        </p:txBody>
      </p:sp>
      <p:sp>
        <p:nvSpPr>
          <p:cNvPr id="185" name="TextShape 2"/>
          <p:cNvSpPr txBox="1"/>
          <p:nvPr/>
        </p:nvSpPr>
        <p:spPr>
          <a:xfrm>
            <a:off x="457200" y="1600200"/>
            <a:ext cx="8229240" cy="4525560"/>
          </a:xfrm>
          <a:prstGeom prst="rect">
            <a:avLst/>
          </a:prstGeom>
        </p:spPr>
        <p:txBody>
          <a:bodyPr/>
          <a:lstStyle/>
          <a:p>
            <a:pPr>
              <a:lnSpc>
                <a:spcPct val="100000"/>
              </a:lnSpc>
            </a:pPr>
            <a:endParaRPr/>
          </a:p>
          <a:p>
            <a:pPr>
              <a:lnSpc>
                <a:spcPct val="100000"/>
              </a:lnSpc>
              <a:buFont typeface="Arial"/>
              <a:buChar char="•"/>
            </a:pPr>
            <a:r>
              <a:rPr lang="en-US" sz="3200" dirty="0">
                <a:solidFill>
                  <a:srgbClr val="000000"/>
                </a:solidFill>
                <a:latin typeface="Calibri"/>
              </a:rPr>
              <a:t>The Hive complex data types are as follows:</a:t>
            </a:r>
            <a:endParaRPr/>
          </a:p>
          <a:p>
            <a:pPr>
              <a:lnSpc>
                <a:spcPct val="100000"/>
              </a:lnSpc>
              <a:buFont typeface="Arial"/>
              <a:buChar char="•"/>
            </a:pPr>
            <a:r>
              <a:rPr lang="en-US" sz="3200" dirty="0">
                <a:solidFill>
                  <a:srgbClr val="000000"/>
                </a:solidFill>
                <a:latin typeface="Calibri"/>
              </a:rPr>
              <a:t>Arrays</a:t>
            </a:r>
            <a:endParaRPr/>
          </a:p>
          <a:p>
            <a:pPr>
              <a:lnSpc>
                <a:spcPct val="100000"/>
              </a:lnSpc>
              <a:buFont typeface="Arial"/>
              <a:buChar char="•"/>
            </a:pPr>
            <a:r>
              <a:rPr lang="en-US" sz="3200" dirty="0">
                <a:solidFill>
                  <a:srgbClr val="000000"/>
                </a:solidFill>
                <a:latin typeface="Calibri"/>
              </a:rPr>
              <a:t>Arrays in Hive are used the same way they are used in Java.</a:t>
            </a:r>
            <a:endParaRPr/>
          </a:p>
          <a:p>
            <a:pPr>
              <a:lnSpc>
                <a:spcPct val="100000"/>
              </a:lnSpc>
              <a:buFont typeface="Arial"/>
              <a:buChar char="•"/>
            </a:pPr>
            <a:r>
              <a:rPr lang="en-US" sz="3200" dirty="0">
                <a:solidFill>
                  <a:srgbClr val="000000"/>
                </a:solidFill>
                <a:latin typeface="Calibri"/>
              </a:rPr>
              <a:t>Syntax: ARRAY&lt;</a:t>
            </a:r>
            <a:r>
              <a:rPr lang="en-US" sz="3200" dirty="0" err="1">
                <a:solidFill>
                  <a:srgbClr val="000000"/>
                </a:solidFill>
                <a:latin typeface="Calibri"/>
              </a:rPr>
              <a:t>data_type</a:t>
            </a:r>
            <a:r>
              <a:rPr lang="en-US" sz="3200" dirty="0">
                <a:solidFill>
                  <a:srgbClr val="000000"/>
                </a:solidFill>
                <a:latin typeface="Calibri"/>
              </a:rPr>
              <a:t>&gt;Maps</a:t>
            </a:r>
            <a:endParaRPr/>
          </a:p>
          <a:p>
            <a:pPr>
              <a:lnSpc>
                <a:spcPct val="100000"/>
              </a:lnSpc>
              <a:buFont typeface="Arial"/>
              <a:buChar char="•"/>
            </a:pPr>
            <a:r>
              <a:rPr lang="en-US" sz="3200" dirty="0">
                <a:solidFill>
                  <a:srgbClr val="000000"/>
                </a:solidFill>
                <a:latin typeface="Calibri"/>
              </a:rPr>
              <a:t>Maps in Hive are similar to Java Maps.</a:t>
            </a:r>
            <a:endParaRPr/>
          </a:p>
          <a:p>
            <a:pPr>
              <a:lnSpc>
                <a:spcPct val="100000"/>
              </a:lnSpc>
              <a:buFont typeface="Arial"/>
              <a:buChar char="•"/>
            </a:pPr>
            <a:r>
              <a:rPr lang="en-US" sz="3200" dirty="0">
                <a:solidFill>
                  <a:srgbClr val="000000"/>
                </a:solidFill>
                <a:latin typeface="Calibri"/>
              </a:rPr>
              <a:t>Syntax: MAP&lt;</a:t>
            </a:r>
            <a:r>
              <a:rPr lang="en-US" sz="3200" dirty="0" err="1">
                <a:solidFill>
                  <a:srgbClr val="000000"/>
                </a:solidFill>
                <a:latin typeface="Calibri"/>
              </a:rPr>
              <a:t>primitive_type</a:t>
            </a:r>
            <a:r>
              <a:rPr lang="en-US" sz="3200" dirty="0">
                <a:solidFill>
                  <a:srgbClr val="000000"/>
                </a:solidFill>
                <a:latin typeface="Calibri"/>
              </a:rPr>
              <a:t>, </a:t>
            </a:r>
            <a:r>
              <a:rPr lang="en-US" sz="3200" dirty="0" err="1">
                <a:solidFill>
                  <a:srgbClr val="000000"/>
                </a:solidFill>
                <a:latin typeface="Calibri"/>
              </a:rPr>
              <a:t>data_type</a:t>
            </a:r>
            <a:r>
              <a:rPr lang="en-US" sz="3200" dirty="0">
                <a:solidFill>
                  <a:srgbClr val="000000"/>
                </a:solidFill>
                <a:latin typeface="Calibri"/>
              </a:rPr>
              <a:t>&gt;</a:t>
            </a:r>
            <a:r>
              <a:rPr lang="en-US" sz="3200" dirty="0" err="1">
                <a:solidFill>
                  <a:srgbClr val="000000"/>
                </a:solidFill>
                <a:latin typeface="Calibri"/>
              </a:rPr>
              <a:t>Structs</a:t>
            </a:r>
            <a:endParaRPr/>
          </a:p>
          <a:p>
            <a:pPr>
              <a:lnSpc>
                <a:spcPct val="100000"/>
              </a:lnSpc>
              <a:buFont typeface="Arial"/>
              <a:buChar char="•"/>
            </a:pPr>
            <a:r>
              <a:rPr lang="en-US" sz="3200" dirty="0" err="1">
                <a:solidFill>
                  <a:srgbClr val="000000"/>
                </a:solidFill>
                <a:latin typeface="Calibri"/>
              </a:rPr>
              <a:t>Structs</a:t>
            </a:r>
            <a:r>
              <a:rPr lang="en-US" sz="3200" dirty="0">
                <a:solidFill>
                  <a:srgbClr val="000000"/>
                </a:solidFill>
                <a:latin typeface="Calibri"/>
              </a:rPr>
              <a:t> in Hive is similar to using complex data with comment.</a:t>
            </a:r>
            <a:endParaRPr/>
          </a:p>
          <a:p>
            <a:pPr>
              <a:lnSpc>
                <a:spcPct val="100000"/>
              </a:lnSpc>
              <a:buFont typeface="Arial"/>
              <a:buChar char="•"/>
            </a:pPr>
            <a:r>
              <a:rPr lang="en-US" sz="3200" dirty="0">
                <a:solidFill>
                  <a:srgbClr val="000000"/>
                </a:solidFill>
                <a:latin typeface="Calibri"/>
              </a:rPr>
              <a:t>Syntax: STRUCT&lt;</a:t>
            </a:r>
            <a:r>
              <a:rPr lang="en-US" sz="3200" dirty="0" err="1">
                <a:solidFill>
                  <a:srgbClr val="000000"/>
                </a:solidFill>
                <a:latin typeface="Calibri"/>
              </a:rPr>
              <a:t>col_name</a:t>
            </a:r>
            <a:r>
              <a:rPr lang="en-US" sz="3200" dirty="0">
                <a:solidFill>
                  <a:srgbClr val="000000"/>
                </a:solidFill>
                <a:latin typeface="Calibri"/>
              </a:rPr>
              <a:t> : </a:t>
            </a:r>
            <a:r>
              <a:rPr lang="en-US" sz="3200" dirty="0" err="1">
                <a:solidFill>
                  <a:srgbClr val="000000"/>
                </a:solidFill>
                <a:latin typeface="Calibri"/>
              </a:rPr>
              <a:t>data_type</a:t>
            </a:r>
            <a:r>
              <a:rPr lang="en-US" sz="3200" dirty="0">
                <a:solidFill>
                  <a:srgbClr val="000000"/>
                </a:solidFill>
                <a:latin typeface="Calibri"/>
              </a:rPr>
              <a:t> [COMMENT </a:t>
            </a:r>
            <a:r>
              <a:rPr lang="en-US" sz="3200" dirty="0" err="1">
                <a:solidFill>
                  <a:srgbClr val="000000"/>
                </a:solidFill>
                <a:latin typeface="Calibri"/>
              </a:rPr>
              <a:t>col_comment</a:t>
            </a:r>
            <a:r>
              <a:rPr lang="en-US" sz="3200" dirty="0">
                <a:solidFill>
                  <a:srgbClr val="000000"/>
                </a:solidFill>
                <a:latin typeface="Calibri"/>
              </a:rPr>
              <a:t>], ...&gt;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HIVE FILE FORMAT</a:t>
            </a:r>
            <a:endParaRPr/>
          </a:p>
        </p:txBody>
      </p:sp>
      <p:sp>
        <p:nvSpPr>
          <p:cNvPr id="187"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Text File</a:t>
            </a:r>
            <a:endParaRPr/>
          </a:p>
          <a:p>
            <a:pPr lvl="1">
              <a:lnSpc>
                <a:spcPct val="100000"/>
              </a:lnSpc>
              <a:buFont typeface="Arial"/>
              <a:buChar char="–"/>
            </a:pPr>
            <a:r>
              <a:rPr lang="en-US" sz="2800">
                <a:solidFill>
                  <a:srgbClr val="000000"/>
                </a:solidFill>
                <a:latin typeface="Calibri"/>
              </a:rPr>
              <a:t>Each record is a line in the file.</a:t>
            </a:r>
            <a:endParaRPr/>
          </a:p>
          <a:p>
            <a:pPr lvl="1">
              <a:lnSpc>
                <a:spcPct val="100000"/>
              </a:lnSpc>
              <a:buFont typeface="Arial"/>
              <a:buChar char="–"/>
            </a:pPr>
            <a:r>
              <a:rPr lang="en-US" sz="2800">
                <a:solidFill>
                  <a:srgbClr val="000000"/>
                </a:solidFill>
                <a:latin typeface="Calibri"/>
              </a:rPr>
              <a:t>Different control characters are used as delimiters.</a:t>
            </a:r>
            <a:endParaRPr/>
          </a:p>
          <a:p>
            <a:pPr lvl="1">
              <a:lnSpc>
                <a:spcPct val="100000"/>
              </a:lnSpc>
              <a:buFont typeface="Arial"/>
              <a:buChar char="–"/>
            </a:pPr>
            <a:r>
              <a:rPr lang="en-US" sz="2800">
                <a:solidFill>
                  <a:srgbClr val="000000"/>
                </a:solidFill>
                <a:latin typeface="Calibri"/>
              </a:rPr>
              <a:t>CSV, TSV , JSON or XML </a:t>
            </a:r>
            <a:endParaRPr/>
          </a:p>
          <a:p>
            <a:pPr>
              <a:lnSpc>
                <a:spcPct val="100000"/>
              </a:lnSpc>
              <a:buFont typeface="Arial"/>
              <a:buChar char="•"/>
            </a:pPr>
            <a:r>
              <a:rPr lang="en-US" sz="3200">
                <a:solidFill>
                  <a:srgbClr val="000000"/>
                </a:solidFill>
                <a:latin typeface="Calibri"/>
              </a:rPr>
              <a:t>Sequential File</a:t>
            </a:r>
            <a:endParaRPr/>
          </a:p>
          <a:p>
            <a:pPr lvl="1">
              <a:lnSpc>
                <a:spcPct val="100000"/>
              </a:lnSpc>
              <a:buFont typeface="Arial"/>
              <a:buChar char="–"/>
            </a:pPr>
            <a:r>
              <a:rPr lang="en-US" sz="2800">
                <a:solidFill>
                  <a:srgbClr val="000000"/>
                </a:solidFill>
                <a:latin typeface="Calibri"/>
              </a:rPr>
              <a:t>Sequential files are flat files that store binary key-value pairs. It includes compression.</a:t>
            </a:r>
            <a:endParaRPr/>
          </a:p>
          <a:p>
            <a:pPr>
              <a:lnSpc>
                <a:spcPct val="100000"/>
              </a:lnSpc>
              <a:buFont typeface="Arial"/>
              <a:buChar char="•"/>
            </a:pPr>
            <a:r>
              <a:rPr lang="en-US" sz="3200">
                <a:solidFill>
                  <a:srgbClr val="000000"/>
                </a:solidFill>
                <a:latin typeface="Calibri"/>
              </a:rPr>
              <a:t>RCFile (Record Columnar File)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RC File (Record Columnar File)</a:t>
            </a:r>
            <a:endParaRPr/>
          </a:p>
        </p:txBody>
      </p:sp>
      <p:sp>
        <p:nvSpPr>
          <p:cNvPr id="189"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RC File stores the data in Column oriented manner which ensures that aggregation operation is not an expensive operation.</a:t>
            </a:r>
            <a:endParaRPr/>
          </a:p>
          <a:p>
            <a:pPr>
              <a:lnSpc>
                <a:spcPct val="100000"/>
              </a:lnSpc>
              <a:buFont typeface="Arial"/>
              <a:buChar char="•"/>
            </a:pPr>
            <a:r>
              <a:rPr lang="en-US" sz="3200">
                <a:solidFill>
                  <a:srgbClr val="000000"/>
                </a:solidFill>
                <a:latin typeface="Calibri"/>
              </a:rPr>
              <a:t>RC file first partitions horizontally and then vertically to serialize the data.</a:t>
            </a:r>
            <a:endParaRPr/>
          </a:p>
          <a:p>
            <a:pPr>
              <a:lnSpc>
                <a:spcPct val="100000"/>
              </a:lnSpc>
              <a:buFont typeface="Arial"/>
              <a:buChar char="•"/>
            </a:pPr>
            <a:r>
              <a:rPr lang="en-US" sz="3200">
                <a:solidFill>
                  <a:srgbClr val="000000"/>
                </a:solidFill>
                <a:latin typeface="Calibri"/>
              </a:rPr>
              <a:t>C1 		c2 		c3		c4</a:t>
            </a:r>
            <a:endParaRPr/>
          </a:p>
          <a:p>
            <a:pPr>
              <a:lnSpc>
                <a:spcPct val="100000"/>
              </a:lnSpc>
              <a:buFont typeface="Arial"/>
              <a:buChar char="•"/>
            </a:pPr>
            <a:r>
              <a:rPr lang="en-US" sz="3200">
                <a:solidFill>
                  <a:srgbClr val="000000"/>
                </a:solidFill>
                <a:latin typeface="Calibri"/>
              </a:rPr>
              <a:t>11		12		13		14	</a:t>
            </a:r>
            <a:endParaRPr/>
          </a:p>
          <a:p>
            <a:pPr>
              <a:lnSpc>
                <a:spcPct val="100000"/>
              </a:lnSpc>
              <a:buFont typeface="Arial"/>
              <a:buChar char="•"/>
            </a:pPr>
            <a:r>
              <a:rPr lang="en-US" sz="3200">
                <a:solidFill>
                  <a:srgbClr val="000000"/>
                </a:solidFill>
                <a:latin typeface="Calibri"/>
              </a:rPr>
              <a:t>21		22		23		24</a:t>
            </a:r>
            <a:endParaRPr/>
          </a:p>
          <a:p>
            <a:pPr>
              <a:lnSpc>
                <a:spcPct val="100000"/>
              </a:lnSpc>
              <a:buFont typeface="Arial"/>
              <a:buChar char="•"/>
            </a:pPr>
            <a:r>
              <a:rPr lang="en-US" sz="3200">
                <a:solidFill>
                  <a:srgbClr val="000000"/>
                </a:solidFill>
                <a:latin typeface="Calibri"/>
              </a:rPr>
              <a:t>31		32		33		34</a:t>
            </a:r>
            <a:endParaRPr/>
          </a:p>
          <a:p>
            <a:pPr>
              <a:lnSpc>
                <a:spcPct val="100000"/>
              </a:lnSpc>
              <a:buFont typeface="Arial"/>
              <a:buChar char="•"/>
            </a:pPr>
            <a:r>
              <a:rPr lang="en-US" sz="3200">
                <a:solidFill>
                  <a:srgbClr val="000000"/>
                </a:solidFill>
                <a:latin typeface="Calibri"/>
              </a:rPr>
              <a:t>41		42		43		44</a:t>
            </a:r>
            <a:endParaRPr/>
          </a:p>
          <a:p>
            <a:pPr>
              <a:lnSpc>
                <a:spcPct val="100000"/>
              </a:lnSpc>
              <a:buFont typeface="Arial"/>
              <a:buChar char="•"/>
            </a:pPr>
            <a:r>
              <a:rPr lang="en-US" sz="3200">
                <a:solidFill>
                  <a:srgbClr val="000000"/>
                </a:solidFill>
                <a:latin typeface="Calibri"/>
              </a:rPr>
              <a:t>51		52		53		54</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57200" y="274680"/>
            <a:ext cx="8229240" cy="1142640"/>
          </a:xfrm>
          <a:prstGeom prst="rect">
            <a:avLst/>
          </a:prstGeom>
        </p:spPr>
        <p:txBody>
          <a:bodyPr anchor="ctr"/>
          <a:lstStyle/>
          <a:p>
            <a:endParaRPr/>
          </a:p>
        </p:txBody>
      </p:sp>
      <p:sp>
        <p:nvSpPr>
          <p:cNvPr id="191"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Table with two row groups</a:t>
            </a:r>
            <a:endParaRPr/>
          </a:p>
          <a:p>
            <a:pPr>
              <a:lnSpc>
                <a:spcPct val="100000"/>
              </a:lnSpc>
              <a:buFont typeface="Arial"/>
              <a:buChar char="•"/>
            </a:pPr>
            <a:r>
              <a:rPr lang="en-US" sz="3200">
                <a:solidFill>
                  <a:srgbClr val="000000"/>
                </a:solidFill>
                <a:latin typeface="Calibri"/>
              </a:rPr>
              <a:t>C1	c2	c3	c4	c1	c2	c3	c4</a:t>
            </a:r>
            <a:endParaRPr/>
          </a:p>
          <a:p>
            <a:pPr>
              <a:lnSpc>
                <a:spcPct val="100000"/>
              </a:lnSpc>
              <a:buFont typeface="Arial"/>
              <a:buChar char="•"/>
            </a:pPr>
            <a:r>
              <a:rPr lang="en-US" sz="3200">
                <a:solidFill>
                  <a:srgbClr val="000000"/>
                </a:solidFill>
                <a:latin typeface="Calibri"/>
              </a:rPr>
              <a:t>11	12	13	14	41	42	43	44</a:t>
            </a:r>
            <a:endParaRPr/>
          </a:p>
          <a:p>
            <a:pPr>
              <a:lnSpc>
                <a:spcPct val="100000"/>
              </a:lnSpc>
              <a:buFont typeface="Arial"/>
              <a:buChar char="•"/>
            </a:pPr>
            <a:r>
              <a:rPr lang="en-US" sz="3200">
                <a:solidFill>
                  <a:srgbClr val="000000"/>
                </a:solidFill>
                <a:latin typeface="Calibri"/>
              </a:rPr>
              <a:t>21	22	23	24	51	52	53	54</a:t>
            </a:r>
            <a:endParaRPr/>
          </a:p>
          <a:p>
            <a:pPr>
              <a:lnSpc>
                <a:spcPct val="100000"/>
              </a:lnSpc>
              <a:buFont typeface="Arial"/>
              <a:buChar char="•"/>
            </a:pPr>
            <a:r>
              <a:rPr lang="en-US" sz="3200">
                <a:solidFill>
                  <a:srgbClr val="000000"/>
                </a:solidFill>
                <a:latin typeface="Calibri"/>
              </a:rPr>
              <a:t>31	32	33	34</a:t>
            </a:r>
            <a:endParaRPr/>
          </a:p>
          <a:p>
            <a:pPr>
              <a:lnSpc>
                <a:spcPct val="100000"/>
              </a:lnSpc>
              <a:buFont typeface="Arial"/>
              <a:buChar char="•"/>
            </a:pPr>
            <a:r>
              <a:rPr lang="en-US" sz="3200">
                <a:solidFill>
                  <a:srgbClr val="000000"/>
                </a:solidFill>
                <a:latin typeface="Calibri"/>
              </a:rPr>
              <a:t>Table in RCFile format</a:t>
            </a:r>
            <a:endParaRPr/>
          </a:p>
          <a:p>
            <a:pPr>
              <a:lnSpc>
                <a:spcPct val="100000"/>
              </a:lnSpc>
              <a:buFont typeface="Arial"/>
              <a:buChar char="•"/>
            </a:pPr>
            <a:r>
              <a:rPr lang="en-US" sz="3200">
                <a:solidFill>
                  <a:srgbClr val="000000"/>
                </a:solidFill>
                <a:latin typeface="Calibri"/>
              </a:rPr>
              <a:t>Rowgroup 1			row group 2</a:t>
            </a:r>
            <a:endParaRPr/>
          </a:p>
          <a:p>
            <a:pPr>
              <a:lnSpc>
                <a:spcPct val="100000"/>
              </a:lnSpc>
              <a:buFont typeface="Arial"/>
              <a:buChar char="•"/>
            </a:pPr>
            <a:r>
              <a:rPr lang="en-US" sz="3200">
                <a:solidFill>
                  <a:srgbClr val="000000"/>
                </a:solidFill>
                <a:latin typeface="Calibri"/>
              </a:rPr>
              <a:t>11,21,31;				41,51;</a:t>
            </a:r>
            <a:endParaRPr/>
          </a:p>
          <a:p>
            <a:pPr>
              <a:lnSpc>
                <a:spcPct val="100000"/>
              </a:lnSpc>
              <a:buFont typeface="Arial"/>
              <a:buChar char="•"/>
            </a:pPr>
            <a:r>
              <a:rPr lang="en-US" sz="3200">
                <a:solidFill>
                  <a:srgbClr val="000000"/>
                </a:solidFill>
                <a:latin typeface="Calibri"/>
              </a:rPr>
              <a:t>12,22,32;				42,52;</a:t>
            </a:r>
            <a:endParaRPr/>
          </a:p>
          <a:p>
            <a:pPr>
              <a:lnSpc>
                <a:spcPct val="100000"/>
              </a:lnSpc>
              <a:buFont typeface="Arial"/>
              <a:buChar char="•"/>
            </a:pPr>
            <a:r>
              <a:rPr lang="en-US" sz="3200">
                <a:solidFill>
                  <a:srgbClr val="000000"/>
                </a:solidFill>
                <a:latin typeface="Calibri"/>
              </a:rPr>
              <a:t>13,23,33;				43,53;</a:t>
            </a:r>
            <a:endParaRPr/>
          </a:p>
          <a:p>
            <a:pPr>
              <a:lnSpc>
                <a:spcPct val="100000"/>
              </a:lnSpc>
              <a:buFont typeface="Arial"/>
              <a:buChar char="•"/>
            </a:pPr>
            <a:r>
              <a:rPr lang="en-US" sz="3200">
                <a:solidFill>
                  <a:srgbClr val="000000"/>
                </a:solidFill>
                <a:latin typeface="Calibri"/>
              </a:rPr>
              <a:t>14,24,34;				44,54;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285840" y="142920"/>
            <a:ext cx="8229240" cy="642600"/>
          </a:xfrm>
          <a:prstGeom prst="rect">
            <a:avLst/>
          </a:prstGeom>
        </p:spPr>
        <p:txBody>
          <a:bodyPr anchor="ctr"/>
          <a:lstStyle/>
          <a:p>
            <a:pPr algn="ctr">
              <a:lnSpc>
                <a:spcPct val="100000"/>
              </a:lnSpc>
            </a:pPr>
            <a:r>
              <a:rPr lang="en-US" sz="4400">
                <a:solidFill>
                  <a:srgbClr val="000000"/>
                </a:solidFill>
                <a:latin typeface="Calibri"/>
              </a:rPr>
              <a:t>HIVE</a:t>
            </a:r>
            <a:endParaRPr/>
          </a:p>
        </p:txBody>
      </p:sp>
      <p:sp>
        <p:nvSpPr>
          <p:cNvPr id="85" name="TextShape 2"/>
          <p:cNvSpPr txBox="1"/>
          <p:nvPr/>
        </p:nvSpPr>
        <p:spPr>
          <a:xfrm>
            <a:off x="457200" y="785880"/>
            <a:ext cx="8229240" cy="5857560"/>
          </a:xfrm>
          <a:prstGeom prst="rect">
            <a:avLst/>
          </a:prstGeom>
        </p:spPr>
        <p:txBody>
          <a:bodyPr/>
          <a:lstStyle/>
          <a:p>
            <a:pPr>
              <a:lnSpc>
                <a:spcPct val="100000"/>
              </a:lnSpc>
              <a:buFont typeface="Arial"/>
              <a:buChar char="•"/>
            </a:pPr>
            <a:r>
              <a:rPr lang="en-US" sz="3200">
                <a:solidFill>
                  <a:srgbClr val="000000"/>
                </a:solidFill>
                <a:latin typeface="Calibri"/>
              </a:rPr>
              <a:t>Hive is a Data Warehousing tool. </a:t>
            </a:r>
            <a:endParaRPr/>
          </a:p>
          <a:p>
            <a:pPr>
              <a:lnSpc>
                <a:spcPct val="100000"/>
              </a:lnSpc>
              <a:buFont typeface="Arial"/>
              <a:buChar char="•"/>
            </a:pPr>
            <a:r>
              <a:rPr lang="en-US" sz="3200">
                <a:solidFill>
                  <a:srgbClr val="000000"/>
                </a:solidFill>
                <a:latin typeface="Calibri"/>
              </a:rPr>
              <a:t>Developed by Facebook to manage their ever-growing volumes of log data in the year 2007. </a:t>
            </a:r>
            <a:endParaRPr/>
          </a:p>
          <a:p>
            <a:pPr>
              <a:lnSpc>
                <a:spcPct val="100000"/>
              </a:lnSpc>
              <a:buFont typeface="Arial"/>
              <a:buChar char="•"/>
            </a:pPr>
            <a:r>
              <a:rPr lang="en-US" sz="3200">
                <a:solidFill>
                  <a:srgbClr val="000000"/>
                </a:solidFill>
                <a:latin typeface="Calibri"/>
              </a:rPr>
              <a:t>In 2008 it became Apache Hadoop sub-project.</a:t>
            </a:r>
            <a:endParaRPr/>
          </a:p>
          <a:p>
            <a:pPr>
              <a:lnSpc>
                <a:spcPct val="100000"/>
              </a:lnSpc>
              <a:buFont typeface="Arial"/>
              <a:buChar char="•"/>
            </a:pPr>
            <a:r>
              <a:rPr lang="en-US" sz="3200">
                <a:solidFill>
                  <a:srgbClr val="000000"/>
                </a:solidFill>
                <a:latin typeface="Calibri"/>
              </a:rPr>
              <a:t>Hive is used to query structured data built on top of Hadoop. </a:t>
            </a:r>
            <a:endParaRPr/>
          </a:p>
          <a:p>
            <a:pPr>
              <a:lnSpc>
                <a:spcPct val="100000"/>
              </a:lnSpc>
              <a:buFont typeface="Arial"/>
              <a:buChar char="•"/>
            </a:pPr>
            <a:r>
              <a:rPr lang="en-US" sz="3200">
                <a:solidFill>
                  <a:srgbClr val="000000"/>
                </a:solidFill>
                <a:latin typeface="Calibri"/>
              </a:rPr>
              <a:t>It resides on top of Hadoop to summarize Big Data, and makes querying and analyzing easy.</a:t>
            </a:r>
            <a:endParaRPr/>
          </a:p>
          <a:p>
            <a:pPr>
              <a:lnSpc>
                <a:spcPct val="100000"/>
              </a:lnSpc>
              <a:buFont typeface="Arial"/>
              <a:buChar char="•"/>
            </a:pPr>
            <a:r>
              <a:rPr lang="en-US" sz="3200">
                <a:solidFill>
                  <a:srgbClr val="000000"/>
                </a:solidFill>
                <a:latin typeface="Calibri"/>
              </a:rPr>
              <a:t>Hive makes use of the following:</a:t>
            </a:r>
            <a:endParaRPr/>
          </a:p>
          <a:p>
            <a:pPr lvl="1">
              <a:lnSpc>
                <a:spcPct val="100000"/>
              </a:lnSpc>
              <a:buFont typeface="Arial"/>
              <a:buChar char="–"/>
            </a:pPr>
            <a:r>
              <a:rPr lang="en-US" sz="2800">
                <a:solidFill>
                  <a:srgbClr val="000000"/>
                </a:solidFill>
                <a:latin typeface="Calibri"/>
              </a:rPr>
              <a:t>HDFS FOR storage</a:t>
            </a:r>
            <a:endParaRPr/>
          </a:p>
          <a:p>
            <a:pPr lvl="1">
              <a:lnSpc>
                <a:spcPct val="100000"/>
              </a:lnSpc>
              <a:buFont typeface="Arial"/>
              <a:buChar char="–"/>
            </a:pPr>
            <a:r>
              <a:rPr lang="en-US" sz="2800">
                <a:solidFill>
                  <a:srgbClr val="000000"/>
                </a:solidFill>
                <a:latin typeface="Calibri"/>
              </a:rPr>
              <a:t>MapReduce for execution</a:t>
            </a:r>
            <a:endParaRPr/>
          </a:p>
          <a:p>
            <a:pPr lvl="1">
              <a:lnSpc>
                <a:spcPct val="100000"/>
              </a:lnSpc>
              <a:buFont typeface="Arial"/>
              <a:buChar char="–"/>
            </a:pPr>
            <a:r>
              <a:rPr lang="en-US" sz="2800">
                <a:solidFill>
                  <a:srgbClr val="000000"/>
                </a:solidFill>
                <a:latin typeface="Calibri"/>
              </a:rPr>
              <a:t>Stores metadata in an RDBMS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HIVE Query Language (HQL)</a:t>
            </a:r>
            <a:endParaRPr/>
          </a:p>
        </p:txBody>
      </p:sp>
      <p:sp>
        <p:nvSpPr>
          <p:cNvPr id="193"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Create and manage tables and partitions</a:t>
            </a:r>
            <a:endParaRPr/>
          </a:p>
          <a:p>
            <a:pPr>
              <a:lnSpc>
                <a:spcPct val="100000"/>
              </a:lnSpc>
              <a:buFont typeface="Arial"/>
              <a:buChar char="•"/>
            </a:pPr>
            <a:r>
              <a:rPr lang="en-US" sz="3200">
                <a:solidFill>
                  <a:srgbClr val="000000"/>
                </a:solidFill>
                <a:latin typeface="Calibri"/>
              </a:rPr>
              <a:t>Support various Relational , arithmetic and logical operators.</a:t>
            </a:r>
            <a:endParaRPr/>
          </a:p>
          <a:p>
            <a:pPr>
              <a:lnSpc>
                <a:spcPct val="100000"/>
              </a:lnSpc>
              <a:buFont typeface="Arial"/>
              <a:buChar char="•"/>
            </a:pPr>
            <a:r>
              <a:rPr lang="en-US" sz="3200">
                <a:solidFill>
                  <a:srgbClr val="000000"/>
                </a:solidFill>
                <a:latin typeface="Calibri"/>
              </a:rPr>
              <a:t>Evaluate functions</a:t>
            </a:r>
            <a:endParaRPr/>
          </a:p>
          <a:p>
            <a:pPr>
              <a:lnSpc>
                <a:spcPct val="100000"/>
              </a:lnSpc>
              <a:buFont typeface="Arial"/>
              <a:buChar char="•"/>
            </a:pPr>
            <a:r>
              <a:rPr lang="en-US" sz="3200">
                <a:solidFill>
                  <a:srgbClr val="000000"/>
                </a:solidFill>
                <a:latin typeface="Calibri"/>
              </a:rPr>
              <a:t>Download the content of a table to a local directory or result of queries to HDFS directory.</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Data Definition Language(DDL)</a:t>
            </a:r>
            <a:endParaRPr/>
          </a:p>
        </p:txBody>
      </p:sp>
      <p:sp>
        <p:nvSpPr>
          <p:cNvPr id="195"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These statements are used to build and modify the tables and other objects.</a:t>
            </a:r>
            <a:endParaRPr/>
          </a:p>
          <a:p>
            <a:pPr>
              <a:lnSpc>
                <a:spcPct val="100000"/>
              </a:lnSpc>
              <a:buFont typeface="Arial"/>
              <a:buChar char="•"/>
            </a:pPr>
            <a:r>
              <a:rPr lang="en-US" sz="3200">
                <a:solidFill>
                  <a:srgbClr val="000000"/>
                </a:solidFill>
                <a:latin typeface="Calibri"/>
              </a:rPr>
              <a:t>Create/Drop/alter database</a:t>
            </a:r>
            <a:endParaRPr/>
          </a:p>
          <a:p>
            <a:pPr>
              <a:lnSpc>
                <a:spcPct val="100000"/>
              </a:lnSpc>
              <a:buFont typeface="Arial"/>
              <a:buChar char="•"/>
            </a:pPr>
            <a:r>
              <a:rPr lang="en-US" sz="3200">
                <a:solidFill>
                  <a:srgbClr val="000000"/>
                </a:solidFill>
                <a:latin typeface="Calibri"/>
              </a:rPr>
              <a:t>Create/drop/truncate table</a:t>
            </a:r>
            <a:endParaRPr/>
          </a:p>
          <a:p>
            <a:pPr>
              <a:lnSpc>
                <a:spcPct val="100000"/>
              </a:lnSpc>
              <a:buFont typeface="Arial"/>
              <a:buChar char="•"/>
            </a:pPr>
            <a:r>
              <a:rPr lang="en-US" sz="3200">
                <a:solidFill>
                  <a:srgbClr val="000000"/>
                </a:solidFill>
                <a:latin typeface="Calibri"/>
              </a:rPr>
              <a:t>Alter table/partition/column</a:t>
            </a:r>
            <a:endParaRPr/>
          </a:p>
          <a:p>
            <a:pPr>
              <a:lnSpc>
                <a:spcPct val="100000"/>
              </a:lnSpc>
              <a:buFont typeface="Arial"/>
              <a:buChar char="•"/>
            </a:pPr>
            <a:r>
              <a:rPr lang="en-US" sz="3200">
                <a:solidFill>
                  <a:srgbClr val="000000"/>
                </a:solidFill>
                <a:latin typeface="Calibri"/>
              </a:rPr>
              <a:t>Create/drop/alter view</a:t>
            </a:r>
            <a:endParaRPr/>
          </a:p>
          <a:p>
            <a:pPr>
              <a:lnSpc>
                <a:spcPct val="100000"/>
              </a:lnSpc>
              <a:buFont typeface="Arial"/>
              <a:buChar char="•"/>
            </a:pPr>
            <a:r>
              <a:rPr lang="en-US" sz="3200">
                <a:solidFill>
                  <a:srgbClr val="000000"/>
                </a:solidFill>
                <a:latin typeface="Calibri"/>
              </a:rPr>
              <a:t>Create/drop/alter index</a:t>
            </a:r>
            <a:endParaRPr/>
          </a:p>
          <a:p>
            <a:pPr>
              <a:lnSpc>
                <a:spcPct val="100000"/>
              </a:lnSpc>
              <a:buFont typeface="Arial"/>
              <a:buChar char="•"/>
            </a:pPr>
            <a:r>
              <a:rPr lang="en-US" sz="3200">
                <a:solidFill>
                  <a:srgbClr val="000000"/>
                </a:solidFill>
                <a:latin typeface="Calibri"/>
              </a:rPr>
              <a:t>Show</a:t>
            </a:r>
            <a:endParaRPr/>
          </a:p>
          <a:p>
            <a:pPr>
              <a:lnSpc>
                <a:spcPct val="100000"/>
              </a:lnSpc>
              <a:buFont typeface="Arial"/>
              <a:buChar char="•"/>
            </a:pPr>
            <a:r>
              <a:rPr lang="en-US" sz="3200">
                <a:solidFill>
                  <a:srgbClr val="000000"/>
                </a:solidFill>
                <a:latin typeface="Calibri"/>
              </a:rPr>
              <a:t>describe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DML Data Manipulation statements</a:t>
            </a:r>
            <a:endParaRPr/>
          </a:p>
        </p:txBody>
      </p:sp>
      <p:sp>
        <p:nvSpPr>
          <p:cNvPr id="197"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To retrieve, store, modify, delete and update the data in database.</a:t>
            </a:r>
            <a:endParaRPr/>
          </a:p>
          <a:p>
            <a:pPr>
              <a:lnSpc>
                <a:spcPct val="100000"/>
              </a:lnSpc>
              <a:buFont typeface="Arial"/>
              <a:buChar char="•"/>
            </a:pPr>
            <a:r>
              <a:rPr lang="en-US" sz="3200">
                <a:solidFill>
                  <a:srgbClr val="000000"/>
                </a:solidFill>
                <a:latin typeface="Calibri"/>
              </a:rPr>
              <a:t>The DML commands are as follows:</a:t>
            </a:r>
            <a:endParaRPr/>
          </a:p>
          <a:p>
            <a:pPr lvl="1">
              <a:lnSpc>
                <a:spcPct val="100000"/>
              </a:lnSpc>
              <a:buFont typeface="Arial"/>
              <a:buChar char="–"/>
            </a:pPr>
            <a:r>
              <a:rPr lang="en-US" sz="2800">
                <a:solidFill>
                  <a:srgbClr val="000000"/>
                </a:solidFill>
                <a:latin typeface="Calibri"/>
              </a:rPr>
              <a:t>Loading files into table.</a:t>
            </a:r>
            <a:endParaRPr/>
          </a:p>
          <a:p>
            <a:pPr lvl="1">
              <a:lnSpc>
                <a:spcPct val="100000"/>
              </a:lnSpc>
              <a:buFont typeface="Arial"/>
              <a:buChar char="–"/>
            </a:pPr>
            <a:r>
              <a:rPr lang="en-US" sz="2800">
                <a:solidFill>
                  <a:srgbClr val="000000"/>
                </a:solidFill>
                <a:latin typeface="Calibri"/>
              </a:rPr>
              <a:t>Inserting data into hive tables from queries.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428760" y="285840"/>
            <a:ext cx="8229240" cy="845640"/>
          </a:xfrm>
          <a:prstGeom prst="rect">
            <a:avLst/>
          </a:prstGeom>
        </p:spPr>
        <p:txBody>
          <a:bodyPr anchor="ctr"/>
          <a:lstStyle/>
          <a:p>
            <a:pPr algn="ctr">
              <a:lnSpc>
                <a:spcPct val="100000"/>
              </a:lnSpc>
            </a:pPr>
            <a:r>
              <a:rPr lang="en-US" sz="4400">
                <a:solidFill>
                  <a:srgbClr val="000000"/>
                </a:solidFill>
                <a:latin typeface="Calibri"/>
              </a:rPr>
              <a:t>Databases</a:t>
            </a:r>
            <a:endParaRPr/>
          </a:p>
        </p:txBody>
      </p:sp>
      <p:sp>
        <p:nvSpPr>
          <p:cNvPr id="199" name="TextShape 2"/>
          <p:cNvSpPr txBox="1"/>
          <p:nvPr/>
        </p:nvSpPr>
        <p:spPr>
          <a:xfrm>
            <a:off x="500040" y="1071720"/>
            <a:ext cx="8229240" cy="5500440"/>
          </a:xfrm>
          <a:prstGeom prst="rect">
            <a:avLst/>
          </a:prstGeom>
        </p:spPr>
        <p:txBody>
          <a:bodyPr/>
          <a:lstStyle/>
          <a:p>
            <a:pPr>
              <a:lnSpc>
                <a:spcPct val="100000"/>
              </a:lnSpc>
              <a:buFont typeface="Arial"/>
              <a:buChar char="•"/>
            </a:pPr>
            <a:r>
              <a:rPr lang="en-US" sz="2000">
                <a:solidFill>
                  <a:srgbClr val="000000"/>
                </a:solidFill>
                <a:latin typeface="Calibri"/>
              </a:rPr>
              <a:t>To create a database names students with comments and database properties.</a:t>
            </a:r>
            <a:endParaRPr/>
          </a:p>
          <a:p>
            <a:pPr>
              <a:lnSpc>
                <a:spcPct val="100000"/>
              </a:lnSpc>
              <a:buFont typeface="Arial"/>
              <a:buChar char="•"/>
            </a:pPr>
            <a:r>
              <a:rPr lang="en-US" sz="2000">
                <a:solidFill>
                  <a:srgbClr val="000000"/>
                </a:solidFill>
                <a:latin typeface="Calibri"/>
              </a:rPr>
              <a:t>Create database if not exists students comment ‘student details’ with dbproperties </a:t>
            </a:r>
            <a:r>
              <a:rPr lang="en-US">
                <a:solidFill>
                  <a:srgbClr val="000000"/>
                </a:solidFill>
                <a:latin typeface="Calibri"/>
              </a:rPr>
              <a:t>(‘creator’ = ‘john’);</a:t>
            </a:r>
            <a:endParaRPr/>
          </a:p>
          <a:p>
            <a:pPr>
              <a:lnSpc>
                <a:spcPct val="100000"/>
              </a:lnSpc>
              <a:buFont typeface="Arial"/>
              <a:buChar char="•"/>
            </a:pPr>
            <a:r>
              <a:rPr lang="en-US">
                <a:solidFill>
                  <a:srgbClr val="000000"/>
                </a:solidFill>
                <a:latin typeface="Calibri"/>
              </a:rPr>
              <a:t>Create database student;</a:t>
            </a:r>
            <a:endParaRPr/>
          </a:p>
          <a:p>
            <a:pPr>
              <a:lnSpc>
                <a:spcPct val="100000"/>
              </a:lnSpc>
              <a:buFont typeface="Arial"/>
              <a:buChar char="•"/>
            </a:pPr>
            <a:r>
              <a:rPr lang="en-US">
                <a:solidFill>
                  <a:srgbClr val="000000"/>
                </a:solidFill>
                <a:latin typeface="Calibri"/>
              </a:rPr>
              <a:t>It will create in the default location /user/hive/warehouse.</a:t>
            </a:r>
            <a:endParaRPr/>
          </a:p>
          <a:p>
            <a:pPr>
              <a:lnSpc>
                <a:spcPct val="100000"/>
              </a:lnSpc>
              <a:buFont typeface="Arial"/>
              <a:buChar char="•"/>
            </a:pPr>
            <a:r>
              <a:rPr lang="en-US">
                <a:solidFill>
                  <a:srgbClr val="000000"/>
                </a:solidFill>
                <a:latin typeface="Calibri"/>
              </a:rPr>
              <a:t>To display  a list of all databases</a:t>
            </a:r>
            <a:endParaRPr/>
          </a:p>
          <a:p>
            <a:pPr lvl="1">
              <a:lnSpc>
                <a:spcPct val="100000"/>
              </a:lnSpc>
              <a:buFont typeface="Arial"/>
              <a:buChar char="–"/>
            </a:pPr>
            <a:r>
              <a:rPr lang="en-US" sz="1600">
                <a:solidFill>
                  <a:srgbClr val="000000"/>
                </a:solidFill>
                <a:latin typeface="Calibri"/>
              </a:rPr>
              <a:t>Show databases;</a:t>
            </a:r>
            <a:endParaRPr/>
          </a:p>
          <a:p>
            <a:pPr>
              <a:lnSpc>
                <a:spcPct val="100000"/>
              </a:lnSpc>
              <a:buFont typeface="Arial"/>
              <a:buChar char="•"/>
            </a:pPr>
            <a:r>
              <a:rPr lang="en-US">
                <a:solidFill>
                  <a:srgbClr val="000000"/>
                </a:solidFill>
                <a:latin typeface="Calibri"/>
              </a:rPr>
              <a:t>To describe a database</a:t>
            </a:r>
            <a:endParaRPr/>
          </a:p>
          <a:p>
            <a:pPr lvl="1">
              <a:lnSpc>
                <a:spcPct val="100000"/>
              </a:lnSpc>
              <a:buFont typeface="Arial"/>
              <a:buChar char="–"/>
            </a:pPr>
            <a:r>
              <a:rPr lang="en-US" sz="1600">
                <a:solidFill>
                  <a:srgbClr val="000000"/>
                </a:solidFill>
                <a:latin typeface="Calibri"/>
              </a:rPr>
              <a:t>Describe database students;</a:t>
            </a:r>
            <a:endParaRPr/>
          </a:p>
          <a:p>
            <a:pPr>
              <a:lnSpc>
                <a:spcPct val="100000"/>
              </a:lnSpc>
              <a:buFont typeface="Arial"/>
              <a:buChar char="•"/>
            </a:pPr>
            <a:r>
              <a:rPr lang="en-US">
                <a:solidFill>
                  <a:srgbClr val="000000"/>
                </a:solidFill>
                <a:latin typeface="Calibri"/>
              </a:rPr>
              <a:t>To describe the extended database</a:t>
            </a:r>
            <a:endParaRPr/>
          </a:p>
          <a:p>
            <a:pPr lvl="1">
              <a:lnSpc>
                <a:spcPct val="100000"/>
              </a:lnSpc>
              <a:buFont typeface="Arial"/>
              <a:buChar char="–"/>
            </a:pPr>
            <a:r>
              <a:rPr lang="en-US" sz="1600">
                <a:solidFill>
                  <a:srgbClr val="000000"/>
                </a:solidFill>
                <a:latin typeface="Calibri"/>
              </a:rPr>
              <a:t>Describe database extended students;</a:t>
            </a:r>
            <a:endParaRPr/>
          </a:p>
          <a:p>
            <a:pPr>
              <a:lnSpc>
                <a:spcPct val="100000"/>
              </a:lnSpc>
              <a:buFont typeface="Arial"/>
              <a:buChar char="•"/>
            </a:pPr>
            <a:r>
              <a:rPr lang="en-US">
                <a:solidFill>
                  <a:srgbClr val="000000"/>
                </a:solidFill>
                <a:latin typeface="Calibri"/>
              </a:rPr>
              <a:t>To alter the database properties</a:t>
            </a:r>
            <a:endParaRPr/>
          </a:p>
          <a:p>
            <a:pPr lvl="1">
              <a:lnSpc>
                <a:spcPct val="100000"/>
              </a:lnSpc>
              <a:buFont typeface="Arial"/>
              <a:buChar char="–"/>
            </a:pPr>
            <a:r>
              <a:rPr lang="en-US" sz="1600">
                <a:solidFill>
                  <a:srgbClr val="000000"/>
                </a:solidFill>
                <a:latin typeface="Calibri"/>
              </a:rPr>
              <a:t>Alter database students set dbproperties(‘edited-by’  = ‘james’);</a:t>
            </a:r>
            <a:endParaRPr/>
          </a:p>
          <a:p>
            <a:pPr>
              <a:lnSpc>
                <a:spcPct val="100000"/>
              </a:lnSpc>
              <a:buFont typeface="Arial"/>
              <a:buChar char="•"/>
            </a:pPr>
            <a:r>
              <a:rPr lang="en-US">
                <a:solidFill>
                  <a:srgbClr val="000000"/>
                </a:solidFill>
                <a:latin typeface="Calibri"/>
              </a:rPr>
              <a:t>To make the database as current working database</a:t>
            </a:r>
            <a:endParaRPr/>
          </a:p>
          <a:p>
            <a:pPr lvl="1">
              <a:lnSpc>
                <a:spcPct val="100000"/>
              </a:lnSpc>
              <a:buFont typeface="Arial"/>
              <a:buChar char="–"/>
            </a:pPr>
            <a:r>
              <a:rPr lang="en-US" sz="1600">
                <a:solidFill>
                  <a:srgbClr val="000000"/>
                </a:solidFill>
                <a:latin typeface="Calibri"/>
              </a:rPr>
              <a:t>Use students;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Tables</a:t>
            </a:r>
            <a:endParaRPr/>
          </a:p>
        </p:txBody>
      </p:sp>
      <p:sp>
        <p:nvSpPr>
          <p:cNvPr id="201"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Hive provides two kinds of tables:</a:t>
            </a:r>
            <a:endParaRPr/>
          </a:p>
          <a:p>
            <a:pPr lvl="1">
              <a:lnSpc>
                <a:spcPct val="100000"/>
              </a:lnSpc>
              <a:buFont typeface="Arial"/>
              <a:buChar char="–"/>
            </a:pPr>
            <a:r>
              <a:rPr lang="en-US" sz="2800">
                <a:solidFill>
                  <a:srgbClr val="000000"/>
                </a:solidFill>
                <a:latin typeface="Calibri"/>
              </a:rPr>
              <a:t>Managed tables</a:t>
            </a:r>
            <a:endParaRPr/>
          </a:p>
          <a:p>
            <a:pPr lvl="1">
              <a:lnSpc>
                <a:spcPct val="100000"/>
              </a:lnSpc>
              <a:buFont typeface="Arial"/>
              <a:buChar char="–"/>
            </a:pPr>
            <a:r>
              <a:rPr lang="en-US" sz="2800">
                <a:solidFill>
                  <a:srgbClr val="000000"/>
                </a:solidFill>
                <a:latin typeface="Calibri"/>
              </a:rPr>
              <a:t>External tables</a:t>
            </a:r>
            <a:endParaRPr/>
          </a:p>
          <a:p>
            <a:pPr>
              <a:lnSpc>
                <a:spcPct val="100000"/>
              </a:lnSpc>
              <a:buFont typeface="Arial"/>
              <a:buChar char="•"/>
            </a:pPr>
            <a:r>
              <a:rPr lang="en-US" sz="3200">
                <a:solidFill>
                  <a:srgbClr val="000000"/>
                </a:solidFill>
                <a:latin typeface="Calibri"/>
              </a:rPr>
              <a:t>Managed tables </a:t>
            </a:r>
            <a:endParaRPr/>
          </a:p>
          <a:p>
            <a:pPr lvl="1">
              <a:lnSpc>
                <a:spcPct val="100000"/>
              </a:lnSpc>
              <a:buFont typeface="Arial"/>
              <a:buChar char="–"/>
            </a:pPr>
            <a:r>
              <a:rPr lang="en-US" sz="2800">
                <a:solidFill>
                  <a:srgbClr val="000000"/>
                </a:solidFill>
                <a:latin typeface="Calibri"/>
              </a:rPr>
              <a:t>Hive stores the managed tables under the warehouse folder under Hive.</a:t>
            </a:r>
            <a:endParaRPr/>
          </a:p>
          <a:p>
            <a:pPr lvl="1">
              <a:lnSpc>
                <a:spcPct val="100000"/>
              </a:lnSpc>
              <a:buFont typeface="Arial"/>
              <a:buChar char="–"/>
            </a:pPr>
            <a:r>
              <a:rPr lang="en-US" sz="2800">
                <a:solidFill>
                  <a:srgbClr val="000000"/>
                </a:solidFill>
                <a:latin typeface="Calibri"/>
              </a:rPr>
              <a:t>The complete life cycle is managed by Hive.</a:t>
            </a:r>
            <a:endParaRPr/>
          </a:p>
          <a:p>
            <a:pPr lvl="1">
              <a:lnSpc>
                <a:spcPct val="100000"/>
              </a:lnSpc>
              <a:buFont typeface="Arial"/>
              <a:buChar char="–"/>
            </a:pPr>
            <a:r>
              <a:rPr lang="en-US" sz="2800">
                <a:solidFill>
                  <a:srgbClr val="000000"/>
                </a:solidFill>
                <a:latin typeface="Calibri"/>
              </a:rPr>
              <a:t>When the internal table is dropped, it drops the data as well as the metadata.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Create table</a:t>
            </a:r>
            <a:endParaRPr/>
          </a:p>
        </p:txBody>
      </p:sp>
      <p:sp>
        <p:nvSpPr>
          <p:cNvPr id="203"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CREATE TABLE IF NOT EXISTS STUDENT</a:t>
            </a:r>
            <a:endParaRPr/>
          </a:p>
          <a:p>
            <a:pPr>
              <a:lnSpc>
                <a:spcPct val="100000"/>
              </a:lnSpc>
            </a:pPr>
            <a:r>
              <a:rPr lang="en-US" sz="3200" dirty="0">
                <a:solidFill>
                  <a:srgbClr val="000000"/>
                </a:solidFill>
                <a:latin typeface="Calibri"/>
              </a:rPr>
              <a:t>    (</a:t>
            </a:r>
            <a:r>
              <a:rPr lang="en-US" sz="3200" dirty="0" err="1">
                <a:solidFill>
                  <a:srgbClr val="000000"/>
                </a:solidFill>
                <a:latin typeface="Calibri"/>
              </a:rPr>
              <a:t>rollno</a:t>
            </a:r>
            <a:r>
              <a:rPr lang="en-US" sz="3200" dirty="0">
                <a:solidFill>
                  <a:srgbClr val="000000"/>
                </a:solidFill>
                <a:latin typeface="Calibri"/>
              </a:rPr>
              <a:t> INT, name STRING, </a:t>
            </a:r>
            <a:r>
              <a:rPr lang="en-US" sz="3200" dirty="0" err="1">
                <a:solidFill>
                  <a:srgbClr val="000000"/>
                </a:solidFill>
                <a:latin typeface="Calibri"/>
              </a:rPr>
              <a:t>gpa</a:t>
            </a:r>
            <a:r>
              <a:rPr lang="en-US" sz="3200" dirty="0">
                <a:solidFill>
                  <a:srgbClr val="000000"/>
                </a:solidFill>
                <a:latin typeface="Calibri"/>
              </a:rPr>
              <a:t> FLOAT) ROW FORMAT DELIMITED FIELDS TERMINATED BY ’\t’;</a:t>
            </a:r>
            <a:endParaRPr/>
          </a:p>
          <a:p>
            <a:pPr>
              <a:lnSpc>
                <a:spcPct val="100000"/>
              </a:lnSpc>
            </a:pPr>
            <a:r>
              <a:rPr lang="en-US" sz="3200" dirty="0">
                <a:solidFill>
                  <a:srgbClr val="000000"/>
                </a:solidFill>
                <a:latin typeface="Calibri"/>
              </a:rPr>
              <a:t>DESCRIBE STUDENT;</a:t>
            </a:r>
            <a:endParaRPr/>
          </a:p>
          <a:p>
            <a:pPr>
              <a:lnSpc>
                <a:spcPct val="100000"/>
              </a:lnSpc>
            </a:pPr>
            <a:r>
              <a:rPr lang="en-US" sz="3200" dirty="0" err="1">
                <a:solidFill>
                  <a:srgbClr val="000000"/>
                </a:solidFill>
                <a:latin typeface="Calibri"/>
              </a:rPr>
              <a:t>Rollno</a:t>
            </a:r>
            <a:r>
              <a:rPr lang="en-US" sz="3200" dirty="0">
                <a:solidFill>
                  <a:srgbClr val="000000"/>
                </a:solidFill>
                <a:latin typeface="Calibri"/>
              </a:rPr>
              <a:t>   	</a:t>
            </a:r>
            <a:r>
              <a:rPr lang="en-US" sz="3200" dirty="0" err="1">
                <a:solidFill>
                  <a:srgbClr val="000000"/>
                </a:solidFill>
                <a:latin typeface="Calibri"/>
              </a:rPr>
              <a:t>int</a:t>
            </a:r>
            <a:endParaRPr/>
          </a:p>
          <a:p>
            <a:pPr>
              <a:lnSpc>
                <a:spcPct val="100000"/>
              </a:lnSpc>
            </a:pPr>
            <a:r>
              <a:rPr lang="en-US" sz="3200" dirty="0">
                <a:solidFill>
                  <a:srgbClr val="000000"/>
                </a:solidFill>
                <a:latin typeface="Calibri"/>
              </a:rPr>
              <a:t>Name 	string</a:t>
            </a:r>
            <a:endParaRPr/>
          </a:p>
          <a:p>
            <a:pPr>
              <a:lnSpc>
                <a:spcPct val="100000"/>
              </a:lnSpc>
            </a:pPr>
            <a:r>
              <a:rPr lang="en-US" sz="3200" dirty="0" err="1">
                <a:solidFill>
                  <a:srgbClr val="000000"/>
                </a:solidFill>
                <a:latin typeface="Calibri"/>
              </a:rPr>
              <a:t>Gpa</a:t>
            </a:r>
            <a:r>
              <a:rPr lang="en-US" sz="3200" dirty="0">
                <a:solidFill>
                  <a:srgbClr val="000000"/>
                </a:solidFill>
                <a:latin typeface="Calibri"/>
              </a:rPr>
              <a:t>		float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External or self-managed tables</a:t>
            </a:r>
            <a:endParaRPr/>
          </a:p>
        </p:txBody>
      </p:sp>
      <p:sp>
        <p:nvSpPr>
          <p:cNvPr id="205" name="TextShape 2"/>
          <p:cNvSpPr txBox="1"/>
          <p:nvPr/>
        </p:nvSpPr>
        <p:spPr>
          <a:xfrm>
            <a:off x="485640" y="1214280"/>
            <a:ext cx="8229240" cy="5428800"/>
          </a:xfrm>
          <a:prstGeom prst="rect">
            <a:avLst/>
          </a:prstGeom>
        </p:spPr>
        <p:txBody>
          <a:bodyPr/>
          <a:lstStyle/>
          <a:p>
            <a:pPr>
              <a:lnSpc>
                <a:spcPct val="100000"/>
              </a:lnSpc>
              <a:buFont typeface="Arial"/>
              <a:buChar char="•"/>
            </a:pPr>
            <a:r>
              <a:rPr lang="en-US" sz="3200">
                <a:solidFill>
                  <a:srgbClr val="000000"/>
                </a:solidFill>
                <a:latin typeface="Calibri"/>
              </a:rPr>
              <a:t>When the table is dropped, it retains the data in the underlying location.</a:t>
            </a:r>
            <a:endParaRPr/>
          </a:p>
          <a:p>
            <a:pPr>
              <a:lnSpc>
                <a:spcPct val="100000"/>
              </a:lnSpc>
              <a:buFont typeface="Arial"/>
              <a:buChar char="•"/>
            </a:pPr>
            <a:r>
              <a:rPr lang="en-US" sz="3200">
                <a:solidFill>
                  <a:srgbClr val="000000"/>
                </a:solidFill>
                <a:latin typeface="Calibri"/>
              </a:rPr>
              <a:t>Create external table if not exists ext_student (rollno int, name string, gpa float) row format delimited fields terminated by “\t” location ‘/student’</a:t>
            </a:r>
            <a:endParaRPr/>
          </a:p>
          <a:p>
            <a:pPr>
              <a:lnSpc>
                <a:spcPct val="100000"/>
              </a:lnSpc>
              <a:buFont typeface="Arial"/>
              <a:buChar char="•"/>
            </a:pPr>
            <a:r>
              <a:rPr lang="en-US" sz="3200">
                <a:solidFill>
                  <a:srgbClr val="000000"/>
                </a:solidFill>
                <a:latin typeface="Calibri"/>
              </a:rPr>
              <a:t>TO load data into table from file</a:t>
            </a:r>
            <a:endParaRPr/>
          </a:p>
          <a:p>
            <a:pPr lvl="1">
              <a:lnSpc>
                <a:spcPct val="100000"/>
              </a:lnSpc>
              <a:buFont typeface="Arial"/>
              <a:buChar char="–"/>
            </a:pPr>
            <a:r>
              <a:rPr lang="en-US" sz="2800">
                <a:solidFill>
                  <a:srgbClr val="000000"/>
                </a:solidFill>
                <a:latin typeface="Calibri"/>
              </a:rPr>
              <a:t>Load data local inpath ‘/root/file.tsv’ overwrite into table ext_student;</a:t>
            </a:r>
            <a:endParaRPr/>
          </a:p>
          <a:p>
            <a:pPr>
              <a:lnSpc>
                <a:spcPct val="100000"/>
              </a:lnSpc>
              <a:buFont typeface="Arial"/>
              <a:buChar char="•"/>
            </a:pPr>
            <a:r>
              <a:rPr lang="en-US" sz="3200">
                <a:solidFill>
                  <a:srgbClr val="000000"/>
                </a:solidFill>
                <a:latin typeface="Calibri"/>
              </a:rPr>
              <a:t>LOCAL keyword is used to load the data from local file system.</a:t>
            </a:r>
            <a:endParaRPr/>
          </a:p>
          <a:p>
            <a:pPr>
              <a:lnSpc>
                <a:spcPct val="100000"/>
              </a:lnSpc>
              <a:buFont typeface="Arial"/>
              <a:buChar char="•"/>
            </a:pPr>
            <a:r>
              <a:rPr lang="en-US" sz="3200">
                <a:solidFill>
                  <a:srgbClr val="000000"/>
                </a:solidFill>
                <a:latin typeface="Calibri"/>
              </a:rPr>
              <a:t>To load the data from HDFS remove the local keyword</a:t>
            </a:r>
            <a:endParaRPr/>
          </a:p>
          <a:p>
            <a:pPr>
              <a:lnSpc>
                <a:spcPct val="100000"/>
              </a:lnSpc>
              <a:buFont typeface="Arial"/>
              <a:buChar char="•"/>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Shape 1"/>
          <p:cNvSpPr txBox="1"/>
          <p:nvPr/>
        </p:nvSpPr>
        <p:spPr>
          <a:xfrm>
            <a:off x="457200" y="274680"/>
            <a:ext cx="8229240" cy="1142640"/>
          </a:xfrm>
          <a:prstGeom prst="rect">
            <a:avLst/>
          </a:prstGeom>
        </p:spPr>
        <p:txBody>
          <a:bodyPr lIns="0" tIns="0" rIns="0" bIns="0" anchor="ctr"/>
          <a:lstStyle/>
          <a:p>
            <a:r>
              <a:rPr lang="en-US" sz="3200">
                <a:solidFill>
                  <a:srgbClr val="000000"/>
                </a:solidFill>
                <a:latin typeface="Calibri"/>
              </a:rPr>
              <a:t>Query </a:t>
            </a:r>
            <a:endParaRPr/>
          </a:p>
        </p:txBody>
      </p:sp>
      <p:sp>
        <p:nvSpPr>
          <p:cNvPr id="207" name="TextShape 2"/>
          <p:cNvSpPr txBox="1"/>
          <p:nvPr/>
        </p:nvSpPr>
        <p:spPr>
          <a:xfrm>
            <a:off x="457200" y="1600200"/>
            <a:ext cx="8229240" cy="4525560"/>
          </a:xfrm>
          <a:prstGeom prst="rect">
            <a:avLst/>
          </a:prstGeom>
        </p:spPr>
        <p:txBody>
          <a:bodyPr lIns="0" tIns="0" rIns="0" bIns="0"/>
          <a:lstStyle/>
          <a:p>
            <a:pPr>
              <a:lnSpc>
                <a:spcPct val="100000"/>
              </a:lnSpc>
            </a:pPr>
            <a:endParaRPr/>
          </a:p>
          <a:p>
            <a:r>
              <a:rPr lang="en-US" sz="2800">
                <a:solidFill>
                  <a:srgbClr val="000000"/>
                </a:solidFill>
                <a:latin typeface="Calibri"/>
              </a:rPr>
              <a:t>Select * from ext_student;</a:t>
            </a:r>
            <a:endParaRPr/>
          </a:p>
          <a:p>
            <a:r>
              <a:rPr lang="en-US" sz="2800">
                <a:solidFill>
                  <a:srgbClr val="000000"/>
                </a:solidFill>
                <a:latin typeface="Calibri"/>
              </a:rPr>
              <a:t>Select rollno,name from student;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457200" y="274680"/>
            <a:ext cx="8229240" cy="1142640"/>
          </a:xfrm>
          <a:prstGeom prst="rect">
            <a:avLst/>
          </a:prstGeom>
        </p:spPr>
        <p:txBody>
          <a:bodyPr lIns="0" tIns="0" rIns="0" bIns="0" anchor="ctr"/>
          <a:lstStyle/>
          <a:p>
            <a:pPr algn="ctr"/>
            <a:r>
              <a:rPr lang="en-US" sz="4000">
                <a:latin typeface="Calibri"/>
              </a:rPr>
              <a:t>Collection Data Types</a:t>
            </a:r>
            <a:endParaRPr/>
          </a:p>
        </p:txBody>
      </p:sp>
      <p:sp>
        <p:nvSpPr>
          <p:cNvPr id="209" name="TextShape 2"/>
          <p:cNvSpPr txBox="1"/>
          <p:nvPr/>
        </p:nvSpPr>
        <p:spPr>
          <a:xfrm>
            <a:off x="457200" y="1600200"/>
            <a:ext cx="8229240" cy="4525560"/>
          </a:xfrm>
          <a:prstGeom prst="rect">
            <a:avLst/>
          </a:prstGeom>
        </p:spPr>
        <p:txBody>
          <a:bodyPr lIns="0" tIns="0" rIns="0" bIns="0"/>
          <a:lstStyle/>
          <a:p>
            <a:pPr>
              <a:buSzPct val="45000"/>
              <a:buFont typeface="StarSymbol"/>
              <a:buChar char=""/>
            </a:pPr>
            <a:r>
              <a:rPr lang="en-US" sz="3200" dirty="0">
                <a:latin typeface="Calibri"/>
              </a:rPr>
              <a:t>CREATE TABLE STUDENT_INFO (</a:t>
            </a:r>
            <a:r>
              <a:rPr lang="en-US" sz="3200" dirty="0" err="1">
                <a:latin typeface="Calibri"/>
              </a:rPr>
              <a:t>rollno</a:t>
            </a:r>
            <a:r>
              <a:rPr lang="en-US" sz="3200" dirty="0">
                <a:latin typeface="Calibri"/>
              </a:rPr>
              <a:t> </a:t>
            </a:r>
            <a:r>
              <a:rPr lang="en-US" sz="3200" dirty="0" err="1">
                <a:latin typeface="Calibri"/>
              </a:rPr>
              <a:t>int</a:t>
            </a:r>
            <a:r>
              <a:rPr lang="en-US" sz="3200" dirty="0">
                <a:latin typeface="Calibri"/>
              </a:rPr>
              <a:t>, name string, marks MAP&lt;</a:t>
            </a:r>
            <a:r>
              <a:rPr lang="en-US" sz="3200" dirty="0" err="1">
                <a:latin typeface="Calibri"/>
              </a:rPr>
              <a:t>string,int</a:t>
            </a:r>
            <a:r>
              <a:rPr lang="en-US" sz="3200" dirty="0">
                <a:latin typeface="Calibri"/>
              </a:rPr>
              <a:t>&gt;) ROW FORMAT DELIMITED FIELDS TERMINATED BY ',' COLLECTION ITEMS TERMINATED BY':' MAP KEYS TERMINATED BY '!';</a:t>
            </a:r>
            <a:endParaRPr/>
          </a:p>
          <a:p>
            <a:pPr>
              <a:buSzPct val="45000"/>
              <a:buFont typeface="StarSymbol"/>
              <a:buChar char=""/>
            </a:pPr>
            <a:r>
              <a:rPr lang="en-US" sz="3200" dirty="0">
                <a:latin typeface="Calibri"/>
              </a:rPr>
              <a:t>LOAD DATA LOCAL INPATH '/root/</a:t>
            </a:r>
            <a:r>
              <a:rPr lang="en-US" sz="3200" dirty="0" err="1">
                <a:latin typeface="Calibri"/>
              </a:rPr>
              <a:t>hivedemos</a:t>
            </a:r>
            <a:r>
              <a:rPr lang="en-US" sz="3200" dirty="0">
                <a:latin typeface="Calibri"/>
              </a:rPr>
              <a:t>/studentinfo.csv' INTO TABLE STUDENT_INFO;</a:t>
            </a:r>
            <a:endParaRPr/>
          </a:p>
          <a:p>
            <a:pPr>
              <a:buSzPct val="45000"/>
              <a:buFont typeface="StarSymbol"/>
              <a:buChar char=""/>
            </a:pPr>
            <a:r>
              <a:rPr lang="en-US" sz="3200" dirty="0">
                <a:latin typeface="Calibri"/>
              </a:rPr>
              <a:t>1001,John,sub1!56:sub2!78:sub3!60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457200" y="274680"/>
            <a:ext cx="8229240" cy="1142640"/>
          </a:xfrm>
          <a:prstGeom prst="rect">
            <a:avLst/>
          </a:prstGeom>
        </p:spPr>
        <p:txBody>
          <a:bodyPr lIns="0" tIns="0" rIns="0" bIns="0" anchor="ctr"/>
          <a:lstStyle/>
          <a:p>
            <a:r>
              <a:rPr lang="en-US">
                <a:latin typeface="Calibri"/>
              </a:rPr>
              <a:t>QUERYING TABLE WITH COLLECTION DATA TYPES</a:t>
            </a:r>
            <a:endParaRPr/>
          </a:p>
        </p:txBody>
      </p:sp>
      <p:sp>
        <p:nvSpPr>
          <p:cNvPr id="211" name="TextShape 2"/>
          <p:cNvSpPr txBox="1"/>
          <p:nvPr/>
        </p:nvSpPr>
        <p:spPr>
          <a:xfrm>
            <a:off x="457200" y="1600200"/>
            <a:ext cx="8229240" cy="4525560"/>
          </a:xfrm>
          <a:prstGeom prst="rect">
            <a:avLst/>
          </a:prstGeom>
        </p:spPr>
        <p:txBody>
          <a:bodyPr lIns="0" tIns="0" rIns="0" bIns="0"/>
          <a:lstStyle/>
          <a:p>
            <a:pPr>
              <a:buSzPct val="45000"/>
              <a:buFont typeface="StarSymbol"/>
              <a:buChar char=""/>
            </a:pPr>
            <a:r>
              <a:rPr lang="en-US" sz="3200">
                <a:latin typeface="Calibri"/>
              </a:rPr>
              <a:t>SELECT * from STUDENT_INFO;</a:t>
            </a:r>
            <a:endParaRPr/>
          </a:p>
          <a:p>
            <a:pPr>
              <a:buSzPct val="45000"/>
              <a:buFont typeface="StarSymbol"/>
              <a:buChar char=""/>
            </a:pPr>
            <a:endParaRPr/>
          </a:p>
          <a:p>
            <a:pPr>
              <a:buSzPct val="45000"/>
              <a:buFont typeface="StarSymbol"/>
              <a:buChar char=""/>
            </a:pPr>
            <a:r>
              <a:rPr lang="en-US" sz="3200">
                <a:latin typeface="Calibri"/>
              </a:rPr>
              <a:t>SELECT name,marks['sub1'] from STUDENT_INFO;</a:t>
            </a:r>
            <a:endParaRPr/>
          </a:p>
          <a:p>
            <a:pPr>
              <a:buSzPct val="45000"/>
              <a:buFont typeface="StarSymbol"/>
              <a:buChar char=""/>
            </a:pPr>
            <a:endParaRPr/>
          </a:p>
          <a:p>
            <a:pPr>
              <a:buSzPct val="45000"/>
              <a:buFont typeface="StarSymbol"/>
              <a:buChar char=""/>
            </a:pPr>
            <a:endParaRPr/>
          </a:p>
          <a:p>
            <a:pPr>
              <a:buSzPct val="45000"/>
              <a:buFont typeface="StarSymbol"/>
              <a:buChar char=""/>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HIVE</a:t>
            </a:r>
            <a:endParaRPr/>
          </a:p>
        </p:txBody>
      </p:sp>
      <p:sp>
        <p:nvSpPr>
          <p:cNvPr id="87"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HIVE is a data warehousing tool.</a:t>
            </a:r>
            <a:endParaRPr/>
          </a:p>
          <a:p>
            <a:pPr>
              <a:lnSpc>
                <a:spcPct val="100000"/>
              </a:lnSpc>
              <a:buFont typeface="Arial"/>
              <a:buChar char="•"/>
            </a:pPr>
            <a:r>
              <a:rPr lang="en-US" sz="3200">
                <a:solidFill>
                  <a:srgbClr val="000000"/>
                </a:solidFill>
                <a:latin typeface="Calibri"/>
              </a:rPr>
              <a:t>Hive suitable for Data warehousing applications.</a:t>
            </a:r>
            <a:endParaRPr/>
          </a:p>
          <a:p>
            <a:pPr>
              <a:lnSpc>
                <a:spcPct val="100000"/>
              </a:lnSpc>
              <a:buFont typeface="Arial"/>
              <a:buChar char="•"/>
            </a:pPr>
            <a:r>
              <a:rPr lang="en-US" sz="3200">
                <a:solidFill>
                  <a:srgbClr val="000000"/>
                </a:solidFill>
                <a:latin typeface="Calibri"/>
              </a:rPr>
              <a:t>Hive processes batch jobs on huge data that is immutable.</a:t>
            </a:r>
            <a:endParaRPr/>
          </a:p>
          <a:p>
            <a:pPr>
              <a:lnSpc>
                <a:spcPct val="100000"/>
              </a:lnSpc>
              <a:buFont typeface="Arial"/>
              <a:buChar char="•"/>
            </a:pPr>
            <a:r>
              <a:rPr lang="en-US" sz="3200">
                <a:solidFill>
                  <a:srgbClr val="000000"/>
                </a:solidFill>
                <a:latin typeface="Calibri"/>
              </a:rPr>
              <a:t>Web logs, Applications logs.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457200" y="274680"/>
            <a:ext cx="8229240" cy="1142640"/>
          </a:xfrm>
          <a:prstGeom prst="rect">
            <a:avLst/>
          </a:prstGeom>
        </p:spPr>
        <p:txBody>
          <a:bodyPr lIns="0" tIns="0" rIns="0" bIns="0" anchor="ctr"/>
          <a:lstStyle/>
          <a:p>
            <a:pPr>
              <a:buSzPct val="45000"/>
              <a:buFont typeface="StarSymbol"/>
              <a:buChar char=""/>
            </a:pPr>
            <a:r>
              <a:rPr lang="en-US">
                <a:latin typeface="Calibri"/>
              </a:rPr>
              <a:t>USING  ARRAYS</a:t>
            </a:r>
            <a:endParaRPr/>
          </a:p>
        </p:txBody>
      </p:sp>
      <p:sp>
        <p:nvSpPr>
          <p:cNvPr id="213" name="TextShape 2"/>
          <p:cNvSpPr txBox="1"/>
          <p:nvPr/>
        </p:nvSpPr>
        <p:spPr>
          <a:xfrm>
            <a:off x="457200" y="1600200"/>
            <a:ext cx="8229240" cy="4525560"/>
          </a:xfrm>
          <a:prstGeom prst="rect">
            <a:avLst/>
          </a:prstGeom>
        </p:spPr>
        <p:txBody>
          <a:bodyPr lIns="0" tIns="0" rIns="0" bIns="0"/>
          <a:lstStyle/>
          <a:p>
            <a:pPr>
              <a:buSzPct val="45000"/>
              <a:buFont typeface="StarSymbol"/>
              <a:buChar char=""/>
            </a:pPr>
            <a:r>
              <a:rPr lang="en-US" sz="3200" dirty="0">
                <a:latin typeface="Calibri"/>
              </a:rPr>
              <a:t>CREATE TABLE STUDENT_INFO (</a:t>
            </a:r>
            <a:r>
              <a:rPr lang="en-US" sz="3200" dirty="0" err="1">
                <a:latin typeface="Calibri"/>
              </a:rPr>
              <a:t>rollno</a:t>
            </a:r>
            <a:r>
              <a:rPr lang="en-US" sz="3200" dirty="0">
                <a:latin typeface="Calibri"/>
              </a:rPr>
              <a:t> </a:t>
            </a:r>
            <a:r>
              <a:rPr lang="en-US" sz="3200" dirty="0" err="1">
                <a:latin typeface="Calibri"/>
              </a:rPr>
              <a:t>int</a:t>
            </a:r>
            <a:r>
              <a:rPr lang="en-US" sz="3200" dirty="0">
                <a:latin typeface="Calibri"/>
              </a:rPr>
              <a:t>, name </a:t>
            </a:r>
            <a:r>
              <a:rPr lang="en-US" sz="3200" dirty="0" err="1">
                <a:latin typeface="Calibri"/>
              </a:rPr>
              <a:t>string,friends</a:t>
            </a:r>
            <a:r>
              <a:rPr lang="en-US" sz="3200" dirty="0">
                <a:latin typeface="Calibri"/>
              </a:rPr>
              <a:t> ARRAY&lt;STRING&gt;,marks MAP&lt;</a:t>
            </a:r>
            <a:r>
              <a:rPr lang="en-US" sz="3200" dirty="0" err="1">
                <a:latin typeface="Calibri"/>
              </a:rPr>
              <a:t>string,int</a:t>
            </a:r>
            <a:r>
              <a:rPr lang="en-US" sz="3200" dirty="0">
                <a:latin typeface="Calibri"/>
              </a:rPr>
              <a:t>&gt;) ROW FORMAT DELIMITED FIELDS TERMINATED BY ',' COLLECTION ITEMS TERMINATED BY':' MAP KEYS TERMINATED BY '!';</a:t>
            </a:r>
            <a:endParaRPr/>
          </a:p>
          <a:p>
            <a:pPr>
              <a:buSzPct val="45000"/>
              <a:buFont typeface="StarSymbol"/>
              <a:buChar char=""/>
            </a:pPr>
            <a:r>
              <a:rPr lang="en-US" sz="3200" dirty="0">
                <a:latin typeface="Calibri"/>
              </a:rPr>
              <a:t>LOAD DATA LOCAL INPATH '/root/</a:t>
            </a:r>
            <a:r>
              <a:rPr lang="en-US" sz="3200" dirty="0" err="1">
                <a:latin typeface="Calibri"/>
              </a:rPr>
              <a:t>hivedemos</a:t>
            </a:r>
            <a:r>
              <a:rPr lang="en-US" sz="3200" dirty="0">
                <a:latin typeface="Calibri"/>
              </a:rPr>
              <a:t>/studentinfo.csv' INTO TABLE STUDENT_INFO;</a:t>
            </a:r>
            <a:endParaRPr/>
          </a:p>
          <a:p>
            <a:pPr>
              <a:buSzPct val="45000"/>
              <a:buFont typeface="StarSymbol"/>
              <a:buChar char=""/>
            </a:pPr>
            <a:r>
              <a:rPr lang="en-US" sz="2800" dirty="0">
                <a:latin typeface="Calibri"/>
              </a:rPr>
              <a:t>1001,John,JAMES:RAJU,sub1!56:sub2!78:sub3!60</a:t>
            </a:r>
            <a:r>
              <a:rPr lang="en-US" sz="3200" dirty="0">
                <a:latin typeface="Calibri"/>
              </a:rPr>
              <a:t> </a:t>
            </a:r>
            <a:endParaRPr/>
          </a:p>
          <a:p>
            <a:pPr>
              <a:buSzPct val="45000"/>
              <a:buFont typeface="StarSymbol"/>
              <a:buChar char=""/>
            </a:pPr>
            <a:r>
              <a:rPr lang="en-US" sz="3200" dirty="0">
                <a:latin typeface="Calibri"/>
              </a:rPr>
              <a:t>SELECT NAME,FRINDS[0] FROM STUDENT_INFO;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Partitions</a:t>
            </a:r>
            <a:endParaRPr/>
          </a:p>
        </p:txBody>
      </p:sp>
      <p:sp>
        <p:nvSpPr>
          <p:cNvPr id="215"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In Hive the query reads the entire dataset even though a where clause filter is specified on a particular column.</a:t>
            </a:r>
            <a:endParaRPr/>
          </a:p>
          <a:p>
            <a:pPr>
              <a:lnSpc>
                <a:spcPct val="100000"/>
              </a:lnSpc>
              <a:buFont typeface="Arial"/>
              <a:buChar char="•"/>
            </a:pPr>
            <a:r>
              <a:rPr lang="en-US" sz="3200" dirty="0">
                <a:solidFill>
                  <a:srgbClr val="000000"/>
                </a:solidFill>
                <a:latin typeface="Calibri"/>
              </a:rPr>
              <a:t>This becomes a bottleneck in most of the </a:t>
            </a:r>
            <a:r>
              <a:rPr lang="en-US" sz="3200" dirty="0" err="1">
                <a:solidFill>
                  <a:srgbClr val="000000"/>
                </a:solidFill>
                <a:latin typeface="Calibri"/>
              </a:rPr>
              <a:t>MapReduce</a:t>
            </a:r>
            <a:r>
              <a:rPr lang="en-US" sz="3200" dirty="0">
                <a:solidFill>
                  <a:srgbClr val="000000"/>
                </a:solidFill>
                <a:latin typeface="Calibri"/>
              </a:rPr>
              <a:t> jobs as it involves huge degree of I/O. </a:t>
            </a:r>
            <a:endParaRPr/>
          </a:p>
          <a:p>
            <a:pPr>
              <a:lnSpc>
                <a:spcPct val="100000"/>
              </a:lnSpc>
              <a:buSzPct val="45000"/>
              <a:buFont typeface="StarSymbol"/>
              <a:buChar char=""/>
            </a:pPr>
            <a:r>
              <a:rPr lang="en-US" sz="3200" dirty="0">
                <a:solidFill>
                  <a:srgbClr val="000000"/>
                </a:solidFill>
                <a:latin typeface="Calibri"/>
              </a:rPr>
              <a:t>To reduce I/O required by the </a:t>
            </a:r>
            <a:r>
              <a:rPr lang="en-US" sz="3200" dirty="0" err="1">
                <a:solidFill>
                  <a:srgbClr val="000000"/>
                </a:solidFill>
                <a:latin typeface="Calibri"/>
              </a:rPr>
              <a:t>MapReduce</a:t>
            </a:r>
            <a:r>
              <a:rPr lang="en-US" sz="3200" dirty="0">
                <a:solidFill>
                  <a:srgbClr val="000000"/>
                </a:solidFill>
                <a:latin typeface="Calibri"/>
              </a:rPr>
              <a:t> job to improve the performance of the query.</a:t>
            </a:r>
            <a:endParaRPr/>
          </a:p>
          <a:p>
            <a:pPr>
              <a:lnSpc>
                <a:spcPct val="100000"/>
              </a:lnSpc>
              <a:buFont typeface="Arial"/>
              <a:buChar char="•"/>
            </a:pPr>
            <a:r>
              <a:rPr lang="en-US" sz="3200" dirty="0">
                <a:solidFill>
                  <a:srgbClr val="000000"/>
                </a:solidFill>
                <a:latin typeface="Calibri"/>
              </a:rPr>
              <a:t>Partitions split the larger dataset into more meaningful chunks</a:t>
            </a:r>
            <a:r>
              <a:rPr lang="en-US" sz="3200" dirty="0" smtClean="0">
                <a:solidFill>
                  <a:srgbClr val="000000"/>
                </a:solidFill>
                <a:latin typeface="Calibri"/>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ubtitle 2"/>
          <p:cNvSpPr>
            <a:spLocks noGrp="1"/>
          </p:cNvSpPr>
          <p:nvPr>
            <p:ph type="subTitle"/>
          </p:nvPr>
        </p:nvSpPr>
        <p:spPr>
          <a:xfrm>
            <a:off x="500034" y="1071546"/>
            <a:ext cx="8229240" cy="4940270"/>
          </a:xfrm>
        </p:spPr>
        <p:txBody>
          <a:bodyPr/>
          <a:lstStyle/>
          <a:p>
            <a:pPr>
              <a:lnSpc>
                <a:spcPct val="100000"/>
              </a:lnSpc>
              <a:buFont typeface="Arial"/>
              <a:buChar char="•"/>
            </a:pPr>
            <a:endParaRPr lang="en-IN" dirty="0" smtClean="0">
              <a:solidFill>
                <a:srgbClr val="000000"/>
              </a:solidFill>
              <a:latin typeface="Calibri"/>
            </a:endParaRPr>
          </a:p>
          <a:p>
            <a:pPr>
              <a:lnSpc>
                <a:spcPct val="100000"/>
              </a:lnSpc>
              <a:buFont typeface="Arial"/>
              <a:buChar char="•"/>
            </a:pPr>
            <a:r>
              <a:rPr lang="en-IN" sz="4000" dirty="0" smtClean="0">
                <a:solidFill>
                  <a:srgbClr val="000000"/>
                </a:solidFill>
                <a:latin typeface="Calibri"/>
              </a:rPr>
              <a:t>Hive provides two kinds of partitions: static and dynamic partitions.</a:t>
            </a:r>
            <a:endParaRPr lang="en-IN" sz="4000" dirty="0" smtClean="0"/>
          </a:p>
          <a:p>
            <a:pPr>
              <a:lnSpc>
                <a:spcPct val="100000"/>
              </a:lnSpc>
              <a:buFont typeface="Arial"/>
              <a:buChar char="•"/>
            </a:pPr>
            <a:r>
              <a:rPr lang="en-IN" sz="4000" dirty="0" smtClean="0">
                <a:solidFill>
                  <a:srgbClr val="000000"/>
                </a:solidFill>
                <a:latin typeface="Calibri"/>
              </a:rPr>
              <a:t>Static : static partitions comprise columns whose values are known at compile time.</a:t>
            </a:r>
            <a:endParaRPr lang="en-IN" sz="4000" dirty="0" smtClean="0"/>
          </a:p>
          <a:p>
            <a:pPr>
              <a:lnSpc>
                <a:spcPct val="100000"/>
              </a:lnSpc>
              <a:buFont typeface="Arial"/>
              <a:buChar char="•"/>
            </a:pPr>
            <a:r>
              <a:rPr lang="en-IN" sz="4000" dirty="0" smtClean="0">
                <a:solidFill>
                  <a:srgbClr val="000000"/>
                </a:solidFill>
                <a:latin typeface="Calibri"/>
              </a:rPr>
              <a:t>CREATE TABLE IF NOT EXISTS STATIC_PART (ROLLNO INT, NAME STRING) PARTITIONED BY (GPA FLOAT) ROW FORMAT DELIMITED FIELDS TERMINATED BY ‘\t’;</a:t>
            </a:r>
            <a:endParaRPr lang="en-IN" sz="4000" dirty="0" smtClean="0"/>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ubtitle 2"/>
          <p:cNvSpPr>
            <a:spLocks noGrp="1"/>
          </p:cNvSpPr>
          <p:nvPr>
            <p:ph type="subTitle"/>
          </p:nvPr>
        </p:nvSpPr>
        <p:spPr>
          <a:xfrm>
            <a:off x="457200" y="428604"/>
            <a:ext cx="8229240" cy="6215106"/>
          </a:xfrm>
        </p:spPr>
        <p:txBody>
          <a:bodyPr/>
          <a:lstStyle/>
          <a:p>
            <a:pPr fontAlgn="base">
              <a:buFont typeface="Arial" pitchFamily="34" charset="0"/>
              <a:buChar char="•"/>
            </a:pPr>
            <a:r>
              <a:rPr lang="en-IN" sz="2000" dirty="0"/>
              <a:t>Insert input data files individually into a partition table is Static Partition </a:t>
            </a:r>
            <a:endParaRPr lang="en-IN" sz="2000" dirty="0" smtClean="0"/>
          </a:p>
          <a:p>
            <a:pPr fontAlgn="base">
              <a:buFont typeface="Arial" pitchFamily="34" charset="0"/>
              <a:buChar char="•"/>
            </a:pPr>
            <a:r>
              <a:rPr lang="en-IN" sz="2000" dirty="0" smtClean="0"/>
              <a:t>Usually </a:t>
            </a:r>
            <a:r>
              <a:rPr lang="en-IN" sz="2000" dirty="0"/>
              <a:t>when loading files (big files) into Hive tables static partitions are preferred</a:t>
            </a:r>
          </a:p>
          <a:p>
            <a:pPr fontAlgn="base">
              <a:buFont typeface="Arial" pitchFamily="34" charset="0"/>
              <a:buChar char="•"/>
            </a:pPr>
            <a:r>
              <a:rPr lang="en-IN" sz="2000" dirty="0"/>
              <a:t>Static Partition saves your time in loading data compared to dynamic partition You “statically” add a partition in table and move the file into the partition of the table.</a:t>
            </a:r>
          </a:p>
          <a:p>
            <a:pPr fontAlgn="base">
              <a:buFont typeface="Arial" pitchFamily="34" charset="0"/>
              <a:buChar char="•"/>
            </a:pPr>
            <a:r>
              <a:rPr lang="en-IN" sz="2000" dirty="0"/>
              <a:t>We can alter the partition in static partition</a:t>
            </a:r>
          </a:p>
          <a:p>
            <a:pPr fontAlgn="base">
              <a:buFont typeface="Arial" pitchFamily="34" charset="0"/>
              <a:buChar char="•"/>
            </a:pPr>
            <a:r>
              <a:rPr lang="en-IN" sz="2000" dirty="0"/>
              <a:t>You can get the partition column value form the filename, day of date etc without reading the whole big file. </a:t>
            </a:r>
            <a:endParaRPr lang="en-IN" sz="2000" dirty="0" smtClean="0"/>
          </a:p>
          <a:p>
            <a:pPr fontAlgn="base">
              <a:buFont typeface="Arial" pitchFamily="34" charset="0"/>
              <a:buChar char="•"/>
            </a:pPr>
            <a:r>
              <a:rPr lang="en-IN" sz="2000" dirty="0" smtClean="0"/>
              <a:t>If </a:t>
            </a:r>
            <a:r>
              <a:rPr lang="en-IN" sz="2000" dirty="0"/>
              <a:t>you want to use Static partition in hive you should set property</a:t>
            </a:r>
          </a:p>
          <a:p>
            <a:pPr fontAlgn="base">
              <a:buFont typeface="Arial" pitchFamily="34" charset="0"/>
              <a:buChar char="•"/>
            </a:pPr>
            <a:endParaRPr lang="en-IN" sz="2000" dirty="0" smtClean="0"/>
          </a:p>
          <a:p>
            <a:pPr fontAlgn="base">
              <a:buFont typeface="Arial" pitchFamily="34" charset="0"/>
              <a:buChar char="•"/>
            </a:pPr>
            <a:r>
              <a:rPr lang="en-IN" sz="2000" dirty="0" smtClean="0"/>
              <a:t>set </a:t>
            </a:r>
            <a:r>
              <a:rPr lang="en-IN" sz="2000" dirty="0" err="1"/>
              <a:t>hive.mapred.mode</a:t>
            </a:r>
            <a:r>
              <a:rPr lang="en-IN" sz="2000" dirty="0"/>
              <a:t> = strict</a:t>
            </a:r>
            <a:br>
              <a:rPr lang="en-IN" sz="2000" dirty="0"/>
            </a:br>
            <a:endParaRPr lang="en-IN" sz="2000" dirty="0" smtClean="0"/>
          </a:p>
          <a:p>
            <a:pPr fontAlgn="base">
              <a:buFont typeface="Arial" pitchFamily="34" charset="0"/>
              <a:buChar char="•"/>
            </a:pPr>
            <a:r>
              <a:rPr lang="en-IN" sz="2000" dirty="0" smtClean="0"/>
              <a:t>This </a:t>
            </a:r>
            <a:r>
              <a:rPr lang="en-IN" sz="2000" dirty="0"/>
              <a:t>property set by default in hive-site.xml Static partition is in Strict Mode </a:t>
            </a:r>
            <a:endParaRPr lang="en-IN" sz="2000" dirty="0" smtClean="0"/>
          </a:p>
          <a:p>
            <a:pPr fontAlgn="base">
              <a:buFont typeface="Arial" pitchFamily="34" charset="0"/>
              <a:buChar char="•"/>
            </a:pPr>
            <a:r>
              <a:rPr lang="en-IN" sz="2000" dirty="0" smtClean="0"/>
              <a:t>You should </a:t>
            </a:r>
            <a:r>
              <a:rPr lang="en-IN" sz="2000" dirty="0"/>
              <a:t>use where clause to use limit in static partition </a:t>
            </a:r>
            <a:endParaRPr lang="en-IN" sz="2000" dirty="0" smtClean="0"/>
          </a:p>
          <a:p>
            <a:pPr fontAlgn="base">
              <a:buFont typeface="Arial" pitchFamily="34" charset="0"/>
              <a:buChar char="•"/>
            </a:pPr>
            <a:r>
              <a:rPr lang="en-IN" sz="2000" dirty="0" smtClean="0"/>
              <a:t>You </a:t>
            </a:r>
            <a:r>
              <a:rPr lang="en-IN" sz="2000" dirty="0"/>
              <a:t>can perform Static partition on Hive Manage table or external table.</a:t>
            </a:r>
          </a:p>
          <a:p>
            <a:pPr>
              <a:buFont typeface="Arial" pitchFamily="34" charset="0"/>
              <a:buChar char="•"/>
            </a:pPr>
            <a:endParaRPr lang="en-IN"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LOAD DATA INTO PARTITION TABLE FROM TABLE</a:t>
            </a:r>
            <a:endParaRPr lang="en-IN" dirty="0"/>
          </a:p>
        </p:txBody>
      </p:sp>
      <p:sp>
        <p:nvSpPr>
          <p:cNvPr id="3" name="Subtitle 2"/>
          <p:cNvSpPr>
            <a:spLocks noGrp="1"/>
          </p:cNvSpPr>
          <p:nvPr>
            <p:ph type="subTitle"/>
          </p:nvPr>
        </p:nvSpPr>
        <p:spPr>
          <a:xfrm>
            <a:off x="642910" y="4000504"/>
            <a:ext cx="8229240" cy="2500330"/>
          </a:xfrm>
        </p:spPr>
        <p:txBody>
          <a:bodyPr/>
          <a:lstStyle/>
          <a:p>
            <a:r>
              <a:rPr lang="en-US" dirty="0" smtClean="0"/>
              <a:t>INSERT OVERWRITE TABLE STATIC_PART_STUDENT PARTITION(GPA=4.0) SELECT ROLLNO,NAME FROM </a:t>
            </a:r>
            <a:r>
              <a:rPr lang="en-US" dirty="0" err="1" smtClean="0"/>
              <a:t>EXT_Student</a:t>
            </a:r>
            <a:r>
              <a:rPr lang="en-US" dirty="0" smtClean="0"/>
              <a:t> where </a:t>
            </a:r>
            <a:r>
              <a:rPr lang="en-US" dirty="0" err="1" smtClean="0"/>
              <a:t>gpa</a:t>
            </a:r>
            <a:r>
              <a:rPr lang="en-US" dirty="0" smtClean="0"/>
              <a:t>=4.0;</a:t>
            </a:r>
          </a:p>
          <a:p>
            <a:endParaRPr lang="en-US" dirty="0"/>
          </a:p>
          <a:p>
            <a:endParaRPr lang="en-US" dirty="0" smtClean="0"/>
          </a:p>
          <a:p>
            <a:endParaRPr lang="en-US" dirty="0"/>
          </a:p>
          <a:p>
            <a:r>
              <a:rPr lang="en-US" dirty="0" smtClean="0"/>
              <a:t>ALTER TABLE </a:t>
            </a:r>
            <a:r>
              <a:rPr lang="en-US" dirty="0" err="1" smtClean="0"/>
              <a:t>STATIC_PART_Student</a:t>
            </a:r>
            <a:r>
              <a:rPr lang="en-US" dirty="0" smtClean="0"/>
              <a:t> add partition (</a:t>
            </a:r>
            <a:r>
              <a:rPr lang="en-US" dirty="0" err="1" smtClean="0"/>
              <a:t>gpa</a:t>
            </a:r>
            <a:r>
              <a:rPr lang="en-US" dirty="0" smtClean="0"/>
              <a:t>=3.5);</a:t>
            </a:r>
          </a:p>
          <a:p>
            <a:endParaRPr lang="en-US" dirty="0"/>
          </a:p>
          <a:p>
            <a:r>
              <a:rPr lang="en-US" dirty="0" smtClean="0"/>
              <a:t>Insert overwrite table </a:t>
            </a:r>
            <a:r>
              <a:rPr lang="en-US" dirty="0" err="1" smtClean="0"/>
              <a:t>static_part_student</a:t>
            </a:r>
            <a:r>
              <a:rPr lang="en-US" dirty="0" smtClean="0"/>
              <a:t> partition (</a:t>
            </a:r>
            <a:r>
              <a:rPr lang="en-US" dirty="0" err="1" smtClean="0"/>
              <a:t>gpa</a:t>
            </a:r>
            <a:r>
              <a:rPr lang="en-US" dirty="0" smtClean="0"/>
              <a:t>=4.0) select </a:t>
            </a:r>
            <a:r>
              <a:rPr lang="en-US" dirty="0" err="1" smtClean="0"/>
              <a:t>rollno</a:t>
            </a:r>
            <a:r>
              <a:rPr lang="en-US" dirty="0" smtClean="0"/>
              <a:t>, name from </a:t>
            </a:r>
            <a:r>
              <a:rPr lang="en-US" dirty="0" err="1" smtClean="0"/>
              <a:t>ext_student</a:t>
            </a:r>
            <a:r>
              <a:rPr lang="en-US" dirty="0" smtClean="0"/>
              <a:t> where </a:t>
            </a:r>
            <a:r>
              <a:rPr lang="en-US" dirty="0" err="1" smtClean="0"/>
              <a:t>gpa</a:t>
            </a:r>
            <a:r>
              <a:rPr lang="en-US" dirty="0" smtClean="0"/>
              <a:t>=4.0;</a:t>
            </a:r>
            <a:br>
              <a:rPr lang="en-US" dirty="0" smtClean="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smtClean="0"/>
              <a:t>static partitioning</a:t>
            </a:r>
            <a:endParaRPr lang="en-IN" dirty="0"/>
          </a:p>
        </p:txBody>
      </p:sp>
      <p:sp>
        <p:nvSpPr>
          <p:cNvPr id="3" name="Subtitle 2"/>
          <p:cNvSpPr>
            <a:spLocks noGrp="1"/>
          </p:cNvSpPr>
          <p:nvPr>
            <p:ph type="subTitle"/>
          </p:nvPr>
        </p:nvSpPr>
        <p:spPr>
          <a:xfrm>
            <a:off x="457200" y="274680"/>
            <a:ext cx="8229240" cy="5726088"/>
          </a:xfrm>
        </p:spPr>
        <p:txBody>
          <a:bodyPr/>
          <a:lstStyle/>
          <a:p>
            <a:pPr fontAlgn="base"/>
            <a:r>
              <a:rPr lang="en-IN" dirty="0"/>
              <a:t>W</a:t>
            </a:r>
            <a:r>
              <a:rPr lang="en-IN" dirty="0" smtClean="0"/>
              <a:t>e </a:t>
            </a:r>
            <a:r>
              <a:rPr lang="en-IN" dirty="0"/>
              <a:t>need to specify the partition column value in each and every LOAD statement.</a:t>
            </a:r>
          </a:p>
          <a:p>
            <a:pPr fontAlgn="base"/>
            <a:endParaRPr lang="en-IN" dirty="0" smtClean="0"/>
          </a:p>
          <a:p>
            <a:pPr fontAlgn="base"/>
            <a:r>
              <a:rPr lang="en-IN" dirty="0" smtClean="0"/>
              <a:t>Suppose </a:t>
            </a:r>
            <a:r>
              <a:rPr lang="en-IN" dirty="0"/>
              <a:t>we are having partition on column country for table t1(</a:t>
            </a:r>
            <a:r>
              <a:rPr lang="en-IN" dirty="0" err="1"/>
              <a:t>userid</a:t>
            </a:r>
            <a:r>
              <a:rPr lang="en-IN" dirty="0"/>
              <a:t>, </a:t>
            </a:r>
            <a:r>
              <a:rPr lang="en-IN" dirty="0" err="1"/>
              <a:t>name,occupation</a:t>
            </a:r>
            <a:r>
              <a:rPr lang="en-IN" dirty="0"/>
              <a:t>, country), so each time we need to provide country value</a:t>
            </a:r>
          </a:p>
          <a:p>
            <a:pPr fontAlgn="base"/>
            <a:endParaRPr lang="en-IN" dirty="0" smtClean="0"/>
          </a:p>
          <a:p>
            <a:pPr fontAlgn="base"/>
            <a:endParaRPr lang="en-IN" dirty="0" smtClean="0"/>
          </a:p>
          <a:p>
            <a:pPr fontAlgn="base"/>
            <a:r>
              <a:rPr lang="en-IN" dirty="0" smtClean="0"/>
              <a:t>hive&gt;LOAD </a:t>
            </a:r>
            <a:r>
              <a:rPr lang="en-IN" dirty="0"/>
              <a:t>DATA INPATH '/</a:t>
            </a:r>
            <a:r>
              <a:rPr lang="en-IN" dirty="0" err="1"/>
              <a:t>hdfs</a:t>
            </a:r>
            <a:r>
              <a:rPr lang="en-IN" dirty="0"/>
              <a:t> path of the file' INTO TABLE t1 PARTITION(country="US")</a:t>
            </a:r>
          </a:p>
          <a:p>
            <a:pPr fontAlgn="base"/>
            <a:endParaRPr lang="en-IN" dirty="0" smtClean="0"/>
          </a:p>
          <a:p>
            <a:pPr fontAlgn="base"/>
            <a:endParaRPr lang="en-IN" dirty="0" smtClean="0"/>
          </a:p>
          <a:p>
            <a:pPr fontAlgn="base"/>
            <a:r>
              <a:rPr lang="en-IN" dirty="0" smtClean="0"/>
              <a:t>hive&gt;LOAD </a:t>
            </a:r>
            <a:r>
              <a:rPr lang="en-IN" dirty="0"/>
              <a:t>DATA INPATH '/</a:t>
            </a:r>
            <a:r>
              <a:rPr lang="en-IN" dirty="0" err="1"/>
              <a:t>hdfs</a:t>
            </a:r>
            <a:r>
              <a:rPr lang="en-IN" dirty="0"/>
              <a:t> path of the file' INTO TABLE t1 PARTITION(country="UK")</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PARTITIONS</a:t>
            </a:r>
            <a:endParaRPr lang="en-IN" dirty="0"/>
          </a:p>
        </p:txBody>
      </p:sp>
      <p:sp>
        <p:nvSpPr>
          <p:cNvPr id="3" name="Subtitle 2"/>
          <p:cNvSpPr>
            <a:spLocks noGrp="1"/>
          </p:cNvSpPr>
          <p:nvPr>
            <p:ph type="subTitle"/>
          </p:nvPr>
        </p:nvSpPr>
        <p:spPr>
          <a:xfrm>
            <a:off x="357158" y="1357298"/>
            <a:ext cx="8229240" cy="4725956"/>
          </a:xfrm>
        </p:spPr>
        <p:txBody>
          <a:bodyPr/>
          <a:lstStyle/>
          <a:p>
            <a:r>
              <a:rPr lang="en-US" dirty="0" smtClean="0"/>
              <a:t>Dynamic Partition have columns whose values are known only at Execution Time.</a:t>
            </a:r>
          </a:p>
          <a:p>
            <a:r>
              <a:rPr lang="en-US" dirty="0" smtClean="0"/>
              <a:t>To create dynamic partition on column </a:t>
            </a:r>
            <a:r>
              <a:rPr lang="en-US" dirty="0" err="1" smtClean="0"/>
              <a:t>gpa</a:t>
            </a:r>
            <a:r>
              <a:rPr lang="en-US" dirty="0" smtClean="0"/>
              <a:t>.</a:t>
            </a:r>
          </a:p>
          <a:p>
            <a:endParaRPr lang="en-US" dirty="0"/>
          </a:p>
          <a:p>
            <a:r>
              <a:rPr lang="en-US" dirty="0" smtClean="0"/>
              <a:t>CREATE TABLE IF NOT EXISTS DYNAMIC_PART_STUDENT (</a:t>
            </a:r>
            <a:r>
              <a:rPr lang="en-US" dirty="0" err="1" smtClean="0"/>
              <a:t>rollno</a:t>
            </a:r>
            <a:r>
              <a:rPr lang="en-US" dirty="0" smtClean="0"/>
              <a:t> </a:t>
            </a:r>
            <a:r>
              <a:rPr lang="en-US" dirty="0" err="1" smtClean="0"/>
              <a:t>int</a:t>
            </a:r>
            <a:r>
              <a:rPr lang="en-US" dirty="0" smtClean="0"/>
              <a:t>, name string) partitioned by (</a:t>
            </a:r>
            <a:r>
              <a:rPr lang="en-US" dirty="0" err="1" smtClean="0"/>
              <a:t>gpa</a:t>
            </a:r>
            <a:r>
              <a:rPr lang="en-US" dirty="0" smtClean="0"/>
              <a:t> float) row format delimited fields terminated by ‘\t’;</a:t>
            </a:r>
          </a:p>
          <a:p>
            <a:endParaRPr lang="en-US" dirty="0"/>
          </a:p>
          <a:p>
            <a:endParaRPr lang="en-US" dirty="0" smtClean="0"/>
          </a:p>
          <a:p>
            <a:r>
              <a:rPr lang="en-US" dirty="0" smtClean="0"/>
              <a:t>To load data into dynamic partition table from table.</a:t>
            </a:r>
          </a:p>
          <a:p>
            <a:endParaRPr lang="en-US" dirty="0"/>
          </a:p>
          <a:p>
            <a:endParaRPr lang="en-US" dirty="0" smtClean="0"/>
          </a:p>
          <a:p>
            <a:r>
              <a:rPr lang="en-US" dirty="0" smtClean="0"/>
              <a:t>Set </a:t>
            </a:r>
            <a:r>
              <a:rPr lang="en-US" dirty="0" err="1" smtClean="0"/>
              <a:t>hive.exec.dynamic.partition</a:t>
            </a:r>
            <a:r>
              <a:rPr lang="en-US" dirty="0" smtClean="0"/>
              <a:t>=true;</a:t>
            </a:r>
          </a:p>
          <a:p>
            <a:r>
              <a:rPr lang="en-US" dirty="0" smtClean="0"/>
              <a:t>Set </a:t>
            </a:r>
            <a:r>
              <a:rPr lang="en-US" dirty="0" err="1" smtClean="0"/>
              <a:t>hive.exec.dynamic.partition.mode</a:t>
            </a:r>
            <a:r>
              <a:rPr lang="en-US" dirty="0" smtClean="0"/>
              <a:t>=</a:t>
            </a:r>
            <a:r>
              <a:rPr lang="en-US" dirty="0" err="1" smtClean="0"/>
              <a:t>nonstrict</a:t>
            </a:r>
            <a:r>
              <a:rPr lang="en-US" dirty="0" smtClean="0"/>
              <a:t>;</a:t>
            </a:r>
          </a:p>
          <a:p>
            <a:endParaRPr lang="en-US" dirty="0"/>
          </a:p>
          <a:p>
            <a:endParaRPr lang="en-US" dirty="0" smtClean="0"/>
          </a:p>
          <a:p>
            <a:r>
              <a:rPr lang="en-US" dirty="0" smtClean="0"/>
              <a:t>INSERT OVERWRITE TABLE DYNAMIC_PART PARTITION (GPA) SELECT </a:t>
            </a:r>
            <a:r>
              <a:rPr lang="en-US" dirty="0" err="1" smtClean="0"/>
              <a:t>rollno,name,gpa</a:t>
            </a:r>
            <a:r>
              <a:rPr lang="en-US" dirty="0" smtClean="0"/>
              <a:t> from </a:t>
            </a:r>
            <a:r>
              <a:rPr lang="en-US" dirty="0" err="1" smtClean="0"/>
              <a:t>ext_Student</a:t>
            </a:r>
            <a:r>
              <a:rPr lang="en-US" dirty="0" smtClean="0"/>
              <a:t>;</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80"/>
            <a:ext cx="8229240" cy="582552"/>
          </a:xfrm>
        </p:spPr>
        <p:txBody>
          <a:bodyPr/>
          <a:lstStyle/>
          <a:p>
            <a:pPr algn="ctr"/>
            <a:r>
              <a:rPr lang="en-IN" sz="4000" dirty="0" smtClean="0"/>
              <a:t>Dynamic </a:t>
            </a:r>
            <a:r>
              <a:rPr lang="en-IN" sz="4000" dirty="0"/>
              <a:t>P</a:t>
            </a:r>
            <a:r>
              <a:rPr lang="en-IN" sz="4000" dirty="0" smtClean="0"/>
              <a:t>artition</a:t>
            </a:r>
            <a:endParaRPr lang="en-IN" dirty="0"/>
          </a:p>
        </p:txBody>
      </p:sp>
      <p:sp>
        <p:nvSpPr>
          <p:cNvPr id="3" name="Subtitle 2"/>
          <p:cNvSpPr>
            <a:spLocks noGrp="1"/>
          </p:cNvSpPr>
          <p:nvPr>
            <p:ph type="subTitle"/>
          </p:nvPr>
        </p:nvSpPr>
        <p:spPr>
          <a:xfrm>
            <a:off x="500034" y="1500174"/>
            <a:ext cx="8229240" cy="5097448"/>
          </a:xfrm>
        </p:spPr>
        <p:txBody>
          <a:bodyPr/>
          <a:lstStyle/>
          <a:p>
            <a:pPr fontAlgn="base"/>
            <a:r>
              <a:rPr lang="en-IN" sz="2800" dirty="0" smtClean="0"/>
              <a:t>It allow </a:t>
            </a:r>
            <a:r>
              <a:rPr lang="en-IN" sz="2800" dirty="0"/>
              <a:t>us not to specify partition column value each time. </a:t>
            </a:r>
            <a:endParaRPr lang="en-IN" sz="2800" dirty="0" smtClean="0"/>
          </a:p>
          <a:p>
            <a:pPr fontAlgn="base"/>
            <a:r>
              <a:rPr lang="en-IN" sz="2800" dirty="0" smtClean="0"/>
              <a:t>The </a:t>
            </a:r>
            <a:r>
              <a:rPr lang="en-IN" sz="2800" dirty="0"/>
              <a:t>approach we follows is as below:</a:t>
            </a:r>
          </a:p>
          <a:p>
            <a:pPr lvl="0" fontAlgn="base"/>
            <a:r>
              <a:rPr lang="en-IN" sz="2800" dirty="0"/>
              <a:t>create a non-partitioned table t2 and insert data into it.</a:t>
            </a:r>
          </a:p>
          <a:p>
            <a:pPr lvl="0" fontAlgn="base"/>
            <a:r>
              <a:rPr lang="en-IN" sz="2800" dirty="0"/>
              <a:t>now create a table t1 partitioned on intended column(say country).</a:t>
            </a:r>
          </a:p>
          <a:p>
            <a:pPr lvl="0" fontAlgn="base"/>
            <a:r>
              <a:rPr lang="en-IN" sz="2800" dirty="0"/>
              <a:t>load data in t1 from t2 as below:</a:t>
            </a:r>
          </a:p>
          <a:p>
            <a:pPr lvl="0" fontAlgn="base"/>
            <a:r>
              <a:rPr lang="en-IN" sz="2800" dirty="0"/>
              <a:t>hive&gt; INSERT INTO TABLE t2 PARTITION(country) SELECT * from T1;</a:t>
            </a:r>
          </a:p>
          <a:p>
            <a:pPr lvl="0" fontAlgn="base"/>
            <a:r>
              <a:rPr lang="en-IN" sz="2800" dirty="0"/>
              <a:t>make sure that partitioned column is always the last one in non partitioned table(as we are having country column in t2)</a:t>
            </a:r>
          </a:p>
          <a:p>
            <a:r>
              <a:rPr lang="en-IN" sz="2800" dirty="0"/>
              <a:t> </a:t>
            </a:r>
          </a:p>
          <a:p>
            <a:endParaRPr lang="en-IN"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142844" y="0"/>
            <a:ext cx="8229240" cy="500066"/>
          </a:xfrm>
          <a:prstGeom prst="rect">
            <a:avLst/>
          </a:prstGeom>
        </p:spPr>
        <p:txBody>
          <a:bodyPr anchor="ctr"/>
          <a:lstStyle/>
          <a:p>
            <a:pPr algn="ctr">
              <a:lnSpc>
                <a:spcPct val="100000"/>
              </a:lnSpc>
            </a:pPr>
            <a:r>
              <a:rPr lang="en-US" sz="4400" dirty="0">
                <a:solidFill>
                  <a:srgbClr val="000000"/>
                </a:solidFill>
                <a:latin typeface="Calibri"/>
              </a:rPr>
              <a:t>Bucketing</a:t>
            </a:r>
            <a:endParaRPr/>
          </a:p>
        </p:txBody>
      </p:sp>
      <p:sp>
        <p:nvSpPr>
          <p:cNvPr id="217" name="TextShape 2"/>
          <p:cNvSpPr txBox="1"/>
          <p:nvPr/>
        </p:nvSpPr>
        <p:spPr>
          <a:xfrm>
            <a:off x="214282" y="642918"/>
            <a:ext cx="8543596" cy="5857892"/>
          </a:xfrm>
          <a:prstGeom prst="rect">
            <a:avLst/>
          </a:prstGeom>
        </p:spPr>
        <p:txBody>
          <a:bodyPr/>
          <a:lstStyle/>
          <a:p>
            <a:pPr>
              <a:lnSpc>
                <a:spcPct val="100000"/>
              </a:lnSpc>
              <a:buFont typeface="Arial"/>
              <a:buChar char="•"/>
            </a:pPr>
            <a:r>
              <a:rPr lang="en-US" sz="3200" dirty="0">
                <a:solidFill>
                  <a:srgbClr val="000000"/>
                </a:solidFill>
                <a:latin typeface="Calibri"/>
              </a:rPr>
              <a:t>In a partition, it will create  a partition for each unique value of the column</a:t>
            </a:r>
            <a:r>
              <a:rPr lang="en-US" sz="3200" dirty="0" smtClean="0">
                <a:solidFill>
                  <a:srgbClr val="000000"/>
                </a:solidFill>
                <a:latin typeface="Calibri"/>
              </a:rPr>
              <a:t>.</a:t>
            </a:r>
          </a:p>
          <a:p>
            <a:pPr>
              <a:lnSpc>
                <a:spcPct val="100000"/>
              </a:lnSpc>
              <a:buFont typeface="Arial"/>
              <a:buChar char="•"/>
            </a:pPr>
            <a:r>
              <a:rPr lang="en-US" sz="3200" dirty="0" smtClean="0">
                <a:solidFill>
                  <a:srgbClr val="000000"/>
                </a:solidFill>
                <a:latin typeface="Calibri"/>
              </a:rPr>
              <a:t>This may lead to situations where you may end up with thousands of partitions.</a:t>
            </a:r>
          </a:p>
          <a:p>
            <a:pPr>
              <a:lnSpc>
                <a:spcPct val="100000"/>
              </a:lnSpc>
              <a:buFont typeface="Arial"/>
              <a:buChar char="•"/>
            </a:pPr>
            <a:r>
              <a:rPr lang="en-US" sz="3200" dirty="0" smtClean="0">
                <a:solidFill>
                  <a:srgbClr val="000000"/>
                </a:solidFill>
                <a:latin typeface="Calibri"/>
              </a:rPr>
              <a:t>This can be avoided by using bucketing in which you can limit the number of buckets to create.</a:t>
            </a:r>
            <a:endParaRPr/>
          </a:p>
          <a:p>
            <a:pPr>
              <a:lnSpc>
                <a:spcPct val="100000"/>
              </a:lnSpc>
              <a:buFont typeface="Arial"/>
              <a:buChar char="•"/>
            </a:pPr>
            <a:r>
              <a:rPr lang="en-US" sz="3200" dirty="0">
                <a:solidFill>
                  <a:srgbClr val="000000"/>
                </a:solidFill>
                <a:latin typeface="Calibri"/>
              </a:rPr>
              <a:t>A bucket is a file whereas a partition is a </a:t>
            </a:r>
            <a:r>
              <a:rPr lang="en-US" sz="3200" dirty="0" smtClean="0">
                <a:solidFill>
                  <a:srgbClr val="000000"/>
                </a:solidFill>
                <a:latin typeface="Calibri"/>
              </a:rPr>
              <a:t>directory.</a:t>
            </a:r>
            <a:endParaRPr/>
          </a:p>
          <a:p>
            <a:pPr>
              <a:lnSpc>
                <a:spcPct val="100000"/>
              </a:lnSpc>
              <a:buFont typeface="Arial"/>
              <a:buChar char="•"/>
            </a:pPr>
            <a:r>
              <a:rPr lang="en-US" sz="3200" dirty="0">
                <a:solidFill>
                  <a:srgbClr val="000000"/>
                </a:solidFill>
                <a:latin typeface="Calibri"/>
              </a:rPr>
              <a:t>Set </a:t>
            </a:r>
            <a:r>
              <a:rPr lang="en-US" sz="3200" dirty="0" err="1">
                <a:solidFill>
                  <a:srgbClr val="000000"/>
                </a:solidFill>
                <a:latin typeface="Calibri"/>
              </a:rPr>
              <a:t>hive.enforce.bucketing</a:t>
            </a:r>
            <a:r>
              <a:rPr lang="en-US" sz="3200" dirty="0">
                <a:solidFill>
                  <a:srgbClr val="000000"/>
                </a:solidFill>
                <a:latin typeface="Calibri"/>
              </a:rPr>
              <a:t>=true</a:t>
            </a:r>
            <a:endParaRPr/>
          </a:p>
          <a:p>
            <a:pPr>
              <a:lnSpc>
                <a:spcPct val="100000"/>
              </a:lnSpc>
              <a:buFont typeface="Arial"/>
              <a:buChar char="•"/>
            </a:pPr>
            <a:r>
              <a:rPr lang="en-US" sz="3200" dirty="0">
                <a:solidFill>
                  <a:srgbClr val="000000"/>
                </a:solidFill>
                <a:latin typeface="Calibri"/>
              </a:rPr>
              <a:t>Crate table if not exists student (</a:t>
            </a:r>
            <a:r>
              <a:rPr lang="en-US" sz="3200" dirty="0" err="1">
                <a:solidFill>
                  <a:srgbClr val="000000"/>
                </a:solidFill>
                <a:latin typeface="Calibri"/>
              </a:rPr>
              <a:t>rollno</a:t>
            </a:r>
            <a:r>
              <a:rPr lang="en-US" sz="3200" dirty="0">
                <a:solidFill>
                  <a:srgbClr val="000000"/>
                </a:solidFill>
                <a:latin typeface="Calibri"/>
              </a:rPr>
              <a:t> </a:t>
            </a:r>
            <a:r>
              <a:rPr lang="en-US" sz="3200" dirty="0" err="1">
                <a:solidFill>
                  <a:srgbClr val="000000"/>
                </a:solidFill>
                <a:latin typeface="Calibri"/>
              </a:rPr>
              <a:t>int,name</a:t>
            </a:r>
            <a:r>
              <a:rPr lang="en-US" sz="3200" dirty="0">
                <a:solidFill>
                  <a:srgbClr val="000000"/>
                </a:solidFill>
                <a:latin typeface="Calibri"/>
              </a:rPr>
              <a:t> string, grade float) clustered by (grade) into 3 buckets;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DATA TO BUCKETED TABLE</a:t>
            </a:r>
            <a:endParaRPr lang="en-IN" dirty="0"/>
          </a:p>
        </p:txBody>
      </p:sp>
      <p:sp>
        <p:nvSpPr>
          <p:cNvPr id="3" name="Subtitle 2"/>
          <p:cNvSpPr>
            <a:spLocks noGrp="1"/>
          </p:cNvSpPr>
          <p:nvPr>
            <p:ph type="subTitle"/>
          </p:nvPr>
        </p:nvSpPr>
        <p:spPr>
          <a:xfrm>
            <a:off x="457200" y="274680"/>
            <a:ext cx="8229240" cy="5511774"/>
          </a:xfrm>
        </p:spPr>
        <p:txBody>
          <a:bodyPr/>
          <a:lstStyle/>
          <a:p>
            <a:r>
              <a:rPr lang="en-US" dirty="0" smtClean="0"/>
              <a:t>FROM STUDENT INSERT OVERWRITE TABLE STUDENT_BUCKET SELECT </a:t>
            </a:r>
            <a:r>
              <a:rPr lang="en-US" dirty="0" err="1" smtClean="0"/>
              <a:t>rollno</a:t>
            </a:r>
            <a:r>
              <a:rPr lang="en-US" dirty="0" smtClean="0"/>
              <a:t>, name, grade;</a:t>
            </a:r>
          </a:p>
          <a:p>
            <a:endParaRPr lang="en-US" dirty="0"/>
          </a:p>
          <a:p>
            <a:endParaRPr lang="en-US" dirty="0" smtClean="0"/>
          </a:p>
          <a:p>
            <a:endParaRPr lang="en-US" dirty="0"/>
          </a:p>
          <a:p>
            <a:r>
              <a:rPr lang="en-US" dirty="0" smtClean="0"/>
              <a:t>To display content of first bucket</a:t>
            </a:r>
          </a:p>
          <a:p>
            <a:endParaRPr lang="en-US" dirty="0"/>
          </a:p>
          <a:p>
            <a:r>
              <a:rPr lang="en-US" dirty="0" smtClean="0"/>
              <a:t>SELECT DISTINCT GRADE FROM STUDENT_BUCKET TABLESAMPLE(BUCKET 1 OUT OF 3 ON GRADE)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Recent Releases of HIVE</a:t>
            </a:r>
            <a:endParaRPr/>
          </a:p>
        </p:txBody>
      </p:sp>
      <p:sp>
        <p:nvSpPr>
          <p:cNvPr id="89" name="TextShape 2"/>
          <p:cNvSpPr txBox="1"/>
          <p:nvPr/>
        </p:nvSpPr>
        <p:spPr>
          <a:xfrm>
            <a:off x="457200" y="1600200"/>
            <a:ext cx="3114360" cy="4525560"/>
          </a:xfrm>
          <a:prstGeom prst="rect">
            <a:avLst/>
          </a:prstGeom>
        </p:spPr>
        <p:txBody>
          <a:bodyPr/>
          <a:lstStyle/>
          <a:p>
            <a:pPr>
              <a:lnSpc>
                <a:spcPct val="100000"/>
              </a:lnSpc>
              <a:buFont typeface="Arial"/>
              <a:buChar char="•"/>
            </a:pPr>
            <a:r>
              <a:rPr lang="en-US" sz="3200">
                <a:solidFill>
                  <a:srgbClr val="000000"/>
                </a:solidFill>
                <a:latin typeface="Calibri"/>
              </a:rPr>
              <a:t>Hive 0.10</a:t>
            </a:r>
            <a:endParaRPr/>
          </a:p>
          <a:p>
            <a:pPr lvl="1">
              <a:lnSpc>
                <a:spcPct val="100000"/>
              </a:lnSpc>
              <a:buFont typeface="Arial"/>
              <a:buChar char="–"/>
            </a:pPr>
            <a:r>
              <a:rPr lang="en-US" sz="2800">
                <a:solidFill>
                  <a:srgbClr val="000000"/>
                </a:solidFill>
                <a:latin typeface="Calibri"/>
              </a:rPr>
              <a:t>Batch</a:t>
            </a:r>
            <a:endParaRPr/>
          </a:p>
          <a:p>
            <a:pPr lvl="1">
              <a:lnSpc>
                <a:spcPct val="100000"/>
              </a:lnSpc>
              <a:buFont typeface="Arial"/>
              <a:buChar char="–"/>
            </a:pPr>
            <a:r>
              <a:rPr lang="en-US" sz="2800">
                <a:solidFill>
                  <a:srgbClr val="000000"/>
                </a:solidFill>
                <a:latin typeface="Calibri"/>
              </a:rPr>
              <a:t>Read-Only Data</a:t>
            </a:r>
            <a:endParaRPr/>
          </a:p>
          <a:p>
            <a:pPr lvl="1">
              <a:lnSpc>
                <a:spcPct val="100000"/>
              </a:lnSpc>
              <a:buFont typeface="Arial"/>
              <a:buChar char="–"/>
            </a:pPr>
            <a:r>
              <a:rPr lang="en-US" sz="2800">
                <a:solidFill>
                  <a:srgbClr val="000000"/>
                </a:solidFill>
                <a:latin typeface="Calibri"/>
              </a:rPr>
              <a:t>HiveQL</a:t>
            </a:r>
            <a:endParaRPr/>
          </a:p>
          <a:p>
            <a:pPr lvl="1">
              <a:lnSpc>
                <a:spcPct val="100000"/>
              </a:lnSpc>
              <a:buFont typeface="Arial"/>
              <a:buChar char="–"/>
            </a:pPr>
            <a:r>
              <a:rPr lang="en-US" sz="2800">
                <a:solidFill>
                  <a:srgbClr val="000000"/>
                </a:solidFill>
                <a:latin typeface="Calibri"/>
              </a:rPr>
              <a:t>MR</a:t>
            </a:r>
            <a:endParaRPr/>
          </a:p>
        </p:txBody>
      </p:sp>
      <p:sp>
        <p:nvSpPr>
          <p:cNvPr id="90" name="CustomShape 3"/>
          <p:cNvSpPr/>
          <p:nvPr/>
        </p:nvSpPr>
        <p:spPr>
          <a:xfrm>
            <a:off x="5715000" y="1571760"/>
            <a:ext cx="3114360" cy="4525560"/>
          </a:xfrm>
          <a:prstGeom prst="rect">
            <a:avLst/>
          </a:prstGeom>
          <a:noFill/>
          <a:ln>
            <a:noFill/>
          </a:ln>
        </p:spPr>
        <p:txBody>
          <a:bodyPr/>
          <a:lstStyle/>
          <a:p>
            <a:pPr>
              <a:lnSpc>
                <a:spcPct val="100000"/>
              </a:lnSpc>
              <a:buFont typeface="Arial"/>
              <a:buChar char="•"/>
            </a:pPr>
            <a:r>
              <a:rPr lang="en-IN" sz="3200">
                <a:solidFill>
                  <a:srgbClr val="000000"/>
                </a:solidFill>
                <a:latin typeface="Calibri"/>
              </a:rPr>
              <a:t>Hive 0.14</a:t>
            </a:r>
            <a:endParaRPr/>
          </a:p>
          <a:p>
            <a:pPr lvl="1">
              <a:lnSpc>
                <a:spcPct val="100000"/>
              </a:lnSpc>
              <a:buFont typeface="Arial"/>
              <a:buChar char="–"/>
            </a:pPr>
            <a:r>
              <a:rPr lang="en-IN" sz="2800">
                <a:solidFill>
                  <a:srgbClr val="000000"/>
                </a:solidFill>
                <a:latin typeface="Calibri"/>
              </a:rPr>
              <a:t>Transactions with ACID semantics</a:t>
            </a:r>
            <a:endParaRPr/>
          </a:p>
          <a:p>
            <a:pPr lvl="1">
              <a:lnSpc>
                <a:spcPct val="100000"/>
              </a:lnSpc>
              <a:buFont typeface="Arial"/>
              <a:buChar char="–"/>
            </a:pPr>
            <a:r>
              <a:rPr lang="en-IN" sz="2800">
                <a:solidFill>
                  <a:srgbClr val="000000"/>
                </a:solidFill>
                <a:latin typeface="Calibri"/>
              </a:rPr>
              <a:t>Cost based optimizer</a:t>
            </a:r>
            <a:endParaRPr/>
          </a:p>
          <a:p>
            <a:pPr lvl="1">
              <a:lnSpc>
                <a:spcPct val="100000"/>
              </a:lnSpc>
              <a:buFont typeface="Arial"/>
              <a:buChar char="–"/>
            </a:pPr>
            <a:r>
              <a:rPr lang="en-IN" sz="2800">
                <a:solidFill>
                  <a:srgbClr val="000000"/>
                </a:solidFill>
                <a:latin typeface="Calibri"/>
              </a:rPr>
              <a:t>SQL temporary tables. </a:t>
            </a:r>
            <a:endParaRPr/>
          </a:p>
        </p:txBody>
      </p:sp>
      <p:sp>
        <p:nvSpPr>
          <p:cNvPr id="91" name="CustomShape 4"/>
          <p:cNvSpPr/>
          <p:nvPr/>
        </p:nvSpPr>
        <p:spPr>
          <a:xfrm>
            <a:off x="2857320" y="1643040"/>
            <a:ext cx="3114360" cy="4525560"/>
          </a:xfrm>
          <a:prstGeom prst="rect">
            <a:avLst/>
          </a:prstGeom>
          <a:noFill/>
          <a:ln>
            <a:noFill/>
          </a:ln>
        </p:spPr>
        <p:txBody>
          <a:bodyPr/>
          <a:lstStyle/>
          <a:p>
            <a:pPr>
              <a:lnSpc>
                <a:spcPct val="100000"/>
              </a:lnSpc>
              <a:buFont typeface="Arial"/>
              <a:buChar char="•"/>
            </a:pPr>
            <a:r>
              <a:rPr lang="en-IN" sz="3200">
                <a:solidFill>
                  <a:srgbClr val="000000"/>
                </a:solidFill>
                <a:latin typeface="Calibri"/>
              </a:rPr>
              <a:t>Hive</a:t>
            </a:r>
            <a:r>
              <a:rPr lang="en-IN" sz="2400">
                <a:solidFill>
                  <a:srgbClr val="000000"/>
                </a:solidFill>
                <a:latin typeface="Calibri"/>
              </a:rPr>
              <a:t> 0.13</a:t>
            </a:r>
            <a:endParaRPr/>
          </a:p>
          <a:p>
            <a:pPr lvl="1">
              <a:lnSpc>
                <a:spcPct val="100000"/>
              </a:lnSpc>
              <a:buFont typeface="Arial"/>
              <a:buChar char="•"/>
            </a:pPr>
            <a:r>
              <a:rPr lang="en-IN" sz="2800">
                <a:solidFill>
                  <a:srgbClr val="000000"/>
                </a:solidFill>
                <a:latin typeface="Calibri"/>
              </a:rPr>
              <a:t>Interactive</a:t>
            </a:r>
            <a:endParaRPr/>
          </a:p>
          <a:p>
            <a:pPr lvl="1">
              <a:lnSpc>
                <a:spcPct val="100000"/>
              </a:lnSpc>
              <a:buFont typeface="Arial"/>
              <a:buChar char="•"/>
            </a:pPr>
            <a:r>
              <a:rPr lang="en-IN" sz="2800">
                <a:solidFill>
                  <a:srgbClr val="000000"/>
                </a:solidFill>
                <a:latin typeface="Calibri"/>
              </a:rPr>
              <a:t>Read-Only</a:t>
            </a:r>
            <a:r>
              <a:rPr lang="en-IN" sz="2400">
                <a:solidFill>
                  <a:srgbClr val="000000"/>
                </a:solidFill>
                <a:latin typeface="Calibri"/>
              </a:rPr>
              <a:t> Data</a:t>
            </a:r>
            <a:endParaRPr/>
          </a:p>
          <a:p>
            <a:pPr lvl="1">
              <a:lnSpc>
                <a:spcPct val="100000"/>
              </a:lnSpc>
              <a:buFont typeface="Arial"/>
              <a:buChar char="•"/>
            </a:pPr>
            <a:r>
              <a:rPr lang="en-IN" sz="2400">
                <a:solidFill>
                  <a:srgbClr val="000000"/>
                </a:solidFill>
                <a:latin typeface="Calibri"/>
              </a:rPr>
              <a:t> </a:t>
            </a:r>
            <a:r>
              <a:rPr lang="en-IN" sz="2800">
                <a:solidFill>
                  <a:srgbClr val="000000"/>
                </a:solidFill>
                <a:latin typeface="Calibri"/>
              </a:rPr>
              <a:t>Substantial</a:t>
            </a:r>
            <a:r>
              <a:rPr lang="en-IN" sz="2400">
                <a:solidFill>
                  <a:srgbClr val="000000"/>
                </a:solidFill>
                <a:latin typeface="Calibri"/>
              </a:rPr>
              <a:t> SQL</a:t>
            </a:r>
            <a:endParaRPr/>
          </a:p>
          <a:p>
            <a:pPr lvl="1">
              <a:lnSpc>
                <a:spcPct val="100000"/>
              </a:lnSpc>
              <a:buFont typeface="Arial"/>
              <a:buChar char="•"/>
            </a:pPr>
            <a:r>
              <a:rPr lang="en-IN" sz="2800">
                <a:solidFill>
                  <a:srgbClr val="000000"/>
                </a:solidFill>
                <a:latin typeface="Calibri"/>
              </a:rPr>
              <a:t>MR</a:t>
            </a:r>
            <a:r>
              <a:rPr lang="en-IN" sz="2400">
                <a:solidFill>
                  <a:srgbClr val="000000"/>
                </a:solidFill>
                <a:latin typeface="Calibri"/>
              </a:rPr>
              <a:t>, TEZ</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IN" dirty="0"/>
          </a:p>
        </p:txBody>
      </p:sp>
      <p:sp>
        <p:nvSpPr>
          <p:cNvPr id="3" name="Subtitle 2"/>
          <p:cNvSpPr>
            <a:spLocks noGrp="1"/>
          </p:cNvSpPr>
          <p:nvPr>
            <p:ph type="subTitle"/>
          </p:nvPr>
        </p:nvSpPr>
        <p:spPr>
          <a:xfrm>
            <a:off x="457200" y="274680"/>
            <a:ext cx="8229240" cy="3868700"/>
          </a:xfrm>
        </p:spPr>
        <p:txBody>
          <a:bodyPr/>
          <a:lstStyle/>
          <a:p>
            <a:r>
              <a:rPr lang="en-US" dirty="0" smtClean="0"/>
              <a:t>In HIVE VIEW support is available after 0.6. Views are purely logical object.</a:t>
            </a:r>
          </a:p>
          <a:p>
            <a:endParaRPr lang="en-US" dirty="0"/>
          </a:p>
          <a:p>
            <a:endParaRPr lang="en-US" dirty="0" smtClean="0"/>
          </a:p>
          <a:p>
            <a:r>
              <a:rPr lang="en-US" dirty="0" smtClean="0"/>
              <a:t>CREATE VIEW STUDENT_VIEW AS SELECT </a:t>
            </a:r>
            <a:r>
              <a:rPr lang="en-US" dirty="0" err="1" smtClean="0"/>
              <a:t>rollno,name</a:t>
            </a:r>
            <a:r>
              <a:rPr lang="en-US" dirty="0"/>
              <a:t> </a:t>
            </a:r>
            <a:r>
              <a:rPr lang="en-US" dirty="0" smtClean="0"/>
              <a:t>from </a:t>
            </a:r>
            <a:r>
              <a:rPr lang="en-US" dirty="0" err="1" smtClean="0"/>
              <a:t>EXT_Student</a:t>
            </a:r>
            <a:r>
              <a:rPr lang="en-US" dirty="0" smtClean="0"/>
              <a:t>;</a:t>
            </a:r>
          </a:p>
          <a:p>
            <a:endParaRPr lang="en-US" dirty="0"/>
          </a:p>
          <a:p>
            <a:r>
              <a:rPr lang="en-US" dirty="0" smtClean="0"/>
              <a:t>SELECT * FROM STUDENT_VIEW LIMIT 4;</a:t>
            </a:r>
          </a:p>
          <a:p>
            <a:endParaRPr lang="en-US" dirty="0"/>
          </a:p>
          <a:p>
            <a:r>
              <a:rPr lang="en-US" dirty="0" smtClean="0"/>
              <a:t>DROP VIEW STUDENT_VIEW; </a:t>
            </a: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SUB-QUERY</a:t>
            </a:r>
            <a:br>
              <a:rPr lang="en-US" dirty="0" smtClean="0"/>
            </a:br>
            <a:endParaRPr lang="en-IN" dirty="0"/>
          </a:p>
        </p:txBody>
      </p:sp>
      <p:sp>
        <p:nvSpPr>
          <p:cNvPr id="3" name="Subtitle 2"/>
          <p:cNvSpPr>
            <a:spLocks noGrp="1"/>
          </p:cNvSpPr>
          <p:nvPr>
            <p:ph type="subTitle"/>
          </p:nvPr>
        </p:nvSpPr>
        <p:spPr>
          <a:xfrm>
            <a:off x="457200" y="274680"/>
            <a:ext cx="8229240" cy="5297460"/>
          </a:xfrm>
        </p:spPr>
        <p:txBody>
          <a:bodyPr/>
          <a:lstStyle/>
          <a:p>
            <a:r>
              <a:rPr lang="en-US" dirty="0" smtClean="0"/>
              <a:t>In hive sub-queries are supported in the FROM CLAUSE. You need to specify name for sub-query because every table in a FROM clause has a name.</a:t>
            </a:r>
          </a:p>
          <a:p>
            <a:endParaRPr lang="en-US" dirty="0"/>
          </a:p>
          <a:p>
            <a:endParaRPr lang="en-US" dirty="0" smtClean="0"/>
          </a:p>
          <a:p>
            <a:r>
              <a:rPr lang="en-US" dirty="0" smtClean="0"/>
              <a:t>Write a </a:t>
            </a:r>
            <a:r>
              <a:rPr lang="en-US" dirty="0" err="1" smtClean="0"/>
              <a:t>subquery</a:t>
            </a:r>
            <a:r>
              <a:rPr lang="en-US" dirty="0" smtClean="0"/>
              <a:t> to count the occurrence of similar words in the file.</a:t>
            </a:r>
          </a:p>
          <a:p>
            <a:endParaRPr lang="en-US" dirty="0"/>
          </a:p>
          <a:p>
            <a:r>
              <a:rPr lang="en-US" dirty="0" smtClean="0"/>
              <a:t>CREATE TABLE docs (line STRING);</a:t>
            </a:r>
          </a:p>
          <a:p>
            <a:r>
              <a:rPr lang="en-US" dirty="0" smtClean="0"/>
              <a:t>Load data local </a:t>
            </a:r>
            <a:r>
              <a:rPr lang="en-US" dirty="0" err="1" smtClean="0"/>
              <a:t>inpath</a:t>
            </a:r>
            <a:r>
              <a:rPr lang="en-US" dirty="0" smtClean="0"/>
              <a:t> ‘/root/</a:t>
            </a:r>
            <a:r>
              <a:rPr lang="en-US" dirty="0" err="1" smtClean="0"/>
              <a:t>hivedemo</a:t>
            </a:r>
            <a:r>
              <a:rPr lang="en-US" dirty="0" smtClean="0"/>
              <a:t>/lines.txt’ OVERWRITE INTO TABLE docs;</a:t>
            </a:r>
          </a:p>
          <a:p>
            <a:endParaRPr lang="en-US" dirty="0"/>
          </a:p>
          <a:p>
            <a:r>
              <a:rPr lang="en-US" dirty="0" smtClean="0"/>
              <a:t>CREATE TABLE </a:t>
            </a:r>
            <a:r>
              <a:rPr lang="en-US" dirty="0" err="1" smtClean="0"/>
              <a:t>word_count</a:t>
            </a:r>
            <a:r>
              <a:rPr lang="en-US" dirty="0" smtClean="0"/>
              <a:t> AS SELECT word, count(1) as count from (select explode(split(line,’ ‘) ) AS word FROM docs) w GROUP BY WORD</a:t>
            </a:r>
          </a:p>
          <a:p>
            <a:r>
              <a:rPr lang="en-US" dirty="0" smtClean="0"/>
              <a:t>ORDER BY WORD;</a:t>
            </a:r>
          </a:p>
          <a:p>
            <a:endParaRPr lang="en-US" dirty="0"/>
          </a:p>
          <a:p>
            <a:r>
              <a:rPr lang="en-US" dirty="0" smtClean="0"/>
              <a:t>SELECT * FROM </a:t>
            </a:r>
            <a:r>
              <a:rPr lang="en-US" dirty="0" err="1" smtClean="0"/>
              <a:t>word_count</a:t>
            </a:r>
            <a:r>
              <a:rPr lang="en-US" dirty="0" smtClean="0"/>
              <a:t>;</a:t>
            </a: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joins</a:t>
            </a:r>
            <a:endParaRPr lang="en-IN" dirty="0"/>
          </a:p>
        </p:txBody>
      </p:sp>
      <p:sp>
        <p:nvSpPr>
          <p:cNvPr id="3" name="Subtitle 2"/>
          <p:cNvSpPr>
            <a:spLocks noGrp="1"/>
          </p:cNvSpPr>
          <p:nvPr>
            <p:ph type="subTitle"/>
          </p:nvPr>
        </p:nvSpPr>
        <p:spPr>
          <a:xfrm>
            <a:off x="457200" y="1000108"/>
            <a:ext cx="8229240" cy="5126012"/>
          </a:xfrm>
        </p:spPr>
        <p:txBody>
          <a:bodyPr/>
          <a:lstStyle/>
          <a:p>
            <a:r>
              <a:rPr lang="en-US" dirty="0" smtClean="0"/>
              <a:t>Joins in hive is similar to the SQL join.</a:t>
            </a:r>
          </a:p>
          <a:p>
            <a:r>
              <a:rPr lang="en-US" dirty="0" smtClean="0"/>
              <a:t>To join student and department</a:t>
            </a:r>
          </a:p>
          <a:p>
            <a:endParaRPr lang="en-US" dirty="0"/>
          </a:p>
          <a:p>
            <a:r>
              <a:rPr lang="en-US" dirty="0" smtClean="0"/>
              <a:t>CREATE TABLE IF NOT EXISTS STUDENT (</a:t>
            </a:r>
            <a:r>
              <a:rPr lang="en-US" dirty="0" err="1" smtClean="0"/>
              <a:t>rollno</a:t>
            </a:r>
            <a:r>
              <a:rPr lang="en-US" dirty="0" smtClean="0"/>
              <a:t> </a:t>
            </a:r>
            <a:r>
              <a:rPr lang="en-US" dirty="0" err="1" smtClean="0"/>
              <a:t>int</a:t>
            </a:r>
            <a:r>
              <a:rPr lang="en-US" dirty="0" smtClean="0"/>
              <a:t>, name string, </a:t>
            </a:r>
            <a:r>
              <a:rPr lang="en-US" dirty="0" err="1" smtClean="0"/>
              <a:t>gpa</a:t>
            </a:r>
            <a:r>
              <a:rPr lang="en-US" dirty="0" smtClean="0"/>
              <a:t> float) ROW FORMAT DELIMITED FIELDS TERMINATED BY ‘\t’;</a:t>
            </a:r>
          </a:p>
          <a:p>
            <a:endParaRPr lang="en-US" dirty="0"/>
          </a:p>
          <a:p>
            <a:r>
              <a:rPr lang="en-US" dirty="0" smtClean="0"/>
              <a:t>LOAD DATA LOCAL INPATH ‘/ROOT/HIVEDEMOS/STUDENT.TSV’ OVERWRITE INTO TABLE STUDENT;</a:t>
            </a:r>
          </a:p>
          <a:p>
            <a:endParaRPr lang="en-US" dirty="0"/>
          </a:p>
          <a:p>
            <a:r>
              <a:rPr lang="en-US" dirty="0" smtClean="0"/>
              <a:t>CREATE TABLE IF NOT EXISTS DEPARTMENT (</a:t>
            </a:r>
            <a:r>
              <a:rPr lang="en-US" dirty="0" err="1" smtClean="0"/>
              <a:t>rollno</a:t>
            </a:r>
            <a:r>
              <a:rPr lang="en-US" dirty="0" smtClean="0"/>
              <a:t>  </a:t>
            </a:r>
            <a:r>
              <a:rPr lang="en-US" dirty="0" err="1" smtClean="0"/>
              <a:t>int</a:t>
            </a:r>
            <a:r>
              <a:rPr lang="en-US" dirty="0" smtClean="0"/>
              <a:t> , </a:t>
            </a:r>
            <a:r>
              <a:rPr lang="en-US" dirty="0" err="1" smtClean="0"/>
              <a:t>deptno</a:t>
            </a:r>
            <a:r>
              <a:rPr lang="en-US" dirty="0" smtClean="0"/>
              <a:t> </a:t>
            </a:r>
            <a:r>
              <a:rPr lang="en-US" dirty="0" err="1" smtClean="0"/>
              <a:t>int</a:t>
            </a:r>
            <a:r>
              <a:rPr lang="en-US" dirty="0" smtClean="0"/>
              <a:t>, name string) ROW FORMAT DELIMITED FIELDS TERMINATED BY ‘\t’;</a:t>
            </a:r>
          </a:p>
          <a:p>
            <a:endParaRPr lang="en-US" dirty="0"/>
          </a:p>
          <a:p>
            <a:r>
              <a:rPr lang="en-US" dirty="0" smtClean="0"/>
              <a:t>LOAD DATA LOCAL INPATH ‘/ROOT/HIVEDEMOS/DEPARTMENT.TSV’ OVERWRITE INTO TABLE DEPARTMENT;</a:t>
            </a:r>
          </a:p>
          <a:p>
            <a:endParaRPr lang="en-US" dirty="0"/>
          </a:p>
          <a:p>
            <a:r>
              <a:rPr lang="en-US" dirty="0" smtClean="0"/>
              <a:t>Select </a:t>
            </a:r>
            <a:r>
              <a:rPr lang="en-US" dirty="0" err="1" smtClean="0"/>
              <a:t>a.rollno</a:t>
            </a:r>
            <a:r>
              <a:rPr lang="en-US" dirty="0" smtClean="0"/>
              <a:t>, a.name, a.gpa , </a:t>
            </a:r>
            <a:r>
              <a:rPr lang="en-US" dirty="0" err="1" smtClean="0"/>
              <a:t>b.deptno</a:t>
            </a:r>
            <a:r>
              <a:rPr lang="en-US" dirty="0" smtClean="0"/>
              <a:t> FROM STUDENT A JOIN DEPARTMENT B ON A.ROLLNO=B.ROLLNO;</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a:t>
            </a:r>
            <a:endParaRPr lang="en-IN" dirty="0"/>
          </a:p>
        </p:txBody>
      </p:sp>
      <p:sp>
        <p:nvSpPr>
          <p:cNvPr id="3" name="Subtitle 2"/>
          <p:cNvSpPr>
            <a:spLocks noGrp="1"/>
          </p:cNvSpPr>
          <p:nvPr>
            <p:ph type="subTitle"/>
          </p:nvPr>
        </p:nvSpPr>
        <p:spPr>
          <a:xfrm>
            <a:off x="457200" y="274680"/>
            <a:ext cx="8229240" cy="2654254"/>
          </a:xfrm>
        </p:spPr>
        <p:txBody>
          <a:bodyPr/>
          <a:lstStyle/>
          <a:p>
            <a:r>
              <a:rPr lang="en-US" dirty="0" smtClean="0"/>
              <a:t>HIVE SUPPORTS aggregation functions like </a:t>
            </a:r>
            <a:r>
              <a:rPr lang="en-US" dirty="0" err="1" smtClean="0"/>
              <a:t>avg</a:t>
            </a:r>
            <a:r>
              <a:rPr lang="en-US" dirty="0" smtClean="0"/>
              <a:t>, count etc.</a:t>
            </a:r>
          </a:p>
          <a:p>
            <a:endParaRPr lang="en-US" dirty="0"/>
          </a:p>
          <a:p>
            <a:r>
              <a:rPr lang="en-US" dirty="0" smtClean="0"/>
              <a:t>SELECT AVG(GPA) FROM STUDENT;</a:t>
            </a:r>
          </a:p>
          <a:p>
            <a:r>
              <a:rPr lang="en-US" dirty="0" smtClean="0"/>
              <a:t>SELECT COUNT(*) FROM STUDENT;</a:t>
            </a:r>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 AND HAVING</a:t>
            </a:r>
            <a:endParaRPr lang="en-IN" dirty="0"/>
          </a:p>
        </p:txBody>
      </p:sp>
      <p:sp>
        <p:nvSpPr>
          <p:cNvPr id="3" name="Subtitle 2"/>
          <p:cNvSpPr>
            <a:spLocks noGrp="1"/>
          </p:cNvSpPr>
          <p:nvPr>
            <p:ph type="subTitle"/>
          </p:nvPr>
        </p:nvSpPr>
        <p:spPr>
          <a:xfrm>
            <a:off x="457200" y="274680"/>
            <a:ext cx="8229240" cy="3511510"/>
          </a:xfrm>
        </p:spPr>
        <p:txBody>
          <a:bodyPr/>
          <a:lstStyle/>
          <a:p>
            <a:r>
              <a:rPr lang="en-US" dirty="0" smtClean="0"/>
              <a:t>DATA in a column or columns can be grouped on the basis of values by using “group by”. Having clause is used to filter out groups NOT meeting the specified conditions.</a:t>
            </a:r>
          </a:p>
          <a:p>
            <a:endParaRPr lang="en-US" dirty="0"/>
          </a:p>
          <a:p>
            <a:r>
              <a:rPr lang="en-US" dirty="0" smtClean="0"/>
              <a:t>SELECT </a:t>
            </a:r>
            <a:r>
              <a:rPr lang="en-US" dirty="0" err="1" smtClean="0"/>
              <a:t>rollno</a:t>
            </a:r>
            <a:r>
              <a:rPr lang="en-US" dirty="0" smtClean="0"/>
              <a:t>, name, </a:t>
            </a:r>
            <a:r>
              <a:rPr lang="en-US" dirty="0" err="1" smtClean="0"/>
              <a:t>gpa</a:t>
            </a:r>
            <a:r>
              <a:rPr lang="en-US" dirty="0" smtClean="0"/>
              <a:t> FROM STUDENT GROUP BY </a:t>
            </a:r>
            <a:r>
              <a:rPr lang="en-US" dirty="0" err="1" smtClean="0"/>
              <a:t>rollno,name,gpa</a:t>
            </a:r>
            <a:r>
              <a:rPr lang="en-US" dirty="0" smtClean="0"/>
              <a:t> HAVING </a:t>
            </a:r>
            <a:r>
              <a:rPr lang="en-US" dirty="0" err="1" smtClean="0"/>
              <a:t>gpa</a:t>
            </a:r>
            <a:r>
              <a:rPr lang="en-US" dirty="0" smtClean="0"/>
              <a:t>&gt;4.0;</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RCFILE implementation</a:t>
            </a:r>
            <a:endParaRPr lang="en-IN" dirty="0"/>
          </a:p>
        </p:txBody>
      </p:sp>
      <p:sp>
        <p:nvSpPr>
          <p:cNvPr id="3" name="Subtitle 2"/>
          <p:cNvSpPr>
            <a:spLocks noGrp="1"/>
          </p:cNvSpPr>
          <p:nvPr>
            <p:ph type="subTitle"/>
          </p:nvPr>
        </p:nvSpPr>
        <p:spPr>
          <a:xfrm>
            <a:off x="457200" y="274680"/>
            <a:ext cx="8229240" cy="5154584"/>
          </a:xfrm>
        </p:spPr>
        <p:txBody>
          <a:bodyPr/>
          <a:lstStyle/>
          <a:p>
            <a:r>
              <a:rPr lang="en-US" dirty="0" smtClean="0"/>
              <a:t>RC FILE (Record Columnar file ) is a data placement structure that determines how to store relational tables on computer clusters.</a:t>
            </a:r>
          </a:p>
          <a:p>
            <a:endParaRPr lang="en-US" dirty="0"/>
          </a:p>
          <a:p>
            <a:r>
              <a:rPr lang="en-US" dirty="0" smtClean="0"/>
              <a:t>CREATE TABLE STUDENT_RC (</a:t>
            </a:r>
            <a:r>
              <a:rPr lang="en-US" dirty="0" err="1" smtClean="0"/>
              <a:t>rollno</a:t>
            </a:r>
            <a:r>
              <a:rPr lang="en-US" dirty="0" smtClean="0"/>
              <a:t> </a:t>
            </a:r>
            <a:r>
              <a:rPr lang="en-US" dirty="0" err="1" smtClean="0"/>
              <a:t>int</a:t>
            </a:r>
            <a:r>
              <a:rPr lang="en-US" dirty="0" smtClean="0"/>
              <a:t>, name string, </a:t>
            </a:r>
            <a:r>
              <a:rPr lang="en-US" dirty="0" err="1" smtClean="0"/>
              <a:t>gpa</a:t>
            </a:r>
            <a:r>
              <a:rPr lang="en-US" dirty="0" smtClean="0"/>
              <a:t> float) STORED AS RCFILE;</a:t>
            </a:r>
          </a:p>
          <a:p>
            <a:r>
              <a:rPr lang="en-US" dirty="0" smtClean="0"/>
              <a:t>INSERT OVERWRITE table STUDENT_RC SELECT * FROM STUDENT;</a:t>
            </a:r>
          </a:p>
          <a:p>
            <a:endParaRPr lang="en-US" dirty="0"/>
          </a:p>
          <a:p>
            <a:r>
              <a:rPr lang="en-US" dirty="0" smtClean="0"/>
              <a:t>SELECT SUM(GPA) FROM STUDENT_RC;</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SERDE</a:t>
            </a:r>
            <a:endParaRPr lang="en-IN" dirty="0"/>
          </a:p>
        </p:txBody>
      </p:sp>
      <p:sp>
        <p:nvSpPr>
          <p:cNvPr id="3" name="Subtitle 2"/>
          <p:cNvSpPr>
            <a:spLocks noGrp="1"/>
          </p:cNvSpPr>
          <p:nvPr>
            <p:ph type="subTitle"/>
          </p:nvPr>
        </p:nvSpPr>
        <p:spPr>
          <a:xfrm>
            <a:off x="457200" y="274680"/>
            <a:ext cx="8229240" cy="3368634"/>
          </a:xfrm>
        </p:spPr>
        <p:txBody>
          <a:bodyPr/>
          <a:lstStyle/>
          <a:p>
            <a:r>
              <a:rPr lang="en-US" dirty="0" smtClean="0"/>
              <a:t>SERDE STANDS FOR SERIALIZATION AND DESERIALIZATION</a:t>
            </a:r>
          </a:p>
          <a:p>
            <a:endParaRPr lang="en-US" dirty="0"/>
          </a:p>
          <a:p>
            <a:pPr marL="342900" indent="-342900">
              <a:buAutoNum type="arabicPeriod"/>
            </a:pPr>
            <a:r>
              <a:rPr lang="en-US" dirty="0" smtClean="0"/>
              <a:t>CONTAINS the logic to convert unstructured data into records</a:t>
            </a:r>
          </a:p>
          <a:p>
            <a:pPr marL="342900" indent="-342900">
              <a:buAutoNum type="arabicPeriod"/>
            </a:pPr>
            <a:r>
              <a:rPr lang="en-US" dirty="0" smtClean="0"/>
              <a:t>Implemented using java</a:t>
            </a:r>
          </a:p>
          <a:p>
            <a:pPr marL="342900" indent="-342900">
              <a:buAutoNum type="arabicPeriod"/>
            </a:pPr>
            <a:r>
              <a:rPr lang="en-US" dirty="0" err="1" smtClean="0"/>
              <a:t>Serializers</a:t>
            </a:r>
            <a:r>
              <a:rPr lang="en-US" dirty="0" smtClean="0"/>
              <a:t> are used at the time of writing</a:t>
            </a:r>
          </a:p>
          <a:p>
            <a:pPr marL="342900" indent="-342900">
              <a:buAutoNum type="arabicPeriod"/>
            </a:pPr>
            <a:r>
              <a:rPr lang="en-US" dirty="0" err="1" smtClean="0"/>
              <a:t>Deserializers</a:t>
            </a:r>
            <a:r>
              <a:rPr lang="en-US" dirty="0" smtClean="0"/>
              <a:t> are used at query time (select statement)</a:t>
            </a:r>
          </a:p>
          <a:p>
            <a:pPr marL="342900" indent="-342900"/>
            <a:endParaRPr lang="en-US" dirty="0" smtClean="0"/>
          </a:p>
          <a:p>
            <a:pPr marL="342900" indent="-342900"/>
            <a:r>
              <a:rPr lang="en-US" dirty="0" err="1" smtClean="0"/>
              <a:t>Serializer</a:t>
            </a:r>
            <a:r>
              <a:rPr lang="en-US" dirty="0" smtClean="0"/>
              <a:t> takes a java object that hive has been working with and translates it into something that Hive can write into HDFS</a:t>
            </a:r>
          </a:p>
          <a:p>
            <a:pPr marL="342900" indent="-342900"/>
            <a:r>
              <a:rPr lang="en-US" dirty="0" err="1" smtClean="0"/>
              <a:t>Deserializer</a:t>
            </a:r>
            <a:r>
              <a:rPr lang="en-US" dirty="0" smtClean="0"/>
              <a:t> interface takes a binary representation or string of a record, converts it into a java object that Hive can then manipulate.</a:t>
            </a: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manipulate the XML data</a:t>
            </a:r>
            <a:endParaRPr lang="en-IN" dirty="0"/>
          </a:p>
        </p:txBody>
      </p:sp>
      <p:sp>
        <p:nvSpPr>
          <p:cNvPr id="3" name="Subtitle 2"/>
          <p:cNvSpPr>
            <a:spLocks noGrp="1"/>
          </p:cNvSpPr>
          <p:nvPr>
            <p:ph type="subTitle"/>
          </p:nvPr>
        </p:nvSpPr>
        <p:spPr>
          <a:xfrm>
            <a:off x="457200" y="274680"/>
            <a:ext cx="8229240" cy="4797394"/>
          </a:xfrm>
        </p:spPr>
        <p:txBody>
          <a:bodyPr/>
          <a:lstStyle/>
          <a:p>
            <a:r>
              <a:rPr lang="en-US" dirty="0" smtClean="0"/>
              <a:t>CREATE TABLE XMLSAMPLE(XMLDATA STRING);</a:t>
            </a:r>
          </a:p>
          <a:p>
            <a:r>
              <a:rPr lang="en-US" dirty="0" smtClean="0"/>
              <a:t>LOAD DATA LOCAL INPATH ‘/ROOT/HIVEDEMOS/INPUT.XML’ INTO TABLE XMLSAMPLE;</a:t>
            </a:r>
          </a:p>
          <a:p>
            <a:endParaRPr lang="en-US" dirty="0"/>
          </a:p>
          <a:p>
            <a:r>
              <a:rPr lang="en-US" dirty="0" smtClean="0"/>
              <a:t>CREATE TABLE </a:t>
            </a:r>
            <a:r>
              <a:rPr lang="en-US" dirty="0" err="1" smtClean="0"/>
              <a:t>xpath_table</a:t>
            </a:r>
            <a:r>
              <a:rPr lang="en-US" dirty="0" smtClean="0"/>
              <a:t> as SELECT XPATH_INT(XMLDATA,’EMPLOYEE/EMPID’), XPATH_STRING(XMLDATA, ‘employee/name’),</a:t>
            </a:r>
          </a:p>
          <a:p>
            <a:r>
              <a:rPr lang="en-US" dirty="0" smtClean="0"/>
              <a:t>XPATH_STRING(XMLDATA, ‘employee/designation’)</a:t>
            </a:r>
          </a:p>
          <a:p>
            <a:r>
              <a:rPr lang="en-US" dirty="0" smtClean="0"/>
              <a:t>From </a:t>
            </a:r>
            <a:r>
              <a:rPr lang="en-US" dirty="0" err="1" smtClean="0"/>
              <a:t>xmlsample</a:t>
            </a:r>
            <a:r>
              <a:rPr lang="en-US" dirty="0" smtClean="0"/>
              <a:t>;</a:t>
            </a:r>
          </a:p>
          <a:p>
            <a:endParaRPr lang="en-US" dirty="0"/>
          </a:p>
          <a:p>
            <a:r>
              <a:rPr lang="en-US" dirty="0" smtClean="0"/>
              <a:t>Select * from </a:t>
            </a:r>
            <a:r>
              <a:rPr lang="en-US" dirty="0" err="1" smtClean="0"/>
              <a:t>xpath_table</a:t>
            </a:r>
            <a:r>
              <a:rPr lang="en-US" dirty="0" smtClean="0"/>
              <a:t>;</a:t>
            </a:r>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User Defined Functions</a:t>
            </a:r>
            <a:endParaRPr/>
          </a:p>
        </p:txBody>
      </p:sp>
      <p:sp>
        <p:nvSpPr>
          <p:cNvPr id="219"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We can use custom functions by defining the User-Defined Function (UDF)</a:t>
            </a:r>
            <a:endParaRPr/>
          </a:p>
          <a:p>
            <a:pPr>
              <a:lnSpc>
                <a:spcPct val="100000"/>
              </a:lnSpc>
              <a:buFont typeface="Arial"/>
              <a:buChar char="•"/>
            </a:pPr>
            <a:r>
              <a:rPr lang="en-US" sz="3200">
                <a:solidFill>
                  <a:srgbClr val="000000"/>
                </a:solidFill>
                <a:latin typeface="Calibri"/>
              </a:rPr>
              <a:t>1. Write java code</a:t>
            </a:r>
            <a:endParaRPr/>
          </a:p>
          <a:p>
            <a:pPr>
              <a:lnSpc>
                <a:spcPct val="100000"/>
              </a:lnSpc>
              <a:buFont typeface="Arial"/>
              <a:buChar char="•"/>
            </a:pPr>
            <a:r>
              <a:rPr lang="en-US" sz="3200">
                <a:solidFill>
                  <a:srgbClr val="000000"/>
                </a:solidFill>
                <a:latin typeface="Calibri"/>
              </a:rPr>
              <a:t>Import org.apache.hadoop.hive.ql.exec.UDF;</a:t>
            </a:r>
            <a:endParaRPr/>
          </a:p>
          <a:p>
            <a:pPr>
              <a:lnSpc>
                <a:spcPct val="100000"/>
              </a:lnSpc>
              <a:buFont typeface="Arial"/>
              <a:buChar char="•"/>
            </a:pPr>
            <a:r>
              <a:rPr lang="en-US" sz="3200">
                <a:solidFill>
                  <a:srgbClr val="000000"/>
                </a:solidFill>
                <a:latin typeface="Calibri"/>
              </a:rPr>
              <a:t>Convert java  program into jar</a:t>
            </a:r>
            <a:endParaRPr/>
          </a:p>
          <a:p>
            <a:pPr>
              <a:lnSpc>
                <a:spcPct val="100000"/>
              </a:lnSpc>
              <a:buFont typeface="Arial"/>
              <a:buChar char="•"/>
            </a:pPr>
            <a:r>
              <a:rPr lang="en-US" sz="3200">
                <a:solidFill>
                  <a:srgbClr val="000000"/>
                </a:solidFill>
                <a:latin typeface="Calibri"/>
              </a:rPr>
              <a:t>Then execute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Features of Hive</a:t>
            </a:r>
            <a:endParaRPr/>
          </a:p>
        </p:txBody>
      </p:sp>
      <p:sp>
        <p:nvSpPr>
          <p:cNvPr id="93" name="TextShape 2"/>
          <p:cNvSpPr txBox="1"/>
          <p:nvPr/>
        </p:nvSpPr>
        <p:spPr>
          <a:xfrm>
            <a:off x="457200" y="1600200"/>
            <a:ext cx="8229240" cy="4525560"/>
          </a:xfrm>
          <a:prstGeom prst="rect">
            <a:avLst/>
          </a:prstGeom>
        </p:spPr>
        <p:txBody>
          <a:bodyPr/>
          <a:lstStyle/>
          <a:p>
            <a:pPr lvl="1">
              <a:lnSpc>
                <a:spcPct val="100000"/>
              </a:lnSpc>
              <a:buFont typeface="Arial"/>
              <a:buChar char="–"/>
            </a:pPr>
            <a:r>
              <a:rPr lang="en-US" sz="2800">
                <a:solidFill>
                  <a:srgbClr val="000000"/>
                </a:solidFill>
                <a:latin typeface="Calibri"/>
              </a:rPr>
              <a:t>It is similar to SQL.</a:t>
            </a:r>
            <a:endParaRPr/>
          </a:p>
          <a:p>
            <a:pPr lvl="1">
              <a:lnSpc>
                <a:spcPct val="100000"/>
              </a:lnSpc>
              <a:buFont typeface="Arial"/>
              <a:buChar char="–"/>
            </a:pPr>
            <a:r>
              <a:rPr lang="en-US" sz="2800">
                <a:solidFill>
                  <a:srgbClr val="000000"/>
                </a:solidFill>
                <a:latin typeface="Calibri"/>
              </a:rPr>
              <a:t>It provides SQL type language for querying called HiveQL or HQL, which is easy to code.</a:t>
            </a:r>
            <a:endParaRPr/>
          </a:p>
          <a:p>
            <a:pPr lvl="1">
              <a:lnSpc>
                <a:spcPct val="100000"/>
              </a:lnSpc>
              <a:buFont typeface="Arial"/>
              <a:buChar char="–"/>
            </a:pPr>
            <a:r>
              <a:rPr lang="en-US" sz="2800">
                <a:solidFill>
                  <a:srgbClr val="000000"/>
                </a:solidFill>
                <a:latin typeface="Calibri"/>
              </a:rPr>
              <a:t>Hive supports rich data types such as structs, lists, and maps.</a:t>
            </a:r>
            <a:endParaRPr/>
          </a:p>
          <a:p>
            <a:pPr lvl="1">
              <a:lnSpc>
                <a:spcPct val="100000"/>
              </a:lnSpc>
              <a:buFont typeface="Arial"/>
              <a:buChar char="–"/>
            </a:pPr>
            <a:r>
              <a:rPr lang="en-US" sz="2800">
                <a:solidFill>
                  <a:srgbClr val="000000"/>
                </a:solidFill>
                <a:latin typeface="Calibri"/>
              </a:rPr>
              <a:t>Hive suppots SQL filters, group-by and order-by clauses.</a:t>
            </a:r>
            <a:endParaRPr/>
          </a:p>
          <a:p>
            <a:pPr lvl="1">
              <a:lnSpc>
                <a:spcPct val="100000"/>
              </a:lnSpc>
              <a:buFont typeface="Arial"/>
              <a:buChar char="–"/>
            </a:pPr>
            <a:r>
              <a:rPr lang="en-US" sz="2800">
                <a:solidFill>
                  <a:srgbClr val="000000"/>
                </a:solidFill>
                <a:latin typeface="Calibri"/>
              </a:rPr>
              <a:t>Custom types, custom functions can be defined.</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Hive Data Units</a:t>
            </a:r>
            <a:endParaRPr/>
          </a:p>
        </p:txBody>
      </p:sp>
      <p:sp>
        <p:nvSpPr>
          <p:cNvPr id="95"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Databases : The namespace for tables</a:t>
            </a:r>
            <a:endParaRPr/>
          </a:p>
          <a:p>
            <a:pPr>
              <a:lnSpc>
                <a:spcPct val="100000"/>
              </a:lnSpc>
              <a:buFont typeface="Arial"/>
              <a:buChar char="•"/>
            </a:pPr>
            <a:r>
              <a:rPr lang="en-US" sz="3200">
                <a:solidFill>
                  <a:srgbClr val="000000"/>
                </a:solidFill>
                <a:latin typeface="Calibri"/>
              </a:rPr>
              <a:t>Tables: Set of records that have similar schema.</a:t>
            </a:r>
            <a:endParaRPr/>
          </a:p>
          <a:p>
            <a:pPr>
              <a:lnSpc>
                <a:spcPct val="100000"/>
              </a:lnSpc>
              <a:buFont typeface="Arial"/>
              <a:buChar char="•"/>
            </a:pPr>
            <a:r>
              <a:rPr lang="en-US" sz="3200">
                <a:solidFill>
                  <a:srgbClr val="000000"/>
                </a:solidFill>
                <a:latin typeface="Calibri"/>
              </a:rPr>
              <a:t>Partitions: Logical separations of data based on classification of given information as per specific attributes.</a:t>
            </a:r>
            <a:endParaRPr/>
          </a:p>
          <a:p>
            <a:pPr>
              <a:lnSpc>
                <a:spcPct val="100000"/>
              </a:lnSpc>
              <a:buFont typeface="Arial"/>
              <a:buChar char="•"/>
            </a:pPr>
            <a:r>
              <a:rPr lang="en-US" sz="3200">
                <a:solidFill>
                  <a:srgbClr val="000000"/>
                </a:solidFill>
                <a:latin typeface="Calibri"/>
              </a:rPr>
              <a:t>Buckets or clusters : Similar to partitions but uses hash function to segregate data and determines the cluster or bucket into which the record should be placed.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Data units arranged in HIVE</a:t>
            </a:r>
            <a:endParaRPr/>
          </a:p>
        </p:txBody>
      </p:sp>
      <p:sp>
        <p:nvSpPr>
          <p:cNvPr id="97"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Databases</a:t>
            </a:r>
            <a:endParaRPr/>
          </a:p>
        </p:txBody>
      </p:sp>
      <p:sp>
        <p:nvSpPr>
          <p:cNvPr id="98" name="CustomShape 3"/>
          <p:cNvSpPr/>
          <p:nvPr/>
        </p:nvSpPr>
        <p:spPr>
          <a:xfrm>
            <a:off x="642960" y="2143080"/>
            <a:ext cx="8000640" cy="4285800"/>
          </a:xfrm>
          <a:prstGeom prst="rect">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Tables</a:t>
            </a:r>
            <a:endParaRPr/>
          </a:p>
        </p:txBody>
      </p:sp>
      <p:sp>
        <p:nvSpPr>
          <p:cNvPr id="99" name="CustomShape 4"/>
          <p:cNvSpPr/>
          <p:nvPr/>
        </p:nvSpPr>
        <p:spPr>
          <a:xfrm>
            <a:off x="1143000" y="2786040"/>
            <a:ext cx="6500520" cy="3285720"/>
          </a:xfrm>
          <a:prstGeom prst="roundRect">
            <a:avLst>
              <a:gd name="adj" fmla="val 16667"/>
            </a:avLst>
          </a:prstGeom>
          <a:solidFill>
            <a:srgbClr val="FFFFFF"/>
          </a:solidFill>
          <a:ln w="25560">
            <a:solidFill>
              <a:srgbClr val="F79646"/>
            </a:solidFill>
            <a:round/>
          </a:ln>
        </p:spPr>
      </p:sp>
      <p:sp>
        <p:nvSpPr>
          <p:cNvPr id="100" name="CustomShape 5"/>
          <p:cNvSpPr/>
          <p:nvPr/>
        </p:nvSpPr>
        <p:spPr>
          <a:xfrm>
            <a:off x="1214280" y="2357280"/>
            <a:ext cx="1856880" cy="364680"/>
          </a:xfrm>
          <a:prstGeom prst="rect">
            <a:avLst/>
          </a:prstGeom>
          <a:noFill/>
          <a:ln>
            <a:noFill/>
          </a:ln>
        </p:spPr>
        <p:txBody>
          <a:bodyPr lIns="90000" tIns="45000" rIns="90000" bIns="45000"/>
          <a:lstStyle/>
          <a:p>
            <a:pPr>
              <a:lnSpc>
                <a:spcPct val="100000"/>
              </a:lnSpc>
            </a:pPr>
            <a:r>
              <a:rPr lang="en-IN">
                <a:solidFill>
                  <a:srgbClr val="FFFFFF"/>
                </a:solidFill>
                <a:latin typeface="Calibri"/>
              </a:rPr>
              <a:t>Tables</a:t>
            </a:r>
            <a:endParaRPr/>
          </a:p>
        </p:txBody>
      </p:sp>
      <p:sp>
        <p:nvSpPr>
          <p:cNvPr id="101" name="CustomShape 6"/>
          <p:cNvSpPr/>
          <p:nvPr/>
        </p:nvSpPr>
        <p:spPr>
          <a:xfrm>
            <a:off x="1571760" y="3214800"/>
            <a:ext cx="1928520" cy="364680"/>
          </a:xfrm>
          <a:prstGeom prst="rect">
            <a:avLst/>
          </a:prstGeom>
          <a:noFill/>
          <a:ln>
            <a:noFill/>
          </a:ln>
        </p:spPr>
        <p:txBody>
          <a:bodyPr lIns="90000" tIns="45000" rIns="90000" bIns="45000"/>
          <a:lstStyle/>
          <a:p>
            <a:pPr>
              <a:lnSpc>
                <a:spcPct val="100000"/>
              </a:lnSpc>
            </a:pPr>
            <a:r>
              <a:rPr lang="en-IN">
                <a:solidFill>
                  <a:srgbClr val="000000"/>
                </a:solidFill>
                <a:latin typeface="Calibri"/>
              </a:rPr>
              <a:t>Partitions</a:t>
            </a:r>
            <a:endParaRPr/>
          </a:p>
        </p:txBody>
      </p:sp>
      <p:sp>
        <p:nvSpPr>
          <p:cNvPr id="102" name="CustomShape 7"/>
          <p:cNvSpPr/>
          <p:nvPr/>
        </p:nvSpPr>
        <p:spPr>
          <a:xfrm>
            <a:off x="5000760" y="3286080"/>
            <a:ext cx="1642680" cy="364680"/>
          </a:xfrm>
          <a:prstGeom prst="rect">
            <a:avLst/>
          </a:prstGeom>
          <a:noFill/>
          <a:ln>
            <a:noFill/>
          </a:ln>
        </p:spPr>
        <p:txBody>
          <a:bodyPr lIns="90000" tIns="45000" rIns="90000" bIns="45000"/>
          <a:lstStyle/>
          <a:p>
            <a:pPr>
              <a:lnSpc>
                <a:spcPct val="100000"/>
              </a:lnSpc>
            </a:pPr>
            <a:r>
              <a:rPr lang="en-IN">
                <a:solidFill>
                  <a:srgbClr val="000000"/>
                </a:solidFill>
                <a:latin typeface="Calibri"/>
              </a:rPr>
              <a:t>Buckets</a:t>
            </a:r>
            <a:endParaRPr/>
          </a:p>
        </p:txBody>
      </p:sp>
      <p:sp>
        <p:nvSpPr>
          <p:cNvPr id="103" name="CustomShape 8"/>
          <p:cNvSpPr/>
          <p:nvPr/>
        </p:nvSpPr>
        <p:spPr>
          <a:xfrm>
            <a:off x="2000160" y="3500280"/>
            <a:ext cx="2356920" cy="2285640"/>
          </a:xfrm>
          <a:prstGeom prst="roundRect">
            <a:avLst>
              <a:gd name="adj" fmla="val 16667"/>
            </a:avLst>
          </a:prstGeom>
          <a:solidFill>
            <a:srgbClr val="4F81BD"/>
          </a:solidFill>
          <a:ln w="25560">
            <a:solidFill>
              <a:srgbClr val="3A5F8B"/>
            </a:solidFill>
            <a:round/>
          </a:ln>
        </p:spPr>
      </p:sp>
      <p:sp>
        <p:nvSpPr>
          <p:cNvPr id="104" name="CustomShape 9"/>
          <p:cNvSpPr/>
          <p:nvPr/>
        </p:nvSpPr>
        <p:spPr>
          <a:xfrm>
            <a:off x="2428920" y="4286160"/>
            <a:ext cx="1642680" cy="928440"/>
          </a:xfrm>
          <a:prstGeom prst="roundRect">
            <a:avLst>
              <a:gd name="adj" fmla="val 16667"/>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Data</a:t>
            </a:r>
            <a:endParaRPr/>
          </a:p>
        </p:txBody>
      </p:sp>
      <p:sp>
        <p:nvSpPr>
          <p:cNvPr id="105" name="CustomShape 10"/>
          <p:cNvSpPr/>
          <p:nvPr/>
        </p:nvSpPr>
        <p:spPr>
          <a:xfrm>
            <a:off x="5484960" y="4143240"/>
            <a:ext cx="1174680" cy="364680"/>
          </a:xfrm>
          <a:prstGeom prst="rect">
            <a:avLst/>
          </a:prstGeom>
          <a:noFill/>
          <a:ln>
            <a:noFill/>
          </a:ln>
        </p:spPr>
        <p:txBody>
          <a:bodyPr wrap="none" lIns="90000" tIns="45000" rIns="90000" bIns="45000"/>
          <a:lstStyle/>
          <a:p>
            <a:pPr>
              <a:lnSpc>
                <a:spcPct val="100000"/>
              </a:lnSpc>
            </a:pPr>
            <a:r>
              <a:rPr lang="en-IN">
                <a:solidFill>
                  <a:srgbClr val="FFFFFF"/>
                </a:solidFill>
                <a:latin typeface="Calibri"/>
              </a:rPr>
              <a:t>Columns</a:t>
            </a:r>
            <a:endParaRPr/>
          </a:p>
        </p:txBody>
      </p:sp>
      <p:sp>
        <p:nvSpPr>
          <p:cNvPr id="106" name="CustomShape 11"/>
          <p:cNvSpPr/>
          <p:nvPr/>
        </p:nvSpPr>
        <p:spPr>
          <a:xfrm>
            <a:off x="2214720" y="3857760"/>
            <a:ext cx="1071360" cy="638280"/>
          </a:xfrm>
          <a:prstGeom prst="rect">
            <a:avLst/>
          </a:prstGeom>
          <a:noFill/>
          <a:ln>
            <a:noFill/>
          </a:ln>
        </p:spPr>
        <p:txBody>
          <a:bodyPr lIns="90000" tIns="45000" rIns="90000" bIns="45000"/>
          <a:lstStyle/>
          <a:p>
            <a:pPr>
              <a:lnSpc>
                <a:spcPct val="100000"/>
              </a:lnSpc>
            </a:pPr>
            <a:r>
              <a:rPr lang="en-IN">
                <a:solidFill>
                  <a:srgbClr val="FFFFFF"/>
                </a:solidFill>
                <a:latin typeface="Calibri"/>
              </a:rPr>
              <a:t>Columns</a:t>
            </a:r>
            <a:endParaRPr/>
          </a:p>
        </p:txBody>
      </p:sp>
      <p:sp>
        <p:nvSpPr>
          <p:cNvPr id="107" name="CustomShape 12"/>
          <p:cNvSpPr/>
          <p:nvPr/>
        </p:nvSpPr>
        <p:spPr>
          <a:xfrm>
            <a:off x="4714920" y="3643200"/>
            <a:ext cx="2356920" cy="2285640"/>
          </a:xfrm>
          <a:prstGeom prst="roundRect">
            <a:avLst>
              <a:gd name="adj" fmla="val 16667"/>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0000"/>
                </a:solidFill>
                <a:latin typeface="Calibri"/>
              </a:rPr>
              <a:t>Columns</a:t>
            </a:r>
            <a:endParaRPr/>
          </a:p>
        </p:txBody>
      </p:sp>
      <p:sp>
        <p:nvSpPr>
          <p:cNvPr id="108" name="CustomShape 13"/>
          <p:cNvSpPr/>
          <p:nvPr/>
        </p:nvSpPr>
        <p:spPr>
          <a:xfrm>
            <a:off x="5143680" y="4429080"/>
            <a:ext cx="1642680" cy="928440"/>
          </a:xfrm>
          <a:prstGeom prst="roundRect">
            <a:avLst>
              <a:gd name="adj" fmla="val 16667"/>
            </a:avLst>
          </a:prstGeom>
          <a:solidFill>
            <a:srgbClr val="4F81BD"/>
          </a:solidFill>
          <a:ln w="25560">
            <a:solidFill>
              <a:srgbClr val="3A5F8B"/>
            </a:solidFill>
            <a:round/>
          </a:ln>
        </p:spPr>
        <p:txBody>
          <a:bodyPr lIns="90000" tIns="45000" rIns="90000" bIns="45000" anchor="ctr"/>
          <a:lstStyle/>
          <a:p>
            <a:pPr algn="ctr">
              <a:lnSpc>
                <a:spcPct val="100000"/>
              </a:lnSpc>
            </a:pPr>
            <a:r>
              <a:rPr lang="en-IN">
                <a:solidFill>
                  <a:srgbClr val="FFFFFF"/>
                </a:solidFill>
                <a:latin typeface="Calibri"/>
              </a:rPr>
              <a:t>Data</a:t>
            </a:r>
            <a:endParaRPr/>
          </a:p>
        </p:txBody>
      </p:sp>
      <p:sp>
        <p:nvSpPr>
          <p:cNvPr id="109" name="CustomShape 14"/>
          <p:cNvSpPr/>
          <p:nvPr/>
        </p:nvSpPr>
        <p:spPr>
          <a:xfrm>
            <a:off x="4857840" y="3857760"/>
            <a:ext cx="1071360" cy="638280"/>
          </a:xfrm>
          <a:prstGeom prst="rect">
            <a:avLst/>
          </a:prstGeom>
          <a:noFill/>
          <a:ln>
            <a:noFill/>
          </a:ln>
        </p:spPr>
        <p:txBody>
          <a:bodyPr lIns="90000" tIns="45000" rIns="90000" bIns="45000"/>
          <a:lstStyle/>
          <a:p>
            <a:pPr>
              <a:lnSpc>
                <a:spcPct val="100000"/>
              </a:lnSpc>
            </a:pPr>
            <a:r>
              <a:rPr lang="en-IN">
                <a:solidFill>
                  <a:srgbClr val="FFFFFF"/>
                </a:solidFill>
                <a:latin typeface="Calibri"/>
              </a:rPr>
              <a:t>Columns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Hive data units</a:t>
            </a:r>
            <a:endParaRPr/>
          </a:p>
        </p:txBody>
      </p:sp>
      <p:sp>
        <p:nvSpPr>
          <p:cNvPr id="111"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A database contains several tables.</a:t>
            </a:r>
            <a:endParaRPr/>
          </a:p>
          <a:p>
            <a:pPr>
              <a:lnSpc>
                <a:spcPct val="100000"/>
              </a:lnSpc>
              <a:buFont typeface="Arial"/>
              <a:buChar char="•"/>
            </a:pPr>
            <a:r>
              <a:rPr lang="en-US" sz="3200">
                <a:solidFill>
                  <a:srgbClr val="000000"/>
                </a:solidFill>
                <a:latin typeface="Calibri"/>
              </a:rPr>
              <a:t>Each table is constituted of rows and columns.</a:t>
            </a:r>
            <a:endParaRPr/>
          </a:p>
          <a:p>
            <a:pPr>
              <a:lnSpc>
                <a:spcPct val="100000"/>
              </a:lnSpc>
              <a:buFont typeface="Arial"/>
              <a:buChar char="•"/>
            </a:pPr>
            <a:r>
              <a:rPr lang="en-US" sz="3200">
                <a:solidFill>
                  <a:srgbClr val="000000"/>
                </a:solidFill>
                <a:latin typeface="Calibri"/>
              </a:rPr>
              <a:t>In Hive tales are stored as a folder</a:t>
            </a:r>
            <a:endParaRPr/>
          </a:p>
          <a:p>
            <a:pPr>
              <a:lnSpc>
                <a:spcPct val="100000"/>
              </a:lnSpc>
              <a:buFont typeface="Arial"/>
              <a:buChar char="•"/>
            </a:pPr>
            <a:r>
              <a:rPr lang="en-US" sz="3200">
                <a:solidFill>
                  <a:srgbClr val="000000"/>
                </a:solidFill>
                <a:latin typeface="Calibri"/>
              </a:rPr>
              <a:t>Partition tables are stored as sub-directory.</a:t>
            </a:r>
            <a:endParaRPr/>
          </a:p>
          <a:p>
            <a:pPr>
              <a:lnSpc>
                <a:spcPct val="100000"/>
              </a:lnSpc>
              <a:buFont typeface="Arial"/>
              <a:buChar char="•"/>
            </a:pPr>
            <a:r>
              <a:rPr lang="en-US" sz="3200">
                <a:solidFill>
                  <a:srgbClr val="000000"/>
                </a:solidFill>
                <a:latin typeface="Calibri"/>
              </a:rPr>
              <a:t>Bucketed tables are stored as a file.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726391</TotalTime>
  <Words>2883</Words>
  <PresentationFormat>On-screen Show (4:3)</PresentationFormat>
  <Paragraphs>436</Paragraphs>
  <Slides>58</Slides>
  <Notes>0</Notes>
  <HiddenSlides>0</HiddenSlides>
  <MMClips>0</MMClip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TO LOAD DATA INTO PARTITION TABLE FROM TABLE</vt:lpstr>
      <vt:lpstr>static partitioning</vt:lpstr>
      <vt:lpstr>DYNAMIC PARTITIONS</vt:lpstr>
      <vt:lpstr>Dynamic Partition</vt:lpstr>
      <vt:lpstr>Slide 48</vt:lpstr>
      <vt:lpstr>LOAD DATA TO BUCKETED TABLE</vt:lpstr>
      <vt:lpstr>VIEWS</vt:lpstr>
      <vt:lpstr>SUB-QUERY </vt:lpstr>
      <vt:lpstr>joins</vt:lpstr>
      <vt:lpstr>AGGREGATION</vt:lpstr>
      <vt:lpstr>GROUP BY AND HAVING</vt:lpstr>
      <vt:lpstr>RCFILE implementation</vt:lpstr>
      <vt:lpstr>SERDE</vt:lpstr>
      <vt:lpstr>To manipulate the XML data</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vignan</dc:creator>
  <cp:lastModifiedBy>lap</cp:lastModifiedBy>
  <cp:revision>11</cp:revision>
  <dcterms:modified xsi:type="dcterms:W3CDTF">2020-03-12T06:06:28Z</dcterms:modified>
</cp:coreProperties>
</file>