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4" r:id="rId6"/>
    <p:sldId id="265" r:id="rId7"/>
    <p:sldId id="266" r:id="rId8"/>
    <p:sldId id="267" r:id="rId9"/>
    <p:sldId id="268" r:id="rId10"/>
    <p:sldId id="261" r:id="rId11"/>
    <p:sldId id="260" r:id="rId12"/>
    <p:sldId id="263" r:id="rId13"/>
    <p:sldId id="274" r:id="rId14"/>
    <p:sldId id="293" r:id="rId15"/>
    <p:sldId id="269" r:id="rId16"/>
    <p:sldId id="270" r:id="rId17"/>
    <p:sldId id="275" r:id="rId18"/>
    <p:sldId id="271" r:id="rId19"/>
    <p:sldId id="279" r:id="rId20"/>
    <p:sldId id="278" r:id="rId21"/>
    <p:sldId id="294" r:id="rId22"/>
    <p:sldId id="295" r:id="rId23"/>
    <p:sldId id="296" r:id="rId24"/>
    <p:sldId id="297" r:id="rId25"/>
    <p:sldId id="303" r:id="rId26"/>
    <p:sldId id="272" r:id="rId27"/>
    <p:sldId id="305" r:id="rId28"/>
    <p:sldId id="298" r:id="rId29"/>
    <p:sldId id="299" r:id="rId30"/>
    <p:sldId id="301" r:id="rId31"/>
    <p:sldId id="302" r:id="rId32"/>
    <p:sldId id="304" r:id="rId33"/>
    <p:sldId id="306" r:id="rId34"/>
    <p:sldId id="307" r:id="rId35"/>
    <p:sldId id="273" r:id="rId36"/>
    <p:sldId id="281" r:id="rId37"/>
    <p:sldId id="282" r:id="rId38"/>
    <p:sldId id="308" r:id="rId39"/>
    <p:sldId id="309" r:id="rId40"/>
    <p:sldId id="310" r:id="rId41"/>
    <p:sldId id="311" r:id="rId42"/>
    <p:sldId id="312" r:id="rId43"/>
    <p:sldId id="276" r:id="rId44"/>
    <p:sldId id="280" r:id="rId45"/>
    <p:sldId id="313" r:id="rId46"/>
    <p:sldId id="314" r:id="rId47"/>
    <p:sldId id="277" r:id="rId48"/>
    <p:sldId id="28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462" autoAdjust="0"/>
  </p:normalViewPr>
  <p:slideViewPr>
    <p:cSldViewPr>
      <p:cViewPr varScale="1">
        <p:scale>
          <a:sx n="79" d="100"/>
          <a:sy n="79" d="100"/>
        </p:scale>
        <p:origin x="-1584" y="-78"/>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82ABC-CF61-4980-930A-E869887671D3}"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E9FDA-9187-46F4-AA38-DE2ABC2E67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CE9FDA-9187-46F4-AA38-DE2ABC2E676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adoop.apache.org/docs/r2.7.4/api/org/apache/hadoop/mapreduce/Mapp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7/docs/api/java/lang/Iterable.html?is-external=true" TargetMode="External"/><Relationship Id="rId2" Type="http://schemas.openxmlformats.org/officeDocument/2006/relationships/hyperlink" Target="https://hadoop.apache.org/docs/r2.7.0/api/org/apache/hadoop/mapreduce/Reduc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MAPREDUCE Programming</a:t>
            </a:r>
            <a:endParaRPr lang="en-US" dirty="0"/>
          </a:p>
        </p:txBody>
      </p:sp>
      <p:sp>
        <p:nvSpPr>
          <p:cNvPr id="3" name="Subtitle 2"/>
          <p:cNvSpPr>
            <a:spLocks noGrp="1"/>
          </p:cNvSpPr>
          <p:nvPr>
            <p:ph type="subTitle" idx="1"/>
          </p:nvPr>
        </p:nvSpPr>
        <p:spPr/>
        <p:txBody>
          <a:bodyPr>
            <a:normAutofit/>
          </a:bodyPr>
          <a:lstStyle/>
          <a:p>
            <a:pPr algn="ctr"/>
            <a:r>
              <a:rPr lang="en-US" sz="4000" dirty="0" smtClean="0"/>
              <a:t>UNIT -III</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990600"/>
            <a:ext cx="8352396" cy="47767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1" y="457200"/>
            <a:ext cx="87630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MapReduce</a:t>
            </a:r>
            <a:r>
              <a:rPr lang="en-US" dirty="0" smtClean="0"/>
              <a:t> programming  splits data into a set of map tasks and reduce tasks</a:t>
            </a:r>
          </a:p>
          <a:p>
            <a:r>
              <a:rPr lang="en-US" dirty="0" smtClean="0"/>
              <a:t>Map task takes care of </a:t>
            </a:r>
          </a:p>
          <a:p>
            <a:pPr lvl="1"/>
            <a:r>
              <a:rPr lang="en-US" dirty="0" smtClean="0"/>
              <a:t>Loading</a:t>
            </a:r>
          </a:p>
          <a:p>
            <a:pPr lvl="1"/>
            <a:r>
              <a:rPr lang="en-US" dirty="0" smtClean="0"/>
              <a:t>Parsing</a:t>
            </a:r>
          </a:p>
          <a:p>
            <a:pPr lvl="1"/>
            <a:r>
              <a:rPr lang="en-US" dirty="0" smtClean="0"/>
              <a:t>Transforming</a:t>
            </a:r>
          </a:p>
          <a:p>
            <a:pPr lvl="1"/>
            <a:r>
              <a:rPr lang="en-US" dirty="0" smtClean="0"/>
              <a:t>Filtering</a:t>
            </a:r>
          </a:p>
          <a:p>
            <a:pPr lvl="0">
              <a:buClr>
                <a:srgbClr val="F0AD00"/>
              </a:buClr>
            </a:pPr>
            <a:r>
              <a:rPr lang="en-US" dirty="0" smtClean="0">
                <a:solidFill>
                  <a:prstClr val="black"/>
                </a:solidFill>
              </a:rPr>
              <a:t>Reduce task takes care of </a:t>
            </a:r>
          </a:p>
          <a:p>
            <a:pPr lvl="1">
              <a:buClr>
                <a:srgbClr val="F0AD00"/>
              </a:buClr>
            </a:pPr>
            <a:r>
              <a:rPr lang="en-US" dirty="0" smtClean="0">
                <a:solidFill>
                  <a:prstClr val="black"/>
                </a:solidFill>
              </a:rPr>
              <a:t>Grouping</a:t>
            </a:r>
          </a:p>
          <a:p>
            <a:pPr lvl="1">
              <a:buClr>
                <a:srgbClr val="F0AD00"/>
              </a:buClr>
            </a:pPr>
            <a:r>
              <a:rPr lang="en-US" dirty="0" smtClean="0">
                <a:solidFill>
                  <a:prstClr val="black"/>
                </a:solidFill>
              </a:rPr>
              <a:t>Aggregating the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Phases</a:t>
            </a:r>
            <a:endParaRPr lang="en-US" dirty="0"/>
          </a:p>
        </p:txBody>
      </p:sp>
      <p:sp>
        <p:nvSpPr>
          <p:cNvPr id="3" name="Content Placeholder 2"/>
          <p:cNvSpPr>
            <a:spLocks noGrp="1"/>
          </p:cNvSpPr>
          <p:nvPr>
            <p:ph idx="1"/>
          </p:nvPr>
        </p:nvSpPr>
        <p:spPr/>
        <p:txBody>
          <a:bodyPr>
            <a:normAutofit/>
          </a:bodyPr>
          <a:lstStyle/>
          <a:p>
            <a:r>
              <a:rPr lang="en-US" dirty="0" smtClean="0"/>
              <a:t>Each map task is broken into following phases:</a:t>
            </a:r>
          </a:p>
          <a:p>
            <a:pPr lvl="1" algn="just"/>
            <a:r>
              <a:rPr lang="en-US" b="1" dirty="0" err="1" smtClean="0"/>
              <a:t>RecordReader</a:t>
            </a:r>
            <a:r>
              <a:rPr lang="en-US" dirty="0" smtClean="0"/>
              <a:t>: It converts byte oriented view to Record oriented view and giving to the </a:t>
            </a:r>
            <a:r>
              <a:rPr lang="en-US" dirty="0" err="1" smtClean="0"/>
              <a:t>Mapper</a:t>
            </a:r>
            <a:r>
              <a:rPr lang="en-US" dirty="0" smtClean="0"/>
              <a:t> task. It gives with keys and values. The key is the positional information and value is a chunk of data that constitutes the record. </a:t>
            </a:r>
          </a:p>
          <a:p>
            <a:pPr lvl="1"/>
            <a:r>
              <a:rPr lang="en-US" b="1" dirty="0" smtClean="0"/>
              <a:t>Map</a:t>
            </a:r>
            <a:r>
              <a:rPr lang="en-US" dirty="0" smtClean="0"/>
              <a:t>: Map function works on the key-value pair produced by </a:t>
            </a:r>
            <a:r>
              <a:rPr lang="en-US" dirty="0" err="1" smtClean="0"/>
              <a:t>RecordReader</a:t>
            </a:r>
            <a:r>
              <a:rPr lang="en-US" dirty="0" smtClean="0"/>
              <a:t> and generates zero or more intermediate key-value pairs. </a:t>
            </a:r>
          </a:p>
          <a:p>
            <a:pPr lvl="0">
              <a:buClr>
                <a:srgbClr val="F0AD00"/>
              </a:buClr>
            </a:pPr>
            <a:endParaRPr lang="en-US" dirty="0" smtClean="0">
              <a:solidFill>
                <a:prstClr val="black"/>
              </a:solidFill>
            </a:endParaRPr>
          </a:p>
          <a:p>
            <a:pPr lvl="1"/>
            <a:endParaRPr lang="en-US" dirty="0" smtClean="0"/>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Task</a:t>
            </a:r>
            <a:endParaRPr lang="en-IN" dirty="0"/>
          </a:p>
        </p:txBody>
      </p:sp>
      <p:sp>
        <p:nvSpPr>
          <p:cNvPr id="3" name="Content Placeholder 2"/>
          <p:cNvSpPr>
            <a:spLocks noGrp="1"/>
          </p:cNvSpPr>
          <p:nvPr>
            <p:ph idx="1"/>
          </p:nvPr>
        </p:nvSpPr>
        <p:spPr/>
        <p:txBody>
          <a:bodyPr>
            <a:normAutofit fontScale="92500" lnSpcReduction="20000"/>
          </a:bodyPr>
          <a:lstStyle/>
          <a:p>
            <a:pPr lvl="1" algn="just"/>
            <a:r>
              <a:rPr lang="en-US" b="1" dirty="0" smtClean="0"/>
              <a:t>Combiner</a:t>
            </a:r>
            <a:r>
              <a:rPr lang="en-US" dirty="0" smtClean="0"/>
              <a:t>: It is an optional function but provides </a:t>
            </a:r>
          </a:p>
          <a:p>
            <a:pPr lvl="1" algn="just">
              <a:buNone/>
            </a:pPr>
            <a:r>
              <a:rPr lang="en-US" dirty="0" smtClean="0"/>
              <a:t>    high performance in terms of network bandwidth and disk space. It takes intermediate key-value </a:t>
            </a:r>
            <a:r>
              <a:rPr lang="en-US" dirty="0" err="1" smtClean="0"/>
              <a:t>paird</a:t>
            </a:r>
            <a:r>
              <a:rPr lang="en-US" dirty="0" smtClean="0"/>
              <a:t> provided by </a:t>
            </a:r>
            <a:r>
              <a:rPr lang="en-US" dirty="0" err="1" smtClean="0"/>
              <a:t>mapper</a:t>
            </a:r>
            <a:r>
              <a:rPr lang="en-US" dirty="0" smtClean="0"/>
              <a:t> and applies user-specific aggregate function to only that </a:t>
            </a:r>
            <a:r>
              <a:rPr lang="en-US" dirty="0" err="1" smtClean="0"/>
              <a:t>mapper</a:t>
            </a:r>
            <a:r>
              <a:rPr lang="en-US" dirty="0" smtClean="0"/>
              <a:t> output. It is also known as local Reducer. </a:t>
            </a:r>
          </a:p>
          <a:p>
            <a:pPr lvl="1"/>
            <a:r>
              <a:rPr lang="en-US" b="1" dirty="0" err="1" smtClean="0"/>
              <a:t>Partitioner</a:t>
            </a:r>
            <a:r>
              <a:rPr lang="en-US" dirty="0" smtClean="0"/>
              <a:t>: It takes the intermediate key-value pairs produced by the </a:t>
            </a:r>
            <a:r>
              <a:rPr lang="en-US" dirty="0" err="1" smtClean="0"/>
              <a:t>mapper</a:t>
            </a:r>
            <a:r>
              <a:rPr lang="en-US" dirty="0" smtClean="0"/>
              <a:t>, splits them into shard, and sends the shard to the particular reducer as per the user-defined condition. The partitioned data of each map task is written to the local disk of that machine and sends to the particular reducer.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lvl="0">
              <a:buClr>
                <a:srgbClr val="F0AD00"/>
              </a:buClr>
            </a:pPr>
            <a:r>
              <a:rPr lang="en-US" dirty="0" smtClean="0">
                <a:solidFill>
                  <a:prstClr val="black"/>
                </a:solidFill>
              </a:rPr>
              <a:t>Each reduce task is broken into following phases:</a:t>
            </a:r>
          </a:p>
          <a:p>
            <a:pPr lvl="1">
              <a:buClr>
                <a:srgbClr val="F0AD00"/>
              </a:buClr>
            </a:pPr>
            <a:r>
              <a:rPr lang="en-US" b="1" dirty="0" smtClean="0">
                <a:solidFill>
                  <a:prstClr val="black"/>
                </a:solidFill>
              </a:rPr>
              <a:t>Shuffle &amp; Sort</a:t>
            </a:r>
            <a:r>
              <a:rPr lang="en-US" dirty="0" smtClean="0">
                <a:solidFill>
                  <a:prstClr val="black"/>
                </a:solidFill>
              </a:rPr>
              <a:t>:</a:t>
            </a:r>
            <a:r>
              <a:rPr lang="en-US" dirty="0" smtClean="0"/>
              <a:t> </a:t>
            </a:r>
          </a:p>
          <a:p>
            <a:pPr lvl="2">
              <a:buClr>
                <a:srgbClr val="F0AD00"/>
              </a:buClr>
            </a:pPr>
            <a:r>
              <a:rPr lang="en-US" dirty="0" smtClean="0"/>
              <a:t>This phase takes the output of all the </a:t>
            </a:r>
            <a:r>
              <a:rPr lang="en-US" dirty="0" err="1" smtClean="0"/>
              <a:t>partitioners</a:t>
            </a:r>
            <a:r>
              <a:rPr lang="en-US" dirty="0" smtClean="0"/>
              <a:t> and downloads them onto the local machine, where the Reducer is running. Then these individual data pipes are sorted by keys which produce larger data list. </a:t>
            </a:r>
          </a:p>
          <a:p>
            <a:pPr lvl="2">
              <a:buClr>
                <a:srgbClr val="F0AD00"/>
              </a:buClr>
            </a:pPr>
            <a:r>
              <a:rPr lang="en-US" dirty="0" smtClean="0"/>
              <a:t>The individual key-value pairs are sorted by key into a larger data list. </a:t>
            </a:r>
          </a:p>
          <a:p>
            <a:pPr lvl="2">
              <a:buClr>
                <a:srgbClr val="F0AD00"/>
              </a:buClr>
            </a:pPr>
            <a:r>
              <a:rPr lang="en-US" dirty="0" smtClean="0"/>
              <a:t>The data list groups the equivalent keys together so that their values can be iterated easily in the Reducer task</a:t>
            </a:r>
            <a:endParaRPr lang="en-US" dirty="0" smtClean="0">
              <a:solidFill>
                <a:prstClr val="black"/>
              </a:solidFill>
            </a:endParaRPr>
          </a:p>
          <a:p>
            <a:pPr lvl="1">
              <a:buClr>
                <a:srgbClr val="F0AD00"/>
              </a:buClr>
            </a:pPr>
            <a:r>
              <a:rPr lang="en-US" b="1" dirty="0" smtClean="0">
                <a:solidFill>
                  <a:prstClr val="black"/>
                </a:solidFill>
              </a:rPr>
              <a:t>Reducer</a:t>
            </a:r>
            <a:r>
              <a:rPr lang="en-US" dirty="0" smtClean="0">
                <a:solidFill>
                  <a:prstClr val="black"/>
                </a:solidFill>
              </a:rPr>
              <a:t>:</a:t>
            </a:r>
            <a:r>
              <a:rPr lang="en-US" dirty="0" smtClean="0"/>
              <a:t> </a:t>
            </a:r>
          </a:p>
          <a:p>
            <a:pPr lvl="2">
              <a:buClr>
                <a:srgbClr val="F0AD00"/>
              </a:buClr>
            </a:pPr>
            <a:r>
              <a:rPr lang="en-US" dirty="0" smtClean="0"/>
              <a:t>The Reducer takes the grouped data produced by the shuffle and sort phase, applies reduce function. key-value paired data as input and runs a Reducer function on each one of them.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lvl="2">
              <a:buClr>
                <a:srgbClr val="F0AD00"/>
              </a:buClr>
            </a:pPr>
            <a:r>
              <a:rPr lang="en-US" dirty="0" smtClean="0"/>
              <a:t>Here, the data can be aggregated, filtered, and combined in a number of ways, and it requires a wide range of processing.</a:t>
            </a:r>
          </a:p>
          <a:p>
            <a:pPr lvl="2">
              <a:buClr>
                <a:srgbClr val="F0AD00"/>
              </a:buClr>
            </a:pPr>
            <a:r>
              <a:rPr lang="en-US" dirty="0" smtClean="0"/>
              <a:t> Once the execution is over, it gives zero or more key-value pairs to the final step.</a:t>
            </a:r>
            <a:endParaRPr lang="en-US" dirty="0" smtClean="0">
              <a:solidFill>
                <a:prstClr val="black"/>
              </a:solidFill>
            </a:endParaRPr>
          </a:p>
          <a:p>
            <a:pPr lvl="1">
              <a:buClr>
                <a:srgbClr val="F0AD00"/>
              </a:buClr>
            </a:pPr>
            <a:r>
              <a:rPr lang="en-US" b="1" dirty="0" smtClean="0">
                <a:solidFill>
                  <a:prstClr val="black"/>
                </a:solidFill>
              </a:rPr>
              <a:t>Output format</a:t>
            </a:r>
            <a:r>
              <a:rPr lang="en-US" dirty="0" smtClean="0">
                <a:solidFill>
                  <a:prstClr val="black"/>
                </a:solidFill>
              </a:rPr>
              <a:t>:</a:t>
            </a:r>
            <a:r>
              <a:rPr lang="en-US" dirty="0" smtClean="0"/>
              <a:t>  </a:t>
            </a:r>
          </a:p>
          <a:p>
            <a:pPr lvl="2">
              <a:buClr>
                <a:srgbClr val="F0AD00"/>
              </a:buClr>
            </a:pPr>
            <a:r>
              <a:rPr lang="en-US" dirty="0" smtClean="0"/>
              <a:t>In the output phase, we have an output formatter that translates the final key-value pairs from the Reducer function and writes them onto a file using a record writer.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19200" y="1"/>
            <a:ext cx="6824663"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Large chunks of intermediate data is generated by the </a:t>
            </a:r>
            <a:r>
              <a:rPr lang="en-US" dirty="0" err="1" smtClean="0"/>
              <a:t>Mapper</a:t>
            </a:r>
            <a:r>
              <a:rPr lang="en-US" dirty="0" smtClean="0"/>
              <a:t> and this intermediate data is passed on the Reducer for further processing, which leads to enormous </a:t>
            </a:r>
            <a:r>
              <a:rPr lang="en-US" b="1" dirty="0" smtClean="0"/>
              <a:t>network congestion</a:t>
            </a:r>
            <a:r>
              <a:rPr lang="en-US" dirty="0" smtClean="0"/>
              <a:t>.</a:t>
            </a:r>
          </a:p>
          <a:p>
            <a:r>
              <a:rPr lang="en-US" dirty="0" err="1" smtClean="0"/>
              <a:t>MapReduce</a:t>
            </a:r>
            <a:r>
              <a:rPr lang="en-US" dirty="0" smtClean="0"/>
              <a:t> framework provides a function known as </a:t>
            </a:r>
            <a:r>
              <a:rPr lang="en-US" b="1" dirty="0" smtClean="0"/>
              <a:t>Combiner </a:t>
            </a:r>
            <a:r>
              <a:rPr lang="en-US" dirty="0" smtClean="0"/>
              <a:t>that plays a key role in reducing network congestion.</a:t>
            </a:r>
          </a:p>
          <a:p>
            <a:r>
              <a:rPr lang="en-US" dirty="0" smtClean="0"/>
              <a:t>“</a:t>
            </a:r>
            <a:r>
              <a:rPr lang="en-US" b="1" dirty="0" smtClean="0"/>
              <a:t>Mini-Reducer</a:t>
            </a:r>
            <a:r>
              <a:rPr lang="en-US" dirty="0" smtClean="0"/>
              <a:t>” </a:t>
            </a:r>
            <a:r>
              <a:rPr lang="en-US" smtClean="0"/>
              <a:t>or “Local </a:t>
            </a:r>
            <a:r>
              <a:rPr lang="en-US" dirty="0" smtClean="0"/>
              <a:t>Reducer” that summarizes the </a:t>
            </a:r>
            <a:r>
              <a:rPr lang="en-US" dirty="0" err="1" smtClean="0"/>
              <a:t>Mapper</a:t>
            </a:r>
            <a:r>
              <a:rPr lang="en-US" dirty="0" smtClean="0"/>
              <a:t> output record with the same Key before passing to the Reducer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38200" y="914401"/>
            <a:ext cx="6976505" cy="5943600"/>
          </a:xfrm>
          <a:prstGeom prst="rect">
            <a:avLst/>
          </a:prstGeom>
          <a:noFill/>
          <a:ln w="9525">
            <a:noFill/>
            <a:miter lim="800000"/>
            <a:headEnd/>
            <a:tailEnd/>
          </a:ln>
        </p:spPr>
      </p:pic>
      <p:sp>
        <p:nvSpPr>
          <p:cNvPr id="5" name="TextBox 4"/>
          <p:cNvSpPr txBox="1"/>
          <p:nvPr/>
        </p:nvSpPr>
        <p:spPr>
          <a:xfrm>
            <a:off x="838200" y="152400"/>
            <a:ext cx="7288855" cy="861774"/>
          </a:xfrm>
          <a:prstGeom prst="rect">
            <a:avLst/>
          </a:prstGeom>
          <a:noFill/>
        </p:spPr>
        <p:txBody>
          <a:bodyPr wrap="none" rtlCol="0">
            <a:spAutoFit/>
          </a:bodyPr>
          <a:lstStyle/>
          <a:p>
            <a:pPr marL="438912" lvl="0" indent="-320040">
              <a:buClr>
                <a:srgbClr val="F0AD00"/>
              </a:buClr>
              <a:buSzPct val="80000"/>
            </a:pPr>
            <a:r>
              <a:rPr lang="en-US" sz="3200" b="1" dirty="0" err="1" smtClean="0">
                <a:solidFill>
                  <a:prstClr val="black"/>
                </a:solidFill>
              </a:rPr>
              <a:t>MapReduce</a:t>
            </a:r>
            <a:r>
              <a:rPr lang="en-US" sz="3200" b="1" dirty="0" smtClean="0">
                <a:solidFill>
                  <a:prstClr val="black"/>
                </a:solidFill>
              </a:rPr>
              <a:t> program without Combiner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 </a:t>
            </a:r>
          </a:p>
          <a:p>
            <a:r>
              <a:rPr lang="en-US" dirty="0" err="1" smtClean="0"/>
              <a:t>Maper</a:t>
            </a:r>
            <a:endParaRPr lang="en-US" dirty="0" smtClean="0"/>
          </a:p>
          <a:p>
            <a:r>
              <a:rPr lang="en-US" dirty="0" smtClean="0"/>
              <a:t>Reducer</a:t>
            </a:r>
          </a:p>
          <a:p>
            <a:r>
              <a:rPr lang="en-US" dirty="0" smtClean="0"/>
              <a:t>Combiner</a:t>
            </a:r>
          </a:p>
          <a:p>
            <a:r>
              <a:rPr lang="en-US" dirty="0" err="1" smtClean="0"/>
              <a:t>Partitioner</a:t>
            </a:r>
            <a:r>
              <a:rPr lang="en-US" dirty="0" smtClean="0"/>
              <a:t> </a:t>
            </a:r>
          </a:p>
          <a:p>
            <a:r>
              <a:rPr lang="en-US" dirty="0" smtClean="0"/>
              <a:t>Searching</a:t>
            </a:r>
          </a:p>
          <a:p>
            <a:r>
              <a:rPr lang="en-US" dirty="0" smtClean="0"/>
              <a:t>Sorting </a:t>
            </a:r>
          </a:p>
          <a:p>
            <a:r>
              <a:rPr lang="en-US" dirty="0" smtClean="0"/>
              <a:t>Compression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14400" y="609600"/>
            <a:ext cx="7190199" cy="5943600"/>
          </a:xfrm>
          <a:prstGeom prst="rect">
            <a:avLst/>
          </a:prstGeom>
          <a:noFill/>
          <a:ln w="9525">
            <a:noFill/>
            <a:miter lim="800000"/>
            <a:headEnd/>
            <a:tailEnd/>
          </a:ln>
        </p:spPr>
      </p:pic>
      <p:sp>
        <p:nvSpPr>
          <p:cNvPr id="3" name="TextBox 2"/>
          <p:cNvSpPr txBox="1"/>
          <p:nvPr/>
        </p:nvSpPr>
        <p:spPr>
          <a:xfrm>
            <a:off x="1447800" y="0"/>
            <a:ext cx="5754909" cy="800219"/>
          </a:xfrm>
          <a:prstGeom prst="rect">
            <a:avLst/>
          </a:prstGeom>
          <a:noFill/>
        </p:spPr>
        <p:txBody>
          <a:bodyPr wrap="none" rtlCol="0">
            <a:spAutoFit/>
          </a:bodyPr>
          <a:lstStyle/>
          <a:p>
            <a:r>
              <a:rPr lang="en-US" sz="2800" b="1" dirty="0" err="1" smtClean="0"/>
              <a:t>MapReduce</a:t>
            </a:r>
            <a:r>
              <a:rPr lang="en-US" sz="2800" b="1" dirty="0" smtClean="0"/>
              <a:t> program with Combiner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latinLnBrk="1">
              <a:buNone/>
            </a:pPr>
            <a:r>
              <a:rPr lang="en-IN" sz="900" dirty="0" smtClean="0"/>
              <a:t>package </a:t>
            </a:r>
            <a:r>
              <a:rPr lang="en-IN" sz="900" dirty="0" err="1" smtClean="0"/>
              <a:t>PackageDemo</a:t>
            </a:r>
            <a:r>
              <a:rPr lang="en-IN" sz="900" dirty="0" smtClean="0"/>
              <a:t>;</a:t>
            </a:r>
          </a:p>
          <a:p>
            <a:pPr latinLnBrk="1">
              <a:buNone/>
            </a:pPr>
            <a:r>
              <a:rPr lang="en-IN" sz="900" dirty="0" smtClean="0"/>
              <a:t>import </a:t>
            </a:r>
            <a:r>
              <a:rPr lang="en-IN" sz="900" dirty="0" err="1" smtClean="0"/>
              <a:t>java.io.IOException</a:t>
            </a:r>
            <a:r>
              <a:rPr lang="en-IN" sz="900" dirty="0" smtClean="0"/>
              <a:t>;</a:t>
            </a:r>
          </a:p>
          <a:p>
            <a:pPr latinLnBrk="1">
              <a:buNone/>
            </a:pPr>
            <a:r>
              <a:rPr lang="en-IN" sz="900" dirty="0" smtClean="0"/>
              <a:t>import </a:t>
            </a:r>
            <a:r>
              <a:rPr lang="en-IN" sz="900" dirty="0" err="1" smtClean="0"/>
              <a:t>org.apache.hadoop.conf.Configuration</a:t>
            </a:r>
            <a:r>
              <a:rPr lang="en-IN" sz="900" dirty="0" smtClean="0"/>
              <a:t>;</a:t>
            </a:r>
          </a:p>
          <a:p>
            <a:pPr latinLnBrk="1">
              <a:buNone/>
            </a:pPr>
            <a:r>
              <a:rPr lang="en-IN" sz="900" dirty="0" smtClean="0"/>
              <a:t>import </a:t>
            </a:r>
            <a:r>
              <a:rPr lang="en-IN" sz="900" dirty="0" err="1" smtClean="0"/>
              <a:t>org.apache.hadoop.fs.Path</a:t>
            </a:r>
            <a:r>
              <a:rPr lang="en-IN" sz="900" dirty="0" smtClean="0"/>
              <a:t>;</a:t>
            </a:r>
          </a:p>
          <a:p>
            <a:pPr latinLnBrk="1">
              <a:buNone/>
            </a:pPr>
            <a:r>
              <a:rPr lang="en-IN" sz="900" dirty="0" smtClean="0"/>
              <a:t>import </a:t>
            </a:r>
            <a:r>
              <a:rPr lang="en-IN" sz="900" dirty="0" err="1" smtClean="0"/>
              <a:t>org.apache.hadoop.io.IntWritable</a:t>
            </a:r>
            <a:r>
              <a:rPr lang="en-IN" sz="900" dirty="0" smtClean="0"/>
              <a:t>;</a:t>
            </a:r>
          </a:p>
          <a:p>
            <a:pPr latinLnBrk="1">
              <a:buNone/>
            </a:pPr>
            <a:r>
              <a:rPr lang="en-IN" sz="900" dirty="0" smtClean="0"/>
              <a:t>import </a:t>
            </a:r>
            <a:r>
              <a:rPr lang="en-IN" sz="900" dirty="0" err="1" smtClean="0"/>
              <a:t>org.apache.hadoop.io.LongWritable</a:t>
            </a:r>
            <a:r>
              <a:rPr lang="en-IN" sz="900" dirty="0" smtClean="0"/>
              <a:t>;</a:t>
            </a:r>
          </a:p>
          <a:p>
            <a:pPr latinLnBrk="1">
              <a:buNone/>
            </a:pPr>
            <a:r>
              <a:rPr lang="en-IN" sz="900" dirty="0" smtClean="0"/>
              <a:t>import </a:t>
            </a:r>
            <a:r>
              <a:rPr lang="en-IN" sz="900" dirty="0" err="1" smtClean="0"/>
              <a:t>org.apache.hadoop.io.Text</a:t>
            </a:r>
            <a:r>
              <a:rPr lang="en-IN" sz="900" dirty="0" smtClean="0"/>
              <a:t>;</a:t>
            </a:r>
          </a:p>
          <a:p>
            <a:pPr latinLnBrk="1">
              <a:buNone/>
            </a:pPr>
            <a:r>
              <a:rPr lang="en-IN" sz="900" dirty="0" smtClean="0"/>
              <a:t>import </a:t>
            </a:r>
            <a:r>
              <a:rPr lang="en-IN" sz="900" dirty="0" err="1" smtClean="0"/>
              <a:t>org.apache.hadoop.mapreduce.Job</a:t>
            </a:r>
            <a:r>
              <a:rPr lang="en-IN" sz="900" dirty="0" smtClean="0"/>
              <a:t>;</a:t>
            </a:r>
          </a:p>
          <a:p>
            <a:pPr latinLnBrk="1">
              <a:buNone/>
            </a:pPr>
            <a:r>
              <a:rPr lang="en-IN" sz="900" dirty="0" smtClean="0"/>
              <a:t>import </a:t>
            </a:r>
            <a:r>
              <a:rPr lang="en-IN" sz="900" dirty="0" err="1" smtClean="0"/>
              <a:t>org.apache.hadoop.mapreduce.Mapper</a:t>
            </a:r>
            <a:r>
              <a:rPr lang="en-IN" sz="900" dirty="0" smtClean="0"/>
              <a:t>;</a:t>
            </a:r>
          </a:p>
          <a:p>
            <a:pPr latinLnBrk="1">
              <a:buNone/>
            </a:pPr>
            <a:r>
              <a:rPr lang="en-IN" sz="900" dirty="0" smtClean="0"/>
              <a:t>import </a:t>
            </a:r>
            <a:r>
              <a:rPr lang="en-IN" sz="900" dirty="0" err="1" smtClean="0"/>
              <a:t>org.apache.hadoop.mapreduce.Reducer</a:t>
            </a:r>
            <a:r>
              <a:rPr lang="en-IN" sz="900" dirty="0" smtClean="0"/>
              <a:t>;</a:t>
            </a:r>
          </a:p>
          <a:p>
            <a:pPr latinLnBrk="1">
              <a:buNone/>
            </a:pPr>
            <a:r>
              <a:rPr lang="en-IN" sz="900" dirty="0" smtClean="0"/>
              <a:t>import </a:t>
            </a:r>
            <a:r>
              <a:rPr lang="en-IN" sz="900" dirty="0" err="1" smtClean="0"/>
              <a:t>org.apache.hadoop.mapreduce.lib.input.FileInputFormat</a:t>
            </a:r>
            <a:r>
              <a:rPr lang="en-IN" sz="900" dirty="0" smtClean="0"/>
              <a:t>;</a:t>
            </a:r>
          </a:p>
          <a:p>
            <a:pPr latinLnBrk="1">
              <a:buNone/>
            </a:pPr>
            <a:r>
              <a:rPr lang="en-IN" sz="900" dirty="0" smtClean="0"/>
              <a:t>import </a:t>
            </a:r>
            <a:r>
              <a:rPr lang="en-IN" sz="900" dirty="0" err="1" smtClean="0"/>
              <a:t>org.apache.hadoop.mapreduce.lib.output.FileOutputFormat</a:t>
            </a:r>
            <a:r>
              <a:rPr lang="en-IN" sz="900" dirty="0" smtClean="0"/>
              <a:t>;</a:t>
            </a:r>
          </a:p>
          <a:p>
            <a:pPr latinLnBrk="1">
              <a:buNone/>
            </a:pPr>
            <a:r>
              <a:rPr lang="en-IN" sz="900" dirty="0" smtClean="0"/>
              <a:t>import </a:t>
            </a:r>
            <a:r>
              <a:rPr lang="en-IN" sz="900" dirty="0" err="1" smtClean="0"/>
              <a:t>org.apache.hadoop.util.GenericOptionsParser</a:t>
            </a:r>
            <a:r>
              <a:rPr lang="en-IN" sz="900" dirty="0" smtClean="0"/>
              <a:t>;</a:t>
            </a:r>
          </a:p>
          <a:p>
            <a:pPr latinLnBrk="1">
              <a:buNone/>
            </a:pPr>
            <a:r>
              <a:rPr lang="en-IN" sz="1600" dirty="0" smtClean="0"/>
              <a:t>public class </a:t>
            </a:r>
            <a:r>
              <a:rPr lang="en-IN" sz="1600" dirty="0" err="1" smtClean="0"/>
              <a:t>WordCount</a:t>
            </a:r>
            <a:r>
              <a:rPr lang="en-IN" sz="1600" dirty="0" smtClean="0"/>
              <a:t> {</a:t>
            </a:r>
          </a:p>
          <a:p>
            <a:pPr latinLnBrk="1">
              <a:buNone/>
            </a:pPr>
            <a:r>
              <a:rPr lang="en-IN" sz="1600" dirty="0" smtClean="0"/>
              <a:t>public static void main(String [] </a:t>
            </a:r>
            <a:r>
              <a:rPr lang="en-IN" sz="1600" dirty="0" err="1" smtClean="0"/>
              <a:t>args</a:t>
            </a:r>
            <a:r>
              <a:rPr lang="en-IN" sz="1600" dirty="0" smtClean="0"/>
              <a:t>) throws Exception {</a:t>
            </a:r>
          </a:p>
          <a:p>
            <a:pPr latinLnBrk="1">
              <a:buNone/>
            </a:pPr>
            <a:r>
              <a:rPr lang="en-IN" sz="1600" dirty="0" smtClean="0"/>
              <a:t>Configuration c=new Configuration();</a:t>
            </a:r>
          </a:p>
          <a:p>
            <a:pPr latinLnBrk="1">
              <a:buNone/>
            </a:pPr>
            <a:r>
              <a:rPr lang="en-IN" sz="1600" dirty="0" smtClean="0"/>
              <a:t>String[] files=new </a:t>
            </a:r>
            <a:r>
              <a:rPr lang="en-IN" sz="1600" dirty="0" err="1" smtClean="0"/>
              <a:t>GenericOptionsParser</a:t>
            </a:r>
            <a:r>
              <a:rPr lang="en-IN" sz="1600" dirty="0" smtClean="0"/>
              <a:t>(</a:t>
            </a:r>
            <a:r>
              <a:rPr lang="en-IN" sz="1600" dirty="0" err="1" smtClean="0"/>
              <a:t>c,args</a:t>
            </a:r>
            <a:r>
              <a:rPr lang="en-IN" sz="1600" dirty="0" smtClean="0"/>
              <a:t>).</a:t>
            </a:r>
            <a:r>
              <a:rPr lang="en-IN" sz="1600" dirty="0" err="1" smtClean="0"/>
              <a:t>getRemainingArgs</a:t>
            </a:r>
            <a:r>
              <a:rPr lang="en-IN" sz="1600" dirty="0" smtClean="0"/>
              <a:t>();</a:t>
            </a:r>
          </a:p>
          <a:p>
            <a:pPr latinLnBrk="1">
              <a:buNone/>
            </a:pPr>
            <a:r>
              <a:rPr lang="en-IN" sz="1600" dirty="0" smtClean="0"/>
              <a:t>Path input=new Path(files[0]);</a:t>
            </a:r>
          </a:p>
          <a:p>
            <a:pPr latinLnBrk="1">
              <a:buNone/>
            </a:pPr>
            <a:r>
              <a:rPr lang="en-IN" sz="1600" dirty="0" smtClean="0"/>
              <a:t>Path output=new Path(files[1]);</a:t>
            </a:r>
          </a:p>
          <a:p>
            <a:pPr latinLnBrk="1">
              <a:buNone/>
            </a:pPr>
            <a:r>
              <a:rPr lang="en-IN" sz="1600" dirty="0" smtClean="0"/>
              <a:t>Job j=new Job(</a:t>
            </a:r>
            <a:r>
              <a:rPr lang="en-IN" sz="1600" dirty="0" err="1" smtClean="0"/>
              <a:t>c,"wordcount</a:t>
            </a:r>
            <a:r>
              <a:rPr lang="en-IN" sz="1600" dirty="0" smtClean="0"/>
              <a:t>");</a:t>
            </a:r>
          </a:p>
          <a:p>
            <a:pPr latinLnBrk="1">
              <a:buNone/>
            </a:pPr>
            <a:r>
              <a:rPr lang="en-IN" sz="1600" dirty="0" err="1" smtClean="0"/>
              <a:t>j.setJarByClass</a:t>
            </a:r>
            <a:r>
              <a:rPr lang="en-IN" sz="1600" dirty="0" smtClean="0"/>
              <a:t>(</a:t>
            </a:r>
            <a:r>
              <a:rPr lang="en-IN" sz="1600" dirty="0" err="1" smtClean="0"/>
              <a:t>WordCount.class</a:t>
            </a:r>
            <a:r>
              <a:rPr lang="en-IN" sz="1600" dirty="0" smtClean="0"/>
              <a:t>);</a:t>
            </a:r>
          </a:p>
          <a:p>
            <a:pPr latinLnBrk="1">
              <a:buNone/>
            </a:pPr>
            <a:r>
              <a:rPr lang="en-IN" sz="1600" dirty="0" err="1" smtClean="0"/>
              <a:t>j.setMapperClass</a:t>
            </a:r>
            <a:r>
              <a:rPr lang="en-IN" sz="1600" dirty="0" smtClean="0"/>
              <a:t>(</a:t>
            </a:r>
            <a:r>
              <a:rPr lang="en-IN" sz="1600" dirty="0" err="1" smtClean="0"/>
              <a:t>MapForWordCount.class</a:t>
            </a:r>
            <a:r>
              <a:rPr lang="en-IN" sz="1600" dirty="0" smtClean="0"/>
              <a:t>);</a:t>
            </a:r>
          </a:p>
          <a:p>
            <a:pPr latinLnBrk="1">
              <a:buNone/>
            </a:pPr>
            <a:r>
              <a:rPr lang="en-IN" sz="1600" dirty="0" err="1" smtClean="0"/>
              <a:t>j.setReducerClass</a:t>
            </a:r>
            <a:r>
              <a:rPr lang="en-IN" sz="1600" dirty="0" smtClean="0"/>
              <a:t>(</a:t>
            </a:r>
            <a:r>
              <a:rPr lang="en-IN" sz="1600" dirty="0" err="1" smtClean="0"/>
              <a:t>ReduceForWordCount.class</a:t>
            </a:r>
            <a:r>
              <a:rPr lang="en-IN" sz="1600" dirty="0" smtClean="0"/>
              <a:t>);</a:t>
            </a:r>
          </a:p>
          <a:p>
            <a:pPr latinLnBrk="1">
              <a:buNone/>
            </a:pPr>
            <a:r>
              <a:rPr lang="en-US" sz="1600" dirty="0" err="1" smtClean="0">
                <a:solidFill>
                  <a:srgbClr val="FF0000"/>
                </a:solidFill>
              </a:rPr>
              <a:t>j.setCombinerClass</a:t>
            </a:r>
            <a:r>
              <a:rPr lang="en-US" sz="1600" dirty="0" smtClean="0">
                <a:solidFill>
                  <a:srgbClr val="FF0000"/>
                </a:solidFill>
              </a:rPr>
              <a:t>(</a:t>
            </a:r>
            <a:r>
              <a:rPr lang="en-US" sz="1600" dirty="0" err="1" smtClean="0">
                <a:solidFill>
                  <a:srgbClr val="FF0000"/>
                </a:solidFill>
              </a:rPr>
              <a:t>ReduceForWordCount.class</a:t>
            </a:r>
            <a:r>
              <a:rPr lang="en-US" sz="1600" dirty="0" smtClean="0">
                <a:solidFill>
                  <a:srgbClr val="FF0000"/>
                </a:solidFill>
              </a:rPr>
              <a:t>);</a:t>
            </a:r>
            <a:endParaRPr lang="en-IN" sz="1600" dirty="0" smtClean="0">
              <a:solidFill>
                <a:srgbClr val="FF0000"/>
              </a:solidFill>
            </a:endParaRPr>
          </a:p>
          <a:p>
            <a:pPr latinLnBrk="1">
              <a:buNone/>
            </a:pPr>
            <a:r>
              <a:rPr lang="en-IN" sz="1600" dirty="0" err="1" smtClean="0"/>
              <a:t>j.setOutputKeyClass</a:t>
            </a:r>
            <a:r>
              <a:rPr lang="en-IN" sz="1600" dirty="0" smtClean="0"/>
              <a:t>(</a:t>
            </a:r>
            <a:r>
              <a:rPr lang="en-IN" sz="1600" dirty="0" err="1" smtClean="0"/>
              <a:t>Text.class</a:t>
            </a:r>
            <a:r>
              <a:rPr lang="en-IN" sz="1600" dirty="0" smtClean="0"/>
              <a:t>);</a:t>
            </a:r>
          </a:p>
          <a:p>
            <a:pPr latinLnBrk="1">
              <a:buNone/>
            </a:pPr>
            <a:r>
              <a:rPr lang="en-IN" sz="1600" dirty="0" err="1" smtClean="0"/>
              <a:t>j.setOutputValueClass</a:t>
            </a:r>
            <a:r>
              <a:rPr lang="en-IN" sz="1600" dirty="0" smtClean="0"/>
              <a:t>(</a:t>
            </a:r>
            <a:r>
              <a:rPr lang="en-IN" sz="1600" dirty="0" err="1" smtClean="0"/>
              <a:t>IntWritable.class</a:t>
            </a:r>
            <a:r>
              <a:rPr lang="en-IN" sz="1600" dirty="0" smtClean="0"/>
              <a:t>);</a:t>
            </a:r>
          </a:p>
          <a:p>
            <a:pPr latinLnBrk="1">
              <a:buNone/>
            </a:pPr>
            <a:r>
              <a:rPr lang="en-IN" sz="1600" dirty="0" err="1" smtClean="0"/>
              <a:t>FileInputFormat.addInputPath</a:t>
            </a:r>
            <a:r>
              <a:rPr lang="en-IN" sz="1600" dirty="0" smtClean="0"/>
              <a:t>(j, input);</a:t>
            </a:r>
          </a:p>
          <a:p>
            <a:pPr latinLnBrk="1">
              <a:buNone/>
            </a:pPr>
            <a:r>
              <a:rPr lang="en-IN" sz="1600" dirty="0" err="1" smtClean="0"/>
              <a:t>FileOutputFormat.setOutputPath</a:t>
            </a:r>
            <a:r>
              <a:rPr lang="en-IN" sz="1600" dirty="0" smtClean="0"/>
              <a:t>(j, output);</a:t>
            </a:r>
          </a:p>
          <a:p>
            <a:pPr latinLnBrk="1">
              <a:buNone/>
            </a:pPr>
            <a:r>
              <a:rPr lang="en-IN" sz="1600" dirty="0" err="1" smtClean="0"/>
              <a:t>System.exit</a:t>
            </a:r>
            <a:r>
              <a:rPr lang="en-IN" sz="1600" dirty="0" smtClean="0"/>
              <a:t>(</a:t>
            </a:r>
            <a:r>
              <a:rPr lang="en-IN" sz="1600" dirty="0" err="1" smtClean="0"/>
              <a:t>j.waitForCompletion</a:t>
            </a:r>
            <a:r>
              <a:rPr lang="en-IN" sz="1600" dirty="0" smtClean="0"/>
              <a:t>(true)?0:1);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sp>
        <p:nvSpPr>
          <p:cNvPr id="3" name="Content Placeholder 2"/>
          <p:cNvSpPr>
            <a:spLocks noGrp="1"/>
          </p:cNvSpPr>
          <p:nvPr>
            <p:ph idx="1"/>
          </p:nvPr>
        </p:nvSpPr>
        <p:spPr>
          <a:xfrm>
            <a:off x="457200" y="1371601"/>
            <a:ext cx="8229600" cy="5029200"/>
          </a:xfrm>
        </p:spPr>
        <p:txBody>
          <a:bodyPr>
            <a:normAutofit fontScale="47500" lnSpcReduction="20000"/>
          </a:bodyPr>
          <a:lstStyle/>
          <a:p>
            <a:pPr latinLnBrk="1">
              <a:buNone/>
            </a:pPr>
            <a:r>
              <a:rPr lang="en-IN" sz="4500" dirty="0" smtClean="0">
                <a:latin typeface="Times New Roman" pitchFamily="18" charset="0"/>
                <a:cs typeface="Times New Roman" pitchFamily="18" charset="0"/>
              </a:rPr>
              <a:t>public static class </a:t>
            </a:r>
            <a:r>
              <a:rPr lang="en-IN" sz="4500" dirty="0" err="1" smtClean="0">
                <a:latin typeface="Times New Roman" pitchFamily="18" charset="0"/>
                <a:cs typeface="Times New Roman" pitchFamily="18" charset="0"/>
              </a:rPr>
              <a:t>MapForWordCount</a:t>
            </a:r>
            <a:r>
              <a:rPr lang="en-IN" sz="4500" dirty="0" smtClean="0">
                <a:latin typeface="Times New Roman" pitchFamily="18" charset="0"/>
                <a:cs typeface="Times New Roman" pitchFamily="18" charset="0"/>
              </a:rPr>
              <a:t> extends </a:t>
            </a:r>
            <a:r>
              <a:rPr lang="en-IN" sz="4500" dirty="0" err="1" smtClean="0">
                <a:latin typeface="Times New Roman" pitchFamily="18" charset="0"/>
                <a:cs typeface="Times New Roman" pitchFamily="18" charset="0"/>
              </a:rPr>
              <a:t>Mapper</a:t>
            </a:r>
            <a:r>
              <a:rPr lang="en-IN" sz="4500" dirty="0" smtClean="0">
                <a:latin typeface="Times New Roman" pitchFamily="18" charset="0"/>
                <a:cs typeface="Times New Roman" pitchFamily="18" charset="0"/>
              </a:rPr>
              <a:t>&lt;</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a:t>
            </a:r>
          </a:p>
          <a:p>
            <a:pPr latinLnBrk="1">
              <a:buNone/>
            </a:pPr>
            <a:r>
              <a:rPr lang="en-IN" sz="4500" dirty="0">
                <a:latin typeface="Times New Roman" pitchFamily="18" charset="0"/>
                <a:cs typeface="Times New Roman" pitchFamily="18" charset="0"/>
              </a:rPr>
              <a:t> </a:t>
            </a:r>
            <a:r>
              <a:rPr lang="en-IN" sz="4500" dirty="0" smtClean="0">
                <a:latin typeface="Times New Roman" pitchFamily="18" charset="0"/>
                <a:cs typeface="Times New Roman" pitchFamily="18" charset="0"/>
              </a:rPr>
              <a:t>                                   Text, Text,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&gt;{</a:t>
            </a:r>
          </a:p>
          <a:p>
            <a:pPr latinLnBrk="1">
              <a:buNone/>
            </a:pPr>
            <a:r>
              <a:rPr lang="en-IN" sz="4500" dirty="0" smtClean="0">
                <a:latin typeface="Times New Roman" pitchFamily="18" charset="0"/>
                <a:cs typeface="Times New Roman" pitchFamily="18" charset="0"/>
              </a:rPr>
              <a:t>public void map(</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key, Text value, Context con) </a:t>
            </a:r>
          </a:p>
          <a:p>
            <a:pPr latinLnBrk="1">
              <a:buNone/>
            </a:pPr>
            <a:r>
              <a:rPr lang="en-IN" sz="4500" dirty="0" smtClean="0">
                <a:latin typeface="Times New Roman" pitchFamily="18" charset="0"/>
                <a:cs typeface="Times New Roman" pitchFamily="18" charset="0"/>
              </a:rPr>
              <a:t>                          throws </a:t>
            </a:r>
            <a:r>
              <a:rPr lang="en-IN" sz="4500" dirty="0" err="1" smtClean="0">
                <a:latin typeface="Times New Roman" pitchFamily="18" charset="0"/>
                <a:cs typeface="Times New Roman" pitchFamily="18" charset="0"/>
              </a:rPr>
              <a:t>IOException</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InterruptedException</a:t>
            </a:r>
            <a:endParaRPr lang="en-IN" sz="4500" dirty="0" smtClean="0">
              <a:latin typeface="Times New Roman" pitchFamily="18" charset="0"/>
              <a:cs typeface="Times New Roman" pitchFamily="18" charset="0"/>
            </a:endParaRP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line = </a:t>
            </a:r>
            <a:r>
              <a:rPr lang="en-IN" sz="4500" dirty="0" err="1" smtClean="0">
                <a:latin typeface="Times New Roman" pitchFamily="18" charset="0"/>
                <a:cs typeface="Times New Roman" pitchFamily="18" charset="0"/>
              </a:rPr>
              <a:t>value.toString</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words=</a:t>
            </a:r>
            <a:r>
              <a:rPr lang="en-IN" sz="4500" dirty="0" err="1" smtClean="0">
                <a:latin typeface="Times New Roman" pitchFamily="18" charset="0"/>
                <a:cs typeface="Times New Roman" pitchFamily="18" charset="0"/>
              </a:rPr>
              <a:t>line.split</a:t>
            </a:r>
            <a:r>
              <a:rPr lang="en-IN" sz="4500" dirty="0" smtClean="0">
                <a:latin typeface="Times New Roman" pitchFamily="18" charset="0"/>
                <a:cs typeface="Times New Roman" pitchFamily="18" charset="0"/>
              </a:rPr>
              <a:t>(“ ");</a:t>
            </a:r>
          </a:p>
          <a:p>
            <a:pPr latinLnBrk="1">
              <a:buNone/>
            </a:pPr>
            <a:r>
              <a:rPr lang="en-IN" sz="4500" dirty="0" smtClean="0">
                <a:latin typeface="Times New Roman" pitchFamily="18" charset="0"/>
                <a:cs typeface="Times New Roman" pitchFamily="18" charset="0"/>
              </a:rPr>
              <a:t>for(String word: words )</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      Text </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 new Text(</a:t>
            </a:r>
            <a:r>
              <a:rPr lang="en-IN" sz="4500" dirty="0" err="1" smtClean="0">
                <a:latin typeface="Times New Roman" pitchFamily="18" charset="0"/>
                <a:cs typeface="Times New Roman" pitchFamily="18" charset="0"/>
              </a:rPr>
              <a:t>word.toUpperCase</a:t>
            </a:r>
            <a:r>
              <a:rPr lang="en-IN" sz="4500" dirty="0" smtClean="0">
                <a:latin typeface="Times New Roman" pitchFamily="18" charset="0"/>
                <a:cs typeface="Times New Roman" pitchFamily="18" charset="0"/>
              </a:rPr>
              <a:t>().trim());</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 = new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(1);</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con.write</a:t>
            </a:r>
            <a:r>
              <a:rPr lang="en-IN" sz="4500" dirty="0" smtClean="0">
                <a:latin typeface="Times New Roman" pitchFamily="18" charset="0"/>
                <a:cs typeface="Times New Roman" pitchFamily="18" charset="0"/>
              </a:rPr>
              <a:t>(</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IN" dirty="0"/>
          </a:p>
        </p:txBody>
      </p:sp>
      <p:sp>
        <p:nvSpPr>
          <p:cNvPr id="3" name="Content Placeholder 2"/>
          <p:cNvSpPr>
            <a:spLocks noGrp="1"/>
          </p:cNvSpPr>
          <p:nvPr>
            <p:ph idx="1"/>
          </p:nvPr>
        </p:nvSpPr>
        <p:spPr>
          <a:xfrm>
            <a:off x="457200" y="1447801"/>
            <a:ext cx="8229600" cy="5181600"/>
          </a:xfrm>
        </p:spPr>
        <p:txBody>
          <a:bodyPr>
            <a:normAutofit fontScale="32500" lnSpcReduction="20000"/>
          </a:bodyPr>
          <a:lstStyle/>
          <a:p>
            <a:pPr latinLnBrk="1">
              <a:buNone/>
            </a:pPr>
            <a:r>
              <a:rPr lang="en-IN" sz="5900" dirty="0" smtClean="0">
                <a:latin typeface="Times New Roman" pitchFamily="18" charset="0"/>
                <a:cs typeface="Times New Roman" pitchFamily="18" charset="0"/>
              </a:rPr>
              <a:t>public static class </a:t>
            </a:r>
            <a:r>
              <a:rPr lang="en-IN" sz="5900" dirty="0" err="1" smtClean="0">
                <a:latin typeface="Times New Roman" pitchFamily="18" charset="0"/>
                <a:cs typeface="Times New Roman" pitchFamily="18" charset="0"/>
              </a:rPr>
              <a:t>ReduceForWordCount</a:t>
            </a:r>
            <a:r>
              <a:rPr lang="en-IN" sz="5900" dirty="0" smtClean="0">
                <a:latin typeface="Times New Roman" pitchFamily="18" charset="0"/>
                <a:cs typeface="Times New Roman" pitchFamily="18" charset="0"/>
              </a:rPr>
              <a:t> extends Reducer&lt;Text,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public void reduce(Text word, </a:t>
            </a:r>
            <a:r>
              <a:rPr lang="en-IN" sz="5900" dirty="0" err="1" smtClean="0">
                <a:latin typeface="Times New Roman" pitchFamily="18" charset="0"/>
                <a:cs typeface="Times New Roman" pitchFamily="18" charset="0"/>
              </a:rPr>
              <a:t>Iterable</a:t>
            </a:r>
            <a:r>
              <a:rPr lang="en-IN" sz="5900" dirty="0" smtClean="0">
                <a:latin typeface="Times New Roman" pitchFamily="18" charset="0"/>
                <a:cs typeface="Times New Roman" pitchFamily="18" charset="0"/>
              </a:rPr>
              <a:t>&lt;</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 values, </a:t>
            </a:r>
          </a:p>
          <a:p>
            <a:pPr latinLnBrk="1">
              <a:buNone/>
            </a:pPr>
            <a:r>
              <a:rPr lang="en-IN" sz="5900" dirty="0" smtClean="0">
                <a:latin typeface="Times New Roman" pitchFamily="18" charset="0"/>
                <a:cs typeface="Times New Roman" pitchFamily="18" charset="0"/>
              </a:rPr>
              <a:t>            Context con) throws </a:t>
            </a:r>
            <a:r>
              <a:rPr lang="en-IN" sz="5900" dirty="0" err="1" smtClean="0">
                <a:latin typeface="Times New Roman" pitchFamily="18" charset="0"/>
                <a:cs typeface="Times New Roman" pitchFamily="18" charset="0"/>
              </a:rPr>
              <a:t>IOException</a:t>
            </a: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InterruptedException</a:t>
            </a:r>
            <a:endParaRPr lang="en-IN" sz="5900" dirty="0" smtClean="0">
              <a:latin typeface="Times New Roman" pitchFamily="18" charset="0"/>
              <a:cs typeface="Times New Roman" pitchFamily="18" charset="0"/>
            </a:endParaRPr>
          </a:p>
          <a:p>
            <a:pPr latinLnBrk="1">
              <a:buNone/>
            </a:pPr>
            <a:r>
              <a:rPr lang="en-IN" sz="5900" dirty="0" smtClean="0">
                <a:latin typeface="Times New Roman" pitchFamily="18" charset="0"/>
                <a:cs typeface="Times New Roman" pitchFamily="18" charset="0"/>
              </a:rPr>
              <a:t>{</a:t>
            </a:r>
          </a:p>
          <a:p>
            <a:pPr latinLnBrk="1">
              <a:buNone/>
            </a:pPr>
            <a:r>
              <a:rPr lang="en-IN" sz="5900" dirty="0" err="1" smtClean="0">
                <a:latin typeface="Times New Roman" pitchFamily="18" charset="0"/>
                <a:cs typeface="Times New Roman" pitchFamily="18" charset="0"/>
              </a:rPr>
              <a:t>int</a:t>
            </a:r>
            <a:r>
              <a:rPr lang="en-IN" sz="5900" dirty="0" smtClean="0">
                <a:latin typeface="Times New Roman" pitchFamily="18" charset="0"/>
                <a:cs typeface="Times New Roman" pitchFamily="18" charset="0"/>
              </a:rPr>
              <a:t> sum = 0;</a:t>
            </a:r>
          </a:p>
          <a:p>
            <a:pPr latinLnBrk="1">
              <a:buNone/>
            </a:pPr>
            <a:r>
              <a:rPr lang="en-IN" sz="5900" dirty="0" smtClean="0">
                <a:latin typeface="Times New Roman" pitchFamily="18" charset="0"/>
                <a:cs typeface="Times New Roman" pitchFamily="18" charset="0"/>
              </a:rPr>
              <a:t>   for(</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value : values)</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sum += </a:t>
            </a:r>
            <a:r>
              <a:rPr lang="en-IN" sz="5900" dirty="0" err="1" smtClean="0">
                <a:latin typeface="Times New Roman" pitchFamily="18" charset="0"/>
                <a:cs typeface="Times New Roman" pitchFamily="18" charset="0"/>
              </a:rPr>
              <a:t>value.get</a:t>
            </a: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con.write</a:t>
            </a:r>
            <a:r>
              <a:rPr lang="en-IN" sz="5900" dirty="0" smtClean="0">
                <a:latin typeface="Times New Roman" pitchFamily="18" charset="0"/>
                <a:cs typeface="Times New Roman" pitchFamily="18" charset="0"/>
              </a:rPr>
              <a:t>(word, new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(sum));</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31838"/>
          </a:xfrm>
        </p:spPr>
        <p:txBody>
          <a:bodyPr>
            <a:normAutofit fontScale="90000"/>
          </a:bodyPr>
          <a:lstStyle/>
          <a:p>
            <a:r>
              <a:rPr lang="en-US" dirty="0" smtClean="0"/>
              <a:t>Methods in </a:t>
            </a:r>
            <a:r>
              <a:rPr lang="en-US" dirty="0" err="1" smtClean="0"/>
              <a:t>Mapper</a:t>
            </a:r>
            <a:r>
              <a:rPr lang="en-US" dirty="0" smtClean="0"/>
              <a:t> Class</a:t>
            </a:r>
            <a:endParaRPr lang="en-IN" dirty="0"/>
          </a:p>
        </p:txBody>
      </p:sp>
      <p:sp>
        <p:nvSpPr>
          <p:cNvPr id="3" name="Content Placeholder 2"/>
          <p:cNvSpPr>
            <a:spLocks noGrp="1"/>
          </p:cNvSpPr>
          <p:nvPr>
            <p:ph idx="1"/>
          </p:nvPr>
        </p:nvSpPr>
        <p:spPr>
          <a:xfrm>
            <a:off x="228600" y="838200"/>
            <a:ext cx="8686800" cy="5715000"/>
          </a:xfrm>
        </p:spPr>
        <p:txBody>
          <a:bodyPr>
            <a:normAutofit fontScale="25000" lnSpcReduction="20000"/>
          </a:bodyPr>
          <a:lstStyle/>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cleanup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at the end of the task.</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map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b="1" dirty="0" smtClean="0">
                <a:latin typeface="Times New Roman" pitchFamily="18" charset="0"/>
                <a:cs typeface="Times New Roman" pitchFamily="18" charset="0"/>
                <a:hlinkClick r:id="rId2" tooltip="type parameter in Mapper"/>
              </a:rPr>
              <a:t>KEYIN</a:t>
            </a:r>
            <a:r>
              <a:rPr lang="en-IN" sz="11200" dirty="0" smtClean="0">
                <a:latin typeface="Times New Roman" pitchFamily="18" charset="0"/>
                <a:cs typeface="Times New Roman" pitchFamily="18" charset="0"/>
              </a:rPr>
              <a:t> key, </a:t>
            </a:r>
            <a:r>
              <a:rPr lang="en-IN" sz="11200" b="1" dirty="0">
                <a:latin typeface="Times New Roman" pitchFamily="18" charset="0"/>
                <a:cs typeface="Times New Roman" pitchFamily="18" charset="0"/>
                <a:hlinkClick r:id="rId2" tooltip="type parameter in Mapper"/>
              </a:rPr>
              <a:t>VALUEIN</a:t>
            </a:r>
            <a:r>
              <a:rPr lang="en-IN" sz="11200" dirty="0" smtClean="0">
                <a:latin typeface="Times New Roman" pitchFamily="18" charset="0"/>
                <a:cs typeface="Times New Roman" pitchFamily="18" charset="0"/>
              </a:rPr>
              <a:t> value, </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for each key/value pair in the input split.</a:t>
            </a:r>
          </a:p>
          <a:p>
            <a:pPr fontAlgn="t"/>
            <a:r>
              <a:rPr lang="en-IN" sz="11200" dirty="0" smtClean="0">
                <a:latin typeface="Times New Roman" pitchFamily="18" charset="0"/>
                <a:cs typeface="Times New Roman" pitchFamily="18" charset="0"/>
                <a:hlinkClick r:id="rId2"/>
              </a:rPr>
              <a:t>V</a:t>
            </a:r>
            <a:r>
              <a:rPr lang="en-IN" sz="11200" dirty="0" smtClean="0">
                <a:latin typeface="Times New Roman" pitchFamily="18" charset="0"/>
                <a:cs typeface="Times New Roman" pitchFamily="18" charset="0"/>
              </a:rPr>
              <a:t>oid </a:t>
            </a:r>
            <a:r>
              <a:rPr lang="en-IN" sz="11200" b="1" dirty="0" smtClean="0">
                <a:latin typeface="Times New Roman" pitchFamily="18" charset="0"/>
                <a:cs typeface="Times New Roman" pitchFamily="18" charset="0"/>
                <a:hlinkClick r:id="rId2"/>
              </a:rPr>
              <a:t>run</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Expert </a:t>
            </a:r>
            <a:r>
              <a:rPr lang="en-IN" sz="11200" dirty="0">
                <a:latin typeface="Times New Roman" pitchFamily="18" charset="0"/>
                <a:cs typeface="Times New Roman" pitchFamily="18" charset="0"/>
              </a:rPr>
              <a:t>users can override this method for more complete control over the execution of the </a:t>
            </a:r>
            <a:r>
              <a:rPr lang="en-IN" sz="11200" dirty="0" err="1">
                <a:latin typeface="Times New Roman" pitchFamily="18" charset="0"/>
                <a:cs typeface="Times New Roman" pitchFamily="18" charset="0"/>
              </a:rPr>
              <a:t>Mapper</a:t>
            </a:r>
            <a:r>
              <a:rPr lang="en-IN" sz="11200" dirty="0">
                <a:latin typeface="Times New Roman" pitchFamily="18" charset="0"/>
                <a:cs typeface="Times New Roman" pitchFamily="18" charset="0"/>
              </a:rPr>
              <a:t>.</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setup</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r>
              <a:rPr lang="en-IN" sz="11200" dirty="0">
                <a:latin typeface="Times New Roman" pitchFamily="18" charset="0"/>
                <a:cs typeface="Times New Roman" pitchFamily="18" charset="0"/>
              </a:rPr>
              <a:t>Called once at the beginning of the task.</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reducer</a:t>
            </a:r>
            <a:endParaRPr lang="en-IN" dirty="0"/>
          </a:p>
        </p:txBody>
      </p:sp>
      <p:sp>
        <p:nvSpPr>
          <p:cNvPr id="3" name="Content Placeholder 2"/>
          <p:cNvSpPr>
            <a:spLocks noGrp="1"/>
          </p:cNvSpPr>
          <p:nvPr>
            <p:ph idx="1"/>
          </p:nvPr>
        </p:nvSpPr>
        <p:spPr/>
        <p:txBody>
          <a:bodyPr>
            <a:normAutofit fontScale="62500" lnSpcReduction="20000"/>
          </a:bodyPr>
          <a:lstStyle/>
          <a:p>
            <a:pPr fontAlgn="t"/>
            <a:r>
              <a:rPr lang="en-IN" dirty="0" smtClean="0"/>
              <a:t>protected void </a:t>
            </a:r>
            <a:r>
              <a:rPr lang="en-IN" b="1" dirty="0" smtClean="0">
                <a:hlinkClick r:id="rId2"/>
              </a:rPr>
              <a:t>cleanup</a:t>
            </a:r>
            <a:r>
              <a:rPr lang="en-IN" dirty="0" smtClean="0"/>
              <a:t>(</a:t>
            </a:r>
            <a:r>
              <a:rPr lang="en-IN" dirty="0" err="1" smtClean="0"/>
              <a:t>org.apache.hadoop.mapreduce.Reducer.Context</a:t>
            </a:r>
            <a:r>
              <a:rPr lang="en-IN" dirty="0" smtClean="0"/>
              <a:t> context)Called once at the end of the task.</a:t>
            </a:r>
          </a:p>
          <a:p>
            <a:pPr fontAlgn="t"/>
            <a:r>
              <a:rPr lang="en-IN" dirty="0" smtClean="0"/>
              <a:t>protected void </a:t>
            </a:r>
            <a:r>
              <a:rPr lang="en-IN" b="1" dirty="0" smtClean="0">
                <a:hlinkClick r:id="rId2"/>
              </a:rPr>
              <a:t>reduce</a:t>
            </a:r>
            <a:r>
              <a:rPr lang="en-IN" dirty="0" smtClean="0"/>
              <a:t>(</a:t>
            </a:r>
            <a:r>
              <a:rPr lang="en-IN" b="1" dirty="0" smtClean="0">
                <a:hlinkClick r:id="rId2" tooltip="type parameter in Reducer"/>
              </a:rPr>
              <a:t>KEYIN</a:t>
            </a:r>
            <a:r>
              <a:rPr lang="en-IN" dirty="0" smtClean="0"/>
              <a:t> key, </a:t>
            </a:r>
            <a:r>
              <a:rPr lang="en-IN" b="1" dirty="0" err="1" smtClean="0">
                <a:hlinkClick r:id="rId3" tooltip="class or interface in java.lang"/>
              </a:rPr>
              <a:t>Iterable</a:t>
            </a:r>
            <a:r>
              <a:rPr lang="en-IN" dirty="0" smtClean="0"/>
              <a:t>&lt;</a:t>
            </a:r>
            <a:r>
              <a:rPr lang="en-IN" b="1" dirty="0" smtClean="0">
                <a:hlinkClick r:id="rId2" tooltip="type parameter in Reducer"/>
              </a:rPr>
              <a:t>VALUEIN</a:t>
            </a:r>
            <a:r>
              <a:rPr lang="en-IN" dirty="0" smtClean="0"/>
              <a:t>&gt; values, </a:t>
            </a:r>
            <a:r>
              <a:rPr lang="en-IN" dirty="0" err="1" smtClean="0"/>
              <a:t>org.apache.hadoop.mapreduce.Reducer.Context</a:t>
            </a:r>
            <a:r>
              <a:rPr lang="en-IN" dirty="0" smtClean="0"/>
              <a:t> context)This method is called once for each key.</a:t>
            </a:r>
          </a:p>
          <a:p>
            <a:pPr fontAlgn="t"/>
            <a:r>
              <a:rPr lang="en-IN" dirty="0" smtClean="0">
                <a:hlinkClick r:id="rId2"/>
              </a:rPr>
              <a:t>V</a:t>
            </a:r>
            <a:r>
              <a:rPr lang="en-IN" dirty="0" smtClean="0"/>
              <a:t>oid </a:t>
            </a:r>
            <a:r>
              <a:rPr lang="en-IN" b="1" dirty="0" smtClean="0">
                <a:hlinkClick r:id="rId2"/>
              </a:rPr>
              <a:t>run</a:t>
            </a:r>
            <a:r>
              <a:rPr lang="en-IN" dirty="0" smtClean="0"/>
              <a:t>(</a:t>
            </a:r>
            <a:r>
              <a:rPr lang="en-IN" dirty="0" err="1" smtClean="0"/>
              <a:t>org.apache.hadoop.mapreduce.Reducer.Context</a:t>
            </a:r>
            <a:r>
              <a:rPr lang="en-IN" dirty="0" smtClean="0"/>
              <a:t> context)Advanced application writers can use the </a:t>
            </a:r>
            <a:r>
              <a:rPr lang="en-IN" b="1" dirty="0" smtClean="0">
                <a:hlinkClick r:id="rId2"/>
              </a:rPr>
              <a:t>run(</a:t>
            </a:r>
            <a:r>
              <a:rPr lang="en-IN" b="1" dirty="0" err="1" smtClean="0">
                <a:hlinkClick r:id="rId2"/>
              </a:rPr>
              <a:t>org.apache.hadoop.mapreduce.Reducer.Context</a:t>
            </a:r>
            <a:r>
              <a:rPr lang="en-IN" b="1" dirty="0" smtClean="0">
                <a:hlinkClick r:id="rId2"/>
              </a:rPr>
              <a:t>)</a:t>
            </a:r>
            <a:r>
              <a:rPr lang="en-IN" dirty="0" smtClean="0"/>
              <a:t> method to control how the reduce task works.</a:t>
            </a:r>
          </a:p>
          <a:p>
            <a:pPr fontAlgn="t"/>
            <a:r>
              <a:rPr lang="en-IN" smtClean="0"/>
              <a:t>protected void </a:t>
            </a:r>
            <a:r>
              <a:rPr lang="en-IN" b="1" smtClean="0">
                <a:hlinkClick r:id="rId2"/>
              </a:rPr>
              <a:t>setup</a:t>
            </a:r>
            <a:r>
              <a:rPr lang="en-IN" smtClean="0"/>
              <a:t>(</a:t>
            </a:r>
            <a:r>
              <a:rPr lang="en-IN" dirty="0" err="1" smtClean="0"/>
              <a:t>org.apache.hadoop.mapreduce.Reducer.Context</a:t>
            </a:r>
            <a:r>
              <a:rPr lang="en-IN" dirty="0" smtClean="0"/>
              <a:t> context)Called once at the start of the task.</a:t>
            </a:r>
          </a:p>
          <a:p>
            <a:r>
              <a:rPr lang="en-IN" dirty="0" smtClean="0"/>
              <a:t/>
            </a:r>
            <a:br>
              <a:rPr lang="en-IN" dirty="0" smtClean="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a:t>
            </a:r>
            <a:r>
              <a:rPr lang="en-US" b="1" dirty="0" smtClean="0"/>
              <a:t> </a:t>
            </a:r>
            <a:r>
              <a:rPr lang="en-US" b="1" dirty="0" err="1" smtClean="0"/>
              <a:t>Partitioner</a:t>
            </a:r>
            <a:r>
              <a:rPr lang="en-US" dirty="0" smtClean="0"/>
              <a:t> in </a:t>
            </a:r>
            <a:r>
              <a:rPr lang="en-US" dirty="0" err="1" smtClean="0"/>
              <a:t>MapReduce</a:t>
            </a:r>
            <a:r>
              <a:rPr lang="en-US" dirty="0" smtClean="0"/>
              <a:t> controls the partitioning of the key of the intermediate </a:t>
            </a:r>
            <a:r>
              <a:rPr lang="en-US" dirty="0" err="1" smtClean="0"/>
              <a:t>mapper</a:t>
            </a:r>
            <a:r>
              <a:rPr lang="en-US" dirty="0" smtClean="0"/>
              <a:t> output. </a:t>
            </a:r>
          </a:p>
          <a:p>
            <a:r>
              <a:rPr lang="en-US" dirty="0" smtClean="0"/>
              <a:t>By hash function, key (or a subset of the key) is used to derive the partition.</a:t>
            </a:r>
          </a:p>
          <a:p>
            <a:r>
              <a:rPr lang="en-US" dirty="0" smtClean="0"/>
              <a:t> According to the</a:t>
            </a:r>
            <a:r>
              <a:rPr lang="en-US" b="1" dirty="0" smtClean="0"/>
              <a:t> key-value</a:t>
            </a:r>
            <a:r>
              <a:rPr lang="en-US" dirty="0" smtClean="0"/>
              <a:t> each </a:t>
            </a:r>
            <a:r>
              <a:rPr lang="en-US" dirty="0" err="1" smtClean="0"/>
              <a:t>mapper</a:t>
            </a:r>
            <a:r>
              <a:rPr lang="en-US" dirty="0" smtClean="0"/>
              <a:t> output is partitioned and records having the same key value go into the same partition (within each </a:t>
            </a:r>
            <a:r>
              <a:rPr lang="en-US" dirty="0" err="1" smtClean="0"/>
              <a:t>mapper</a:t>
            </a:r>
            <a:r>
              <a:rPr lang="en-US" dirty="0" smtClean="0"/>
              <a:t>), and then each partition is sent to a reducer.</a:t>
            </a:r>
          </a:p>
          <a:p>
            <a:r>
              <a:rPr lang="en-US" dirty="0" smtClean="0"/>
              <a:t> Partition class determines which partition a given (key, value) pair will go. </a:t>
            </a:r>
          </a:p>
          <a:p>
            <a:r>
              <a:rPr lang="en-US" dirty="0" smtClean="0"/>
              <a:t>Partition phase takes place after map phase and before reduce phase.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IN" dirty="0"/>
          </a:p>
        </p:txBody>
      </p:sp>
      <p:sp>
        <p:nvSpPr>
          <p:cNvPr id="3" name="Content Placeholder 2"/>
          <p:cNvSpPr>
            <a:spLocks noGrp="1"/>
          </p:cNvSpPr>
          <p:nvPr>
            <p:ph idx="1"/>
          </p:nvPr>
        </p:nvSpPr>
        <p:spPr/>
        <p:txBody>
          <a:bodyPr/>
          <a:lstStyle/>
          <a:p>
            <a:r>
              <a:rPr lang="en-US" dirty="0" smtClean="0"/>
              <a:t>The partitioning phase happens after map phase and before reduce phase. </a:t>
            </a:r>
          </a:p>
          <a:p>
            <a:r>
              <a:rPr lang="en-US" dirty="0" smtClean="0"/>
              <a:t>The number of partitions are equal to the number of reducers.</a:t>
            </a:r>
          </a:p>
          <a:p>
            <a:r>
              <a:rPr lang="en-US" dirty="0" smtClean="0"/>
              <a:t>The default </a:t>
            </a:r>
            <a:r>
              <a:rPr lang="en-US" dirty="0" err="1" smtClean="0"/>
              <a:t>partitioner</a:t>
            </a:r>
            <a:r>
              <a:rPr lang="en-US" dirty="0" smtClean="0"/>
              <a:t> is hash </a:t>
            </a:r>
            <a:r>
              <a:rPr lang="en-US" dirty="0" err="1" smtClean="0"/>
              <a:t>partitioner</a:t>
            </a:r>
            <a:r>
              <a:rPr lang="en-US" dirty="0" smtClean="0"/>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Partitioner</a:t>
            </a:r>
            <a:r>
              <a:rPr lang="en-US" dirty="0" smtClean="0"/>
              <a:t> </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We want to find the highest paid Female and male employee from the data set.</a:t>
            </a:r>
            <a:br>
              <a:rPr lang="en-IN" dirty="0"/>
            </a:br>
            <a:r>
              <a:rPr lang="en-IN" b="1" dirty="0"/>
              <a:t>Data Set:</a:t>
            </a:r>
            <a:r>
              <a:rPr lang="en-IN" dirty="0"/>
              <a:t/>
            </a:r>
            <a:br>
              <a:rPr lang="en-IN" dirty="0"/>
            </a:br>
            <a:r>
              <a:rPr lang="en-IN" dirty="0"/>
              <a:t>Name </a:t>
            </a:r>
            <a:r>
              <a:rPr lang="en-IN" dirty="0" smtClean="0"/>
              <a:t>	Age 	Dept	 </a:t>
            </a:r>
            <a:r>
              <a:rPr lang="en-IN" dirty="0"/>
              <a:t>Gender </a:t>
            </a:r>
            <a:r>
              <a:rPr lang="en-IN" dirty="0" smtClean="0"/>
              <a:t>	Salary</a:t>
            </a:r>
            <a:r>
              <a:rPr lang="en-IN" dirty="0"/>
              <a:t/>
            </a:r>
            <a:br>
              <a:rPr lang="en-IN" dirty="0"/>
            </a:br>
            <a:r>
              <a:rPr lang="en-IN" dirty="0"/>
              <a:t>A </a:t>
            </a:r>
            <a:r>
              <a:rPr lang="en-IN" dirty="0" smtClean="0"/>
              <a:t>		23 	IT 	Male 	35</a:t>
            </a:r>
            <a:r>
              <a:rPr lang="en-IN" dirty="0"/>
              <a:t/>
            </a:r>
            <a:br>
              <a:rPr lang="en-IN" dirty="0"/>
            </a:br>
            <a:r>
              <a:rPr lang="en-IN" dirty="0"/>
              <a:t>B </a:t>
            </a:r>
            <a:r>
              <a:rPr lang="en-IN" dirty="0" smtClean="0"/>
              <a:t>		35 	Finance 	Female 	50</a:t>
            </a:r>
            <a:r>
              <a:rPr lang="en-IN" dirty="0"/>
              <a:t/>
            </a:r>
            <a:br>
              <a:rPr lang="en-IN" dirty="0"/>
            </a:br>
            <a:r>
              <a:rPr lang="en-IN" dirty="0"/>
              <a:t>C </a:t>
            </a:r>
            <a:r>
              <a:rPr lang="en-IN" dirty="0" smtClean="0"/>
              <a:t>		29 	IT 	Male 	40</a:t>
            </a:r>
            <a:endParaRPr lang="en-IN" dirty="0"/>
          </a:p>
          <a:p>
            <a:pPr>
              <a:buNone/>
            </a:pPr>
            <a:r>
              <a:rPr lang="en-IN" dirty="0"/>
              <a:t>Considering two map tasks gives following &lt;</a:t>
            </a:r>
            <a:r>
              <a:rPr lang="en-IN" dirty="0" err="1"/>
              <a:t>k,v</a:t>
            </a:r>
            <a:r>
              <a:rPr lang="en-IN" dirty="0"/>
              <a:t>&gt; as output:</a:t>
            </a:r>
          </a:p>
          <a:p>
            <a:pPr>
              <a:buNone/>
            </a:pPr>
            <a:r>
              <a:rPr lang="en-IN" b="1" dirty="0" smtClean="0"/>
              <a:t>	Map1 </a:t>
            </a:r>
            <a:r>
              <a:rPr lang="en-IN" b="1" dirty="0"/>
              <a:t>o/p:</a:t>
            </a:r>
            <a:endParaRPr lang="en-IN" dirty="0"/>
          </a:p>
          <a:p>
            <a:pPr>
              <a:buNone/>
            </a:pPr>
            <a:r>
              <a:rPr lang="en-IN" dirty="0" smtClean="0"/>
              <a:t>	Key 		Value</a:t>
            </a:r>
            <a:r>
              <a:rPr lang="en-IN" dirty="0"/>
              <a:t/>
            </a:r>
            <a:br>
              <a:rPr lang="en-IN" dirty="0"/>
            </a:br>
            <a:r>
              <a:rPr lang="en-IN" dirty="0"/>
              <a:t>Gender </a:t>
            </a:r>
            <a:r>
              <a:rPr lang="en-IN" dirty="0" smtClean="0"/>
              <a:t>	Value</a:t>
            </a:r>
            <a:endParaRPr lang="en-IN" dirty="0"/>
          </a:p>
          <a:p>
            <a:pPr>
              <a:buNone/>
            </a:pPr>
            <a:r>
              <a:rPr lang="en-IN" dirty="0" smtClean="0"/>
              <a:t>	Male 		A 	23 	IT 	Male 	35</a:t>
            </a:r>
            <a:r>
              <a:rPr lang="en-IN" dirty="0"/>
              <a:t/>
            </a:r>
            <a:br>
              <a:rPr lang="en-IN" dirty="0"/>
            </a:br>
            <a:r>
              <a:rPr lang="en-IN" dirty="0"/>
              <a:t>Female </a:t>
            </a:r>
            <a:r>
              <a:rPr lang="en-IN" dirty="0" smtClean="0"/>
              <a:t>	B 	35 	Finance 	Female 	50</a:t>
            </a:r>
            <a:endParaRPr lang="en-IN" dirty="0"/>
          </a:p>
          <a:p>
            <a:pPr>
              <a:buNone/>
            </a:pPr>
            <a:r>
              <a:rPr lang="en-IN" b="1" dirty="0" smtClean="0"/>
              <a:t>	Map2 </a:t>
            </a:r>
            <a:r>
              <a:rPr lang="en-IN" b="1" dirty="0"/>
              <a:t>o/p</a:t>
            </a:r>
            <a:r>
              <a:rPr lang="en-IN" dirty="0"/>
              <a:t/>
            </a:r>
            <a:br>
              <a:rPr lang="en-IN" dirty="0"/>
            </a:br>
            <a:r>
              <a:rPr lang="en-IN" dirty="0"/>
              <a:t>Key </a:t>
            </a:r>
            <a:r>
              <a:rPr lang="en-IN" dirty="0" smtClean="0"/>
              <a:t>		Value</a:t>
            </a:r>
            <a:r>
              <a:rPr lang="en-IN" dirty="0"/>
              <a:t/>
            </a:r>
            <a:br>
              <a:rPr lang="en-IN" dirty="0"/>
            </a:br>
            <a:r>
              <a:rPr lang="en-IN" dirty="0"/>
              <a:t>Gender </a:t>
            </a:r>
            <a:r>
              <a:rPr lang="en-IN" dirty="0" smtClean="0"/>
              <a:t>	Value</a:t>
            </a:r>
            <a:endParaRPr lang="en-IN" dirty="0"/>
          </a:p>
          <a:p>
            <a:pPr>
              <a:buNone/>
            </a:pPr>
            <a:r>
              <a:rPr lang="en-IN" dirty="0" smtClean="0"/>
              <a:t>	Male 		C 	29 	IT 	Male 	40</a:t>
            </a:r>
            <a:endParaRPr lang="en-IN" dirty="0"/>
          </a:p>
          <a:p>
            <a:pPr>
              <a:buNone/>
            </a:pPr>
            <a:r>
              <a:rPr lang="en-IN" dirty="0" smtClean="0"/>
              <a:t/>
            </a:r>
            <a:br>
              <a:rPr lang="en-IN" dirty="0"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endParaRPr lang="en-IN" dirty="0"/>
          </a:p>
        </p:txBody>
      </p:sp>
      <p:sp>
        <p:nvSpPr>
          <p:cNvPr id="3" name="Content Placeholder 2"/>
          <p:cNvSpPr>
            <a:spLocks noGrp="1"/>
          </p:cNvSpPr>
          <p:nvPr>
            <p:ph idx="1"/>
          </p:nvPr>
        </p:nvSpPr>
        <p:spPr/>
        <p:txBody>
          <a:bodyPr>
            <a:normAutofit fontScale="25000" lnSpcReduction="20000"/>
          </a:bodyPr>
          <a:lstStyle/>
          <a:p>
            <a:r>
              <a:rPr lang="en-IN" sz="8000" dirty="0">
                <a:latin typeface="Times New Roman" pitchFamily="18" charset="0"/>
                <a:cs typeface="Times New Roman" pitchFamily="18" charset="0"/>
              </a:rPr>
              <a:t>Our custom </a:t>
            </a:r>
            <a:r>
              <a:rPr lang="en-IN" sz="8000" dirty="0" err="1">
                <a:latin typeface="Times New Roman" pitchFamily="18" charset="0"/>
                <a:cs typeface="Times New Roman" pitchFamily="18" charset="0"/>
              </a:rPr>
              <a:t>partitioner</a:t>
            </a:r>
            <a:r>
              <a:rPr lang="en-IN" sz="8000" dirty="0">
                <a:latin typeface="Times New Roman" pitchFamily="18" charset="0"/>
                <a:cs typeface="Times New Roman" pitchFamily="18" charset="0"/>
              </a:rPr>
              <a:t> will send all &lt;K,V&gt; by </a:t>
            </a:r>
            <a:r>
              <a:rPr lang="en-IN" sz="8000" dirty="0" smtClean="0">
                <a:latin typeface="Times New Roman" pitchFamily="18" charset="0"/>
                <a:cs typeface="Times New Roman" pitchFamily="18" charset="0"/>
              </a:rPr>
              <a:t>Gender Male </a:t>
            </a:r>
            <a:r>
              <a:rPr lang="en-IN" sz="8000" dirty="0">
                <a:latin typeface="Times New Roman" pitchFamily="18" charset="0"/>
                <a:cs typeface="Times New Roman" pitchFamily="18" charset="0"/>
              </a:rPr>
              <a:t>to one partition and &lt;K,V&gt; with </a:t>
            </a:r>
            <a:r>
              <a:rPr lang="en-IN" sz="8000" dirty="0" smtClean="0">
                <a:latin typeface="Times New Roman" pitchFamily="18" charset="0"/>
                <a:cs typeface="Times New Roman" pitchFamily="18" charset="0"/>
              </a:rPr>
              <a:t>Female </a:t>
            </a:r>
            <a:r>
              <a:rPr lang="en-IN" sz="8000" dirty="0">
                <a:latin typeface="Times New Roman" pitchFamily="18" charset="0"/>
                <a:cs typeface="Times New Roman" pitchFamily="18" charset="0"/>
              </a:rPr>
              <a:t>to other partition .</a:t>
            </a:r>
          </a:p>
          <a:p>
            <a:endParaRPr lang="en-IN" dirty="0" smtClean="0"/>
          </a:p>
          <a:p>
            <a:r>
              <a:rPr lang="en-IN" sz="12800" dirty="0" smtClean="0">
                <a:latin typeface="Times New Roman" pitchFamily="18" charset="0"/>
                <a:cs typeface="Times New Roman" pitchFamily="18" charset="0"/>
              </a:rPr>
              <a:t>public </a:t>
            </a:r>
            <a:r>
              <a:rPr lang="en-IN" sz="12800" dirty="0">
                <a:latin typeface="Times New Roman" pitchFamily="18" charset="0"/>
                <a:cs typeface="Times New Roman" pitchFamily="18" charset="0"/>
              </a:rPr>
              <a:t>static class </a:t>
            </a:r>
            <a:r>
              <a:rPr lang="en-IN" sz="12800" dirty="0" err="1">
                <a:latin typeface="Times New Roman" pitchFamily="18" charset="0"/>
                <a:cs typeface="Times New Roman" pitchFamily="18" charset="0"/>
              </a:rPr>
              <a:t>MyPartitioner</a:t>
            </a:r>
            <a:r>
              <a:rPr lang="en-IN" sz="12800" dirty="0">
                <a:latin typeface="Times New Roman" pitchFamily="18" charset="0"/>
                <a:cs typeface="Times New Roman" pitchFamily="18" charset="0"/>
              </a:rPr>
              <a:t> extends </a:t>
            </a:r>
            <a:r>
              <a:rPr lang="en-IN" sz="12800" dirty="0" err="1">
                <a:latin typeface="Times New Roman" pitchFamily="18" charset="0"/>
                <a:cs typeface="Times New Roman" pitchFamily="18" charset="0"/>
              </a:rPr>
              <a:t>Partitioner</a:t>
            </a:r>
            <a:r>
              <a:rPr lang="en-IN" sz="12800" dirty="0">
                <a:latin typeface="Times New Roman" pitchFamily="18" charset="0"/>
                <a:cs typeface="Times New Roman" pitchFamily="18" charset="0"/>
              </a:rPr>
              <a:t>&lt;</a:t>
            </a:r>
            <a:r>
              <a:rPr lang="en-IN" sz="12800" dirty="0" err="1">
                <a:latin typeface="Times New Roman" pitchFamily="18" charset="0"/>
                <a:cs typeface="Times New Roman" pitchFamily="18" charset="0"/>
              </a:rPr>
              <a:t>Text,Text</a:t>
            </a:r>
            <a:r>
              <a:rPr lang="en-IN" sz="12800" dirty="0">
                <a:latin typeface="Times New Roman" pitchFamily="18" charset="0"/>
                <a:cs typeface="Times New Roman" pitchFamily="18" charset="0"/>
              </a:rPr>
              <a:t>&gt;{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public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getPartition</a:t>
            </a:r>
            <a:r>
              <a:rPr lang="en-IN" sz="12800" dirty="0">
                <a:latin typeface="Times New Roman" pitchFamily="18" charset="0"/>
                <a:cs typeface="Times New Roman" pitchFamily="18" charset="0"/>
              </a:rPr>
              <a:t>(Text key, Text value,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Text("Male")) )</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Text("Female")))</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1;</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Real time applications using </a:t>
            </a:r>
            <a:r>
              <a:rPr lang="en-US" dirty="0" err="1" smtClean="0"/>
              <a:t>MapReduce</a:t>
            </a:r>
            <a:endParaRPr lang="en-US" dirty="0" smtClean="0"/>
          </a:p>
          <a:p>
            <a:r>
              <a:rPr lang="en-US" dirty="0" smtClean="0"/>
              <a:t> Data serialization </a:t>
            </a:r>
          </a:p>
          <a:p>
            <a:r>
              <a:rPr lang="en-US" dirty="0" smtClean="0"/>
              <a:t>Working with common serialization formats</a:t>
            </a:r>
          </a:p>
          <a:p>
            <a:r>
              <a:rPr lang="en-US" dirty="0" smtClean="0"/>
              <a:t>Big data serialization formats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err="1" smtClean="0"/>
              <a:t>Job.setPartitionerClass</a:t>
            </a:r>
            <a:r>
              <a:rPr lang="en-US" dirty="0" smtClean="0"/>
              <a:t>(</a:t>
            </a:r>
            <a:r>
              <a:rPr lang="en-US" dirty="0" err="1" smtClean="0"/>
              <a:t>MyPartitioner.class</a:t>
            </a:r>
            <a:r>
              <a:rPr lang="en-US" dirty="0" smtClean="0"/>
              <a:t>)</a:t>
            </a:r>
          </a:p>
          <a:p>
            <a:endParaRPr lang="en-US" dirty="0"/>
          </a:p>
          <a:p>
            <a:r>
              <a:rPr lang="en-IN" dirty="0" err="1" smtClean="0"/>
              <a:t>job.setNumReduceTasks</a:t>
            </a:r>
            <a:r>
              <a:rPr lang="en-IN" dirty="0" smtClean="0"/>
              <a:t>(2)</a:t>
            </a:r>
          </a:p>
          <a:p>
            <a:r>
              <a:rPr lang="en-IN" dirty="0" smtClean="0"/>
              <a:t>part-r-00000 </a:t>
            </a:r>
            <a:r>
              <a:rPr lang="en-IN" dirty="0"/>
              <a:t>and </a:t>
            </a:r>
            <a:r>
              <a:rPr lang="en-IN" dirty="0" smtClean="0"/>
              <a:t>part-r-00001</a:t>
            </a:r>
            <a:endParaRPr lang="en-US" dirty="0"/>
          </a:p>
          <a:p>
            <a:r>
              <a:rPr lang="en-US" dirty="0" smtClean="0"/>
              <a:t>It will generate two output files</a:t>
            </a:r>
            <a:endParaRPr lang="en-IN" dirty="0" smtClean="0"/>
          </a:p>
          <a:p>
            <a:endParaRPr lang="en-US" dirty="0" smtClean="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r>
              <a:rPr lang="en-US" dirty="0" smtClean="0"/>
              <a:t> for flights data</a:t>
            </a:r>
            <a:endParaRPr lang="en-IN" dirty="0"/>
          </a:p>
        </p:txBody>
      </p:sp>
      <p:sp>
        <p:nvSpPr>
          <p:cNvPr id="3" name="Content Placeholder 2"/>
          <p:cNvSpPr>
            <a:spLocks noGrp="1"/>
          </p:cNvSpPr>
          <p:nvPr>
            <p:ph idx="1"/>
          </p:nvPr>
        </p:nvSpPr>
        <p:spPr>
          <a:xfrm>
            <a:off x="457200" y="1143000"/>
            <a:ext cx="8229600" cy="5562600"/>
          </a:xfrm>
        </p:spPr>
        <p:txBody>
          <a:bodyPr>
            <a:normAutofit fontScale="77500" lnSpcReduction="20000"/>
          </a:bodyPr>
          <a:lstStyle/>
          <a:p>
            <a:r>
              <a:rPr lang="en-IN" dirty="0"/>
              <a:t>public class </a:t>
            </a:r>
            <a:r>
              <a:rPr lang="en-IN" dirty="0" err="1"/>
              <a:t>FlightPartitioner</a:t>
            </a:r>
            <a:r>
              <a:rPr lang="en-IN" dirty="0"/>
              <a:t> extends </a:t>
            </a:r>
            <a:r>
              <a:rPr lang="en-IN" dirty="0" err="1"/>
              <a:t>Partitioner</a:t>
            </a:r>
            <a:r>
              <a:rPr lang="en-IN" dirty="0"/>
              <a:t>&lt;Text, Text&gt;</a:t>
            </a:r>
            <a:r>
              <a:rPr lang="en-IN" dirty="0" smtClean="0"/>
              <a:t/>
            </a:r>
            <a:br>
              <a:rPr lang="en-IN" dirty="0" smtClean="0"/>
            </a:br>
            <a:r>
              <a:rPr lang="en-IN" dirty="0"/>
              <a:t>{</a:t>
            </a:r>
            <a:r>
              <a:rPr lang="en-IN" dirty="0" smtClean="0"/>
              <a:t/>
            </a:r>
            <a:br>
              <a:rPr lang="en-IN" dirty="0" smtClean="0"/>
            </a:br>
            <a:r>
              <a:rPr lang="en-IN" dirty="0"/>
              <a:t>public static </a:t>
            </a:r>
            <a:r>
              <a:rPr lang="en-IN" dirty="0" err="1"/>
              <a:t>int</a:t>
            </a:r>
            <a:r>
              <a:rPr lang="en-IN" dirty="0"/>
              <a:t> </a:t>
            </a:r>
            <a:r>
              <a:rPr lang="en-IN" dirty="0" err="1"/>
              <a:t>getPartition</a:t>
            </a:r>
            <a:r>
              <a:rPr lang="en-IN" dirty="0"/>
              <a:t>(Text key, Text value, </a:t>
            </a:r>
            <a:r>
              <a:rPr lang="en-IN" dirty="0" err="1"/>
              <a:t>int</a:t>
            </a:r>
            <a:r>
              <a:rPr lang="en-IN" dirty="0"/>
              <a:t> </a:t>
            </a:r>
            <a:r>
              <a:rPr lang="en-IN" dirty="0" err="1"/>
              <a:t>numReduceTasks</a:t>
            </a:r>
            <a:r>
              <a:rPr lang="en-IN" dirty="0"/>
              <a:t>)</a:t>
            </a:r>
            <a:r>
              <a:rPr lang="en-IN" dirty="0" smtClean="0"/>
              <a:t/>
            </a:r>
            <a:br>
              <a:rPr lang="en-IN" dirty="0" smtClean="0"/>
            </a:br>
            <a:r>
              <a:rPr lang="en-IN" dirty="0"/>
              <a:t>{</a:t>
            </a:r>
            <a:r>
              <a:rPr lang="en-IN" dirty="0" smtClean="0"/>
              <a:t/>
            </a:r>
            <a:br>
              <a:rPr lang="en-IN" dirty="0" smtClean="0"/>
            </a:br>
            <a:r>
              <a:rPr lang="en-IN" dirty="0"/>
              <a:t>if(</a:t>
            </a:r>
            <a:r>
              <a:rPr lang="en-IN" dirty="0" err="1"/>
              <a:t>numReduceTasks</a:t>
            </a:r>
            <a:r>
              <a:rPr lang="en-IN" dirty="0"/>
              <a:t>==0) { return 0; }</a:t>
            </a:r>
            <a:r>
              <a:rPr lang="en-IN" dirty="0" smtClean="0"/>
              <a:t/>
            </a:r>
            <a:br>
              <a:rPr lang="en-IN" dirty="0" smtClean="0"/>
            </a:br>
            <a:r>
              <a:rPr lang="en-IN" dirty="0"/>
              <a:t>if(</a:t>
            </a:r>
            <a:r>
              <a:rPr lang="en-IN" dirty="0" err="1"/>
              <a:t>key.equals</a:t>
            </a:r>
            <a:r>
              <a:rPr lang="en-IN" dirty="0"/>
              <a:t>(new Text(“JET123”)) { return 0; }</a:t>
            </a:r>
            <a:r>
              <a:rPr lang="en-IN" dirty="0" smtClean="0"/>
              <a:t/>
            </a:r>
            <a:br>
              <a:rPr lang="en-IN" dirty="0" smtClean="0"/>
            </a:br>
            <a:r>
              <a:rPr lang="en-IN" dirty="0"/>
              <a:t>else if(</a:t>
            </a:r>
            <a:r>
              <a:rPr lang="en-IN" dirty="0" err="1"/>
              <a:t>key.equals</a:t>
            </a:r>
            <a:r>
              <a:rPr lang="en-IN" dirty="0"/>
              <a:t>(new Text(“JET545”)) { return 1%numReduceTasks; }</a:t>
            </a:r>
            <a:r>
              <a:rPr lang="en-IN" dirty="0" smtClean="0"/>
              <a:t/>
            </a:r>
            <a:br>
              <a:rPr lang="en-IN" dirty="0" smtClean="0"/>
            </a:br>
            <a:r>
              <a:rPr lang="en-IN" dirty="0"/>
              <a:t>else if(</a:t>
            </a:r>
            <a:r>
              <a:rPr lang="en-IN" dirty="0" err="1"/>
              <a:t>key.equals</a:t>
            </a:r>
            <a:r>
              <a:rPr lang="en-IN" dirty="0"/>
              <a:t>(new Text(“JET789”)) { return 2%numReduceTasks; }</a:t>
            </a:r>
            <a:r>
              <a:rPr lang="en-IN" dirty="0" smtClean="0"/>
              <a:t/>
            </a:r>
            <a:br>
              <a:rPr lang="en-IN" dirty="0" smtClean="0"/>
            </a:br>
            <a:r>
              <a:rPr lang="en-IN" dirty="0"/>
              <a:t>else { return 3%numReduceTasks; }</a:t>
            </a:r>
            <a:r>
              <a:rPr lang="en-IN" dirty="0" smtClean="0"/>
              <a:t/>
            </a:r>
            <a:br>
              <a:rPr lang="en-IN" dirty="0" smtClean="0"/>
            </a:br>
            <a:r>
              <a:rPr lang="en-IN" dirty="0"/>
              <a:t>}</a:t>
            </a:r>
            <a:r>
              <a:rPr lang="en-IN" dirty="0" smtClean="0"/>
              <a:t/>
            </a:r>
            <a:br>
              <a:rPr lang="en-IN" dirty="0" smtClean="0"/>
            </a:br>
            <a:r>
              <a:rPr lang="en-IN" dirty="0" smtClean="0"/>
              <a:t>}</a:t>
            </a:r>
          </a:p>
          <a:p>
            <a:r>
              <a:rPr lang="en-US" dirty="0" smtClean="0"/>
              <a:t>In main class</a:t>
            </a:r>
            <a:endParaRPr lang="en-IN" dirty="0" smtClean="0"/>
          </a:p>
          <a:p>
            <a:pPr>
              <a:buNone/>
            </a:pPr>
            <a:r>
              <a:rPr lang="en-IN" dirty="0" err="1" smtClean="0"/>
              <a:t>job.setNumReduceTasks</a:t>
            </a:r>
            <a:r>
              <a:rPr lang="en-IN" dirty="0" smtClean="0"/>
              <a:t>(4)</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100" dirty="0" smtClean="0"/>
              <a:t>Write a </a:t>
            </a:r>
            <a:r>
              <a:rPr lang="en-US" sz="3100" dirty="0" err="1" smtClean="0"/>
              <a:t>MapReduce</a:t>
            </a:r>
            <a:r>
              <a:rPr lang="en-US" sz="3100" dirty="0" smtClean="0"/>
              <a:t> program to count the occurrence of similar words in a file by using </a:t>
            </a:r>
            <a:r>
              <a:rPr lang="en-US" sz="3100" dirty="0" err="1" smtClean="0"/>
              <a:t>partitioner</a:t>
            </a:r>
            <a:r>
              <a:rPr lang="en-US" sz="3100" dirty="0" smtClean="0"/>
              <a:t>.</a:t>
            </a:r>
            <a:endParaRPr lang="en-IN" dirty="0"/>
          </a:p>
        </p:txBody>
      </p:sp>
      <p:sp>
        <p:nvSpPr>
          <p:cNvPr id="3" name="Content Placeholder 2"/>
          <p:cNvSpPr>
            <a:spLocks noGrp="1"/>
          </p:cNvSpPr>
          <p:nvPr>
            <p:ph idx="1"/>
          </p:nvPr>
        </p:nvSpPr>
        <p:spPr/>
        <p:txBody>
          <a:bodyPr/>
          <a:lstStyle/>
          <a:p>
            <a:r>
              <a:rPr lang="en-US" dirty="0" smtClean="0"/>
              <a:t>Import </a:t>
            </a:r>
            <a:r>
              <a:rPr lang="en-US" dirty="0" err="1" smtClean="0"/>
              <a:t>org.apache.hadoop.io.IntWritale</a:t>
            </a:r>
            <a:r>
              <a:rPr lang="en-US" dirty="0" smtClean="0"/>
              <a:t>;</a:t>
            </a:r>
          </a:p>
          <a:p>
            <a:r>
              <a:rPr lang="en-US" dirty="0" smtClean="0"/>
              <a:t>Import </a:t>
            </a:r>
            <a:r>
              <a:rPr lang="en-US" dirty="0" err="1" smtClean="0"/>
              <a:t>org.apache.hadoop.io.Text</a:t>
            </a:r>
            <a:r>
              <a:rPr lang="en-US" dirty="0" smtClean="0"/>
              <a:t>;</a:t>
            </a:r>
          </a:p>
          <a:p>
            <a:r>
              <a:rPr lang="en-US" dirty="0" smtClean="0"/>
              <a:t>Import </a:t>
            </a:r>
            <a:r>
              <a:rPr lang="en-US" dirty="0" err="1" smtClean="0"/>
              <a:t>org.apache.hadoop.mapreduce.Partitioner</a:t>
            </a:r>
            <a:r>
              <a:rPr lang="en-US" dirty="0" smtClean="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pPr>
              <a:buNone/>
            </a:pPr>
            <a:r>
              <a:rPr lang="en-US" sz="4400" dirty="0" smtClean="0">
                <a:latin typeface="Times New Roman" pitchFamily="18" charset="0"/>
                <a:cs typeface="Times New Roman" pitchFamily="18" charset="0"/>
              </a:rPr>
              <a:t>Public class </a:t>
            </a:r>
            <a:r>
              <a:rPr lang="en-US" sz="4400" dirty="0" err="1" smtClean="0">
                <a:latin typeface="Times New Roman" pitchFamily="18" charset="0"/>
                <a:cs typeface="Times New Roman" pitchFamily="18" charset="0"/>
              </a:rPr>
              <a:t>WordCountPartitioner</a:t>
            </a:r>
            <a:r>
              <a:rPr lang="en-US" sz="4400" dirty="0" smtClean="0">
                <a:latin typeface="Times New Roman" pitchFamily="18" charset="0"/>
                <a:cs typeface="Times New Roman" pitchFamily="18" charset="0"/>
              </a:rPr>
              <a:t> extends </a:t>
            </a:r>
            <a:r>
              <a:rPr lang="en-US" sz="4400" dirty="0" err="1" smtClean="0">
                <a:latin typeface="Times New Roman" pitchFamily="18" charset="0"/>
                <a:cs typeface="Times New Roman" pitchFamily="18" charset="0"/>
              </a:rPr>
              <a:t>Partitioner</a:t>
            </a:r>
            <a:r>
              <a:rPr lang="en-US" sz="4400" dirty="0" smtClean="0">
                <a:latin typeface="Times New Roman" pitchFamily="18" charset="0"/>
                <a:cs typeface="Times New Roman" pitchFamily="18" charset="0"/>
              </a:rPr>
              <a:t> &lt; Text,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&gt; {</a:t>
            </a:r>
          </a:p>
          <a:p>
            <a:pPr>
              <a:buNone/>
            </a:pPr>
            <a:r>
              <a:rPr lang="en-US" sz="4400" dirty="0" smtClean="0">
                <a:latin typeface="Times New Roman" pitchFamily="18" charset="0"/>
                <a:cs typeface="Times New Roman" pitchFamily="18" charset="0"/>
              </a:rPr>
              <a:t>Public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getPartition</a:t>
            </a:r>
            <a:r>
              <a:rPr lang="en-US" sz="4400" dirty="0" smtClean="0">
                <a:latin typeface="Times New Roman" pitchFamily="18" charset="0"/>
                <a:cs typeface="Times New Roman" pitchFamily="18" charset="0"/>
              </a:rPr>
              <a:t>(Text key,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 value,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numPartitions</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String word=</a:t>
            </a:r>
            <a:r>
              <a:rPr lang="en-US" sz="4400" dirty="0" err="1" smtClean="0">
                <a:latin typeface="Times New Roman" pitchFamily="18" charset="0"/>
                <a:cs typeface="Times New Roman" pitchFamily="18" charset="0"/>
              </a:rPr>
              <a:t>key.toString</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Char alphabet=</a:t>
            </a:r>
            <a:r>
              <a:rPr lang="en-US" sz="4400" dirty="0" err="1" smtClean="0">
                <a:latin typeface="Times New Roman" pitchFamily="18" charset="0"/>
                <a:cs typeface="Times New Roman" pitchFamily="18" charset="0"/>
              </a:rPr>
              <a:t>word.toUpperCase</a:t>
            </a:r>
            <a:r>
              <a:rPr lang="en-US" sz="4400" dirty="0" smtClean="0">
                <a:latin typeface="Times New Roman" pitchFamily="18" charset="0"/>
                <a:cs typeface="Times New Roman" pitchFamily="18" charset="0"/>
              </a:rPr>
              <a:t>().</a:t>
            </a:r>
            <a:r>
              <a:rPr lang="en-US" sz="4400" dirty="0" err="1" smtClean="0">
                <a:latin typeface="Times New Roman" pitchFamily="18" charset="0"/>
                <a:cs typeface="Times New Roman" pitchFamily="18" charset="0"/>
              </a:rPr>
              <a:t>charAt</a:t>
            </a:r>
            <a:r>
              <a:rPr lang="en-US" sz="4400" dirty="0" smtClean="0">
                <a:latin typeface="Times New Roman" pitchFamily="18" charset="0"/>
                <a:cs typeface="Times New Roman" pitchFamily="18" charset="0"/>
              </a:rPr>
              <a:t>(0);</a:t>
            </a:r>
          </a:p>
          <a:p>
            <a:pPr>
              <a:buNone/>
            </a:pP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=0;</a:t>
            </a:r>
          </a:p>
          <a:p>
            <a:pPr>
              <a:buNone/>
            </a:pPr>
            <a:r>
              <a:rPr lang="en-US" sz="4400" dirty="0" smtClean="0">
                <a:latin typeface="Times New Roman" pitchFamily="18" charset="0"/>
                <a:cs typeface="Times New Roman" pitchFamily="18" charset="0"/>
              </a:rPr>
              <a:t>Switch(alphabet){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A’:partitionNumber</a:t>
            </a:r>
            <a:r>
              <a:rPr lang="en-US" sz="4400" dirty="0" smtClean="0">
                <a:latin typeface="Times New Roman" pitchFamily="18" charset="0"/>
                <a:cs typeface="Times New Roman" pitchFamily="18" charset="0"/>
              </a:rPr>
              <a:t>=1;break;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B’:partitionNumber</a:t>
            </a:r>
            <a:r>
              <a:rPr lang="en-US" sz="4400" dirty="0" smtClean="0">
                <a:latin typeface="Times New Roman" pitchFamily="18" charset="0"/>
                <a:cs typeface="Times New Roman" pitchFamily="18" charset="0"/>
              </a:rPr>
              <a:t>=2;break;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C’:partitionNumber</a:t>
            </a:r>
            <a:r>
              <a:rPr lang="en-US" sz="4400" dirty="0" smtClean="0">
                <a:latin typeface="Times New Roman" pitchFamily="18" charset="0"/>
                <a:cs typeface="Times New Roman" pitchFamily="18" charset="0"/>
              </a:rPr>
              <a:t>=3;break;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Z’:partitionNumber</a:t>
            </a:r>
            <a:r>
              <a:rPr lang="en-US" sz="4400" dirty="0" smtClean="0">
                <a:latin typeface="Times New Roman" pitchFamily="18" charset="0"/>
                <a:cs typeface="Times New Roman" pitchFamily="18" charset="0"/>
              </a:rPr>
              <a:t>=26;break;</a:t>
            </a:r>
          </a:p>
          <a:p>
            <a:pPr>
              <a:buNone/>
            </a:pPr>
            <a:r>
              <a:rPr lang="en-US" sz="4400" dirty="0" err="1" smtClean="0">
                <a:latin typeface="Times New Roman" pitchFamily="18" charset="0"/>
                <a:cs typeface="Times New Roman" pitchFamily="18" charset="0"/>
              </a:rPr>
              <a:t>Default:partitionNumber</a:t>
            </a:r>
            <a:r>
              <a:rPr lang="en-US" sz="4400" dirty="0" smtClean="0">
                <a:latin typeface="Times New Roman" pitchFamily="18" charset="0"/>
                <a:cs typeface="Times New Roman" pitchFamily="18" charset="0"/>
              </a:rPr>
              <a:t>=0;break;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Return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endParaRPr lang="en-US" sz="4400" dirty="0" smtClean="0">
              <a:latin typeface="Times New Roman" pitchFamily="18" charset="0"/>
              <a:cs typeface="Times New Roman" pitchFamily="18" charset="0"/>
            </a:endParaRPr>
          </a:p>
          <a:p>
            <a:endParaRPr lang="en-US" dirty="0" smtClean="0"/>
          </a:p>
          <a:p>
            <a:endParaRPr lang="en-US"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driver program</a:t>
            </a:r>
            <a:endParaRPr lang="en-IN" dirty="0"/>
          </a:p>
        </p:txBody>
      </p:sp>
      <p:sp>
        <p:nvSpPr>
          <p:cNvPr id="3" name="Content Placeholder 2"/>
          <p:cNvSpPr>
            <a:spLocks noGrp="1"/>
          </p:cNvSpPr>
          <p:nvPr>
            <p:ph idx="1"/>
          </p:nvPr>
        </p:nvSpPr>
        <p:spPr/>
        <p:txBody>
          <a:bodyPr/>
          <a:lstStyle/>
          <a:p>
            <a:r>
              <a:rPr lang="en-US" dirty="0" err="1" smtClean="0"/>
              <a:t>Job.setNumReduceTasks</a:t>
            </a:r>
            <a:r>
              <a:rPr lang="en-US" dirty="0" smtClean="0"/>
              <a:t>(27);</a:t>
            </a:r>
          </a:p>
          <a:p>
            <a:r>
              <a:rPr lang="en-US" dirty="0" err="1" smtClean="0"/>
              <a:t>Job.setPartitionerClass</a:t>
            </a:r>
            <a:r>
              <a:rPr lang="en-US" dirty="0" smtClean="0"/>
              <a:t>(</a:t>
            </a:r>
            <a:r>
              <a:rPr lang="en-US" dirty="0" err="1" smtClean="0"/>
              <a:t>WordCountPartitioner.class</a:t>
            </a:r>
            <a:r>
              <a:rPr lang="en-US" dirty="0" smtClean="0"/>
              <a:t>);</a:t>
            </a:r>
          </a:p>
          <a:p>
            <a:endParaRPr lang="en-US" dirty="0" smtClean="0"/>
          </a:p>
          <a:p>
            <a:r>
              <a:rPr lang="en-US" dirty="0" smtClean="0"/>
              <a:t>27 output files are generated by reducers.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Searching plays an important role in </a:t>
            </a:r>
            <a:r>
              <a:rPr lang="en-US" dirty="0" err="1" smtClean="0"/>
              <a:t>MapReduce</a:t>
            </a:r>
            <a:r>
              <a:rPr lang="en-US" dirty="0" smtClean="0"/>
              <a:t> algorithm. It helps in the combiner phase (optional) and in the Reducer phase</a:t>
            </a:r>
          </a:p>
          <a:p>
            <a:r>
              <a:rPr lang="en-US" dirty="0" smtClean="0"/>
              <a:t>Example: find out the details of the employee who draws the highest salary in a given employee dataset.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216090"/>
            <a:ext cx="8991600" cy="653660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337813" cy="923330"/>
          </a:xfrm>
          <a:prstGeom prst="rect">
            <a:avLst/>
          </a:prstGeom>
          <a:noFill/>
        </p:spPr>
        <p:txBody>
          <a:bodyPr wrap="square" rtlCol="0">
            <a:spAutoFit/>
          </a:bodyPr>
          <a:lstStyle/>
          <a:p>
            <a:r>
              <a:rPr lang="en-US" b="1" dirty="0" smtClean="0"/>
              <a:t>Combiner Phase:</a:t>
            </a:r>
          </a:p>
          <a:p>
            <a:r>
              <a:rPr lang="en-US" dirty="0" smtClean="0"/>
              <a:t> the combiner will check all the employee salary to find the highest salaried employee </a:t>
            </a:r>
          </a:p>
          <a:p>
            <a:r>
              <a:rPr lang="en-US" dirty="0" smtClean="0"/>
              <a:t>in each file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914400" y="1000125"/>
            <a:ext cx="7006478" cy="58578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write a </a:t>
            </a:r>
            <a:r>
              <a:rPr lang="en-US" dirty="0" err="1" smtClean="0"/>
              <a:t>MapReduce</a:t>
            </a:r>
            <a:r>
              <a:rPr lang="en-US" dirty="0" smtClean="0"/>
              <a:t> program to search for a specific keyword in a file.</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1001,john,45</a:t>
            </a:r>
          </a:p>
          <a:p>
            <a:pPr>
              <a:buNone/>
            </a:pPr>
            <a:r>
              <a:rPr lang="en-US" dirty="0" smtClean="0"/>
              <a:t>1002,jack,39</a:t>
            </a:r>
          </a:p>
          <a:p>
            <a:pPr>
              <a:buNone/>
            </a:pPr>
            <a:r>
              <a:rPr lang="en-US" dirty="0" smtClean="0"/>
              <a:t>1003,Bob,33</a:t>
            </a:r>
          </a:p>
          <a:p>
            <a:pPr>
              <a:buNone/>
            </a:pPr>
            <a:endParaRPr lang="en-US" dirty="0" smtClean="0"/>
          </a:p>
          <a:p>
            <a:pPr>
              <a:buNone/>
            </a:pPr>
            <a:r>
              <a:rPr lang="en-IN" dirty="0" smtClean="0"/>
              <a:t>Wordsearcher.java</a:t>
            </a:r>
          </a:p>
          <a:p>
            <a:pPr>
              <a:buNone/>
            </a:pPr>
            <a:endParaRPr lang="en" dirty="0" smtClean="0"/>
          </a:p>
          <a:p>
            <a:pPr>
              <a:buNone/>
            </a:pPr>
            <a:endParaRPr lang="en" dirty="0" smtClean="0"/>
          </a:p>
          <a:p>
            <a:pPr>
              <a:buNone/>
            </a:pPr>
            <a:r>
              <a:rPr lang="en-IN" dirty="0" smtClean="0"/>
              <a:t>import </a:t>
            </a:r>
            <a:r>
              <a:rPr lang="en-IN" dirty="0" err="1" smtClean="0"/>
              <a:t>java.io.IOException</a:t>
            </a:r>
            <a:r>
              <a:rPr lang="en-IN" dirty="0" smtClean="0"/>
              <a:t>;</a:t>
            </a:r>
          </a:p>
          <a:p>
            <a:pPr>
              <a:buNone/>
            </a:pPr>
            <a:r>
              <a:rPr lang="en-IN" dirty="0" smtClean="0"/>
              <a:t>import </a:t>
            </a:r>
            <a:r>
              <a:rPr lang="en-IN" dirty="0" err="1" smtClean="0"/>
              <a:t>org.apache.hadoop.conf.Configuration</a:t>
            </a:r>
            <a:r>
              <a:rPr lang="en-IN" dirty="0" smtClean="0"/>
              <a:t>;</a:t>
            </a:r>
          </a:p>
          <a:p>
            <a:pPr>
              <a:buNone/>
            </a:pPr>
            <a:r>
              <a:rPr lang="en-IN" dirty="0" smtClean="0"/>
              <a:t>import </a:t>
            </a:r>
            <a:r>
              <a:rPr lang="en-IN" dirty="0" err="1" smtClean="0"/>
              <a:t>org.apache.hadoop.fs.Path</a:t>
            </a:r>
            <a:r>
              <a:rPr lang="en-IN" dirty="0" smtClean="0"/>
              <a:t>;</a:t>
            </a:r>
          </a:p>
          <a:p>
            <a:pPr>
              <a:buNone/>
            </a:pPr>
            <a:r>
              <a:rPr lang="en-IN" dirty="0" smtClean="0"/>
              <a:t>import </a:t>
            </a:r>
            <a:r>
              <a:rPr lang="en-IN" dirty="0" err="1" smtClean="0"/>
              <a:t>org.apache.hadoop.io.Text</a:t>
            </a:r>
            <a:r>
              <a:rPr lang="en-IN" dirty="0" smtClean="0"/>
              <a:t>;</a:t>
            </a:r>
          </a:p>
          <a:p>
            <a:pPr>
              <a:buNone/>
            </a:pPr>
            <a:r>
              <a:rPr lang="en-IN" dirty="0" smtClean="0"/>
              <a:t>import </a:t>
            </a:r>
            <a:r>
              <a:rPr lang="en-IN" dirty="0" err="1" smtClean="0"/>
              <a:t>org.apache.hadoop.mapreduce.Job</a:t>
            </a:r>
            <a:r>
              <a:rPr lang="en-IN" dirty="0" smtClean="0"/>
              <a:t>;</a:t>
            </a:r>
          </a:p>
          <a:p>
            <a:pPr>
              <a:buNone/>
            </a:pPr>
            <a:r>
              <a:rPr lang="en-IN" dirty="0" smtClean="0"/>
              <a:t>import </a:t>
            </a:r>
            <a:r>
              <a:rPr lang="en-IN" dirty="0" err="1" smtClean="0"/>
              <a:t>org.apache.hadoop.mapreduce.lib.input.FileInputFormat</a:t>
            </a:r>
            <a:r>
              <a:rPr lang="en-IN" dirty="0" smtClean="0"/>
              <a:t>;</a:t>
            </a:r>
          </a:p>
          <a:p>
            <a:pPr>
              <a:buNone/>
            </a:pPr>
            <a:r>
              <a:rPr lang="en-IN" dirty="0" smtClean="0"/>
              <a:t>import </a:t>
            </a:r>
            <a:r>
              <a:rPr lang="en-IN" dirty="0" err="1" smtClean="0"/>
              <a:t>org.apache.hadoop.mapreduce.lib.input.TextInputFormat</a:t>
            </a:r>
            <a:r>
              <a:rPr lang="en-IN" dirty="0" smtClean="0"/>
              <a:t>;</a:t>
            </a:r>
          </a:p>
          <a:p>
            <a:pPr>
              <a:buNone/>
            </a:pPr>
            <a:r>
              <a:rPr lang="en-IN" dirty="0" smtClean="0"/>
              <a:t>import </a:t>
            </a:r>
            <a:r>
              <a:rPr lang="en-IN" dirty="0" err="1" smtClean="0"/>
              <a:t>org.apache.hadoop.mapreduce.lib.input.FileOutputFormat</a:t>
            </a:r>
            <a:r>
              <a:rPr lang="en-IN" dirty="0" smtClean="0"/>
              <a:t>;</a:t>
            </a:r>
          </a:p>
          <a:p>
            <a:pPr>
              <a:buNone/>
            </a:pPr>
            <a:r>
              <a:rPr lang="en-IN" dirty="0" smtClean="0"/>
              <a:t>import </a:t>
            </a:r>
            <a:r>
              <a:rPr lang="en-IN" dirty="0" err="1" smtClean="0"/>
              <a:t>org.apache.hadoop.mapreduce.lib.input.TextOutputFormat</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Autofit/>
          </a:bodyPr>
          <a:lstStyle/>
          <a:p>
            <a:pPr>
              <a:buNone/>
            </a:pPr>
            <a:r>
              <a:rPr lang="en-IN" sz="2000" dirty="0" smtClean="0">
                <a:latin typeface="Times New Roman" pitchFamily="18" charset="0"/>
                <a:cs typeface="Times New Roman" pitchFamily="18" charset="0"/>
              </a:rPr>
              <a:t>public class </a:t>
            </a:r>
            <a:r>
              <a:rPr lang="en-IN" sz="2000" dirty="0" err="1" smtClean="0">
                <a:latin typeface="Times New Roman" pitchFamily="18" charset="0"/>
                <a:cs typeface="Times New Roman" pitchFamily="18" charset="0"/>
              </a:rPr>
              <a:t>WordSearcher</a:t>
            </a:r>
            <a:endParaRPr lang="en-IN" sz="2000" dirty="0" smtClean="0">
              <a:latin typeface="Times New Roman" pitchFamily="18" charset="0"/>
              <a:cs typeface="Times New Roman" pitchFamily="18" charset="0"/>
            </a:endParaRPr>
          </a:p>
          <a:p>
            <a:pPr>
              <a:buNone/>
            </a:pP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public static void main(String[]</a:t>
            </a:r>
            <a:r>
              <a:rPr lang="en-IN" sz="2000" dirty="0" err="1" smtClean="0">
                <a:latin typeface="Times New Roman" pitchFamily="18" charset="0"/>
                <a:cs typeface="Times New Roman" pitchFamily="18" charset="0"/>
              </a:rPr>
              <a:t>args</a:t>
            </a:r>
            <a:r>
              <a:rPr lang="en-IN" sz="2000" dirty="0" smtClean="0">
                <a:latin typeface="Times New Roman" pitchFamily="18" charset="0"/>
                <a:cs typeface="Times New Roman" pitchFamily="18" charset="0"/>
              </a:rPr>
              <a:t>)throws </a:t>
            </a:r>
            <a:r>
              <a:rPr lang="en-IN" sz="2000" dirty="0" err="1" smtClean="0">
                <a:latin typeface="Times New Roman" pitchFamily="18" charset="0"/>
                <a:cs typeface="Times New Roman" pitchFamily="18" charset="0"/>
              </a:rPr>
              <a:t>IOException,InterrruptedException,ClassNotFoundException</a:t>
            </a:r>
            <a:r>
              <a:rPr lang="en-IN" sz="2000" dirty="0" smtClean="0">
                <a:latin typeface="Times New Roman" pitchFamily="18" charset="0"/>
                <a:cs typeface="Times New Roman" pitchFamily="18" charset="0"/>
              </a:rPr>
              <a:t>  </a:t>
            </a: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Configuration conf = new Configuration();</a:t>
            </a:r>
          </a:p>
          <a:p>
            <a:pPr>
              <a:buNone/>
            </a:pPr>
            <a:r>
              <a:rPr lang="en-IN" sz="2000" dirty="0" smtClean="0">
                <a:latin typeface="Times New Roman" pitchFamily="18" charset="0"/>
                <a:cs typeface="Times New Roman" pitchFamily="18" charset="0"/>
              </a:rPr>
              <a:t>Job </a:t>
            </a:r>
            <a:r>
              <a:rPr lang="en-IN" sz="2000" dirty="0" err="1" smtClean="0">
                <a:latin typeface="Times New Roman" pitchFamily="18" charset="0"/>
                <a:cs typeface="Times New Roman" pitchFamily="18" charset="0"/>
              </a:rPr>
              <a:t>job</a:t>
            </a:r>
            <a:r>
              <a:rPr lang="en-IN" sz="2000" dirty="0" smtClean="0">
                <a:latin typeface="Times New Roman" pitchFamily="18" charset="0"/>
                <a:cs typeface="Times New Roman" pitchFamily="18" charset="0"/>
              </a:rPr>
              <a:t> = new Job(conf);</a:t>
            </a:r>
          </a:p>
          <a:p>
            <a:pPr>
              <a:buNone/>
            </a:pPr>
            <a:r>
              <a:rPr lang="en-IN" sz="2000" dirty="0" err="1" smtClean="0">
                <a:latin typeface="Times New Roman" pitchFamily="18" charset="0"/>
                <a:cs typeface="Times New Roman" pitchFamily="18" charset="0"/>
              </a:rPr>
              <a:t>job.setJarByClass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job.setOutputKeyClass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job.setOutputValuesClass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job.setMapperClass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job.setReducerClass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job.setInputFormatClass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TextInputFormat.class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TextOutputFormat.class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job.setNumReduceTasks</a:t>
            </a:r>
            <a:r>
              <a:rPr lang="en-IN" sz="2000" dirty="0" smtClean="0">
                <a:latin typeface="Times New Roman" pitchFamily="18" charset="0"/>
                <a:cs typeface="Times New Roman" pitchFamily="18" charset="0"/>
              </a:rPr>
              <a:t>(1);</a:t>
            </a:r>
          </a:p>
          <a:p>
            <a:pPr>
              <a:buNone/>
            </a:pPr>
            <a:r>
              <a:rPr lang="en-IN" sz="2000" dirty="0" err="1" smtClean="0">
                <a:latin typeface="Times New Roman" pitchFamily="18" charset="0"/>
                <a:cs typeface="Times New Roman" pitchFamily="18" charset="0"/>
              </a:rPr>
              <a:t>job.getConfiguration</a:t>
            </a:r>
            <a:r>
              <a:rPr lang="en-IN" sz="2000" dirty="0" smtClean="0">
                <a:latin typeface="Times New Roman" pitchFamily="18" charset="0"/>
                <a:cs typeface="Times New Roman" pitchFamily="18" charset="0"/>
              </a:rPr>
              <a:t>().set(“</a:t>
            </a:r>
            <a:r>
              <a:rPr lang="en-IN" sz="2000" dirty="0" err="1" smtClean="0">
                <a:latin typeface="Times New Roman" pitchFamily="18" charset="0"/>
                <a:cs typeface="Times New Roman" pitchFamily="18" charset="0"/>
              </a:rPr>
              <a:t>keyword”,”jack</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FileInputFormat.setInputPaths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/student.csv”));</a:t>
            </a:r>
          </a:p>
          <a:p>
            <a:pPr>
              <a:buNone/>
            </a:pPr>
            <a:r>
              <a:rPr lang="en-IN" sz="2000" dirty="0" err="1" smtClean="0">
                <a:latin typeface="Times New Roman" pitchFamily="18" charset="0"/>
                <a:cs typeface="Times New Roman" pitchFamily="18" charset="0"/>
              </a:rPr>
              <a:t>FileInputFormat.setOutputPaths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/output/search”));</a:t>
            </a:r>
          </a:p>
          <a:p>
            <a:pPr>
              <a:buNone/>
            </a:pPr>
            <a:r>
              <a:rPr lang="en-IN" sz="2000" dirty="0" err="1" smtClean="0">
                <a:latin typeface="Times New Roman" pitchFamily="18" charset="0"/>
                <a:cs typeface="Times New Roman" pitchFamily="18" charset="0"/>
              </a:rPr>
              <a:t>System.exit</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job.waitForCompletion</a:t>
            </a:r>
            <a:r>
              <a:rPr lang="en-IN" sz="2000" dirty="0" smtClean="0">
                <a:latin typeface="Times New Roman" pitchFamily="18" charset="0"/>
                <a:cs typeface="Times New Roman" pitchFamily="18" charset="0"/>
              </a:rPr>
              <a:t>(true)? 0 :1); </a:t>
            </a:r>
            <a:r>
              <a:rPr lang="en" sz="2000" dirty="0" smtClean="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Google released a paper on </a:t>
            </a:r>
            <a:r>
              <a:rPr lang="en-US" dirty="0" err="1" smtClean="0"/>
              <a:t>MapReduce</a:t>
            </a:r>
            <a:r>
              <a:rPr lang="en-US" dirty="0" smtClean="0"/>
              <a:t> technology in December, 2004. </a:t>
            </a:r>
          </a:p>
          <a:p>
            <a:r>
              <a:rPr lang="en-US" dirty="0" smtClean="0"/>
              <a:t>This became the genesis of the </a:t>
            </a:r>
            <a:r>
              <a:rPr lang="en-US" dirty="0" err="1" smtClean="0"/>
              <a:t>Hadoop</a:t>
            </a:r>
            <a:r>
              <a:rPr lang="en-US" dirty="0" smtClean="0"/>
              <a:t> Processing Model. </a:t>
            </a:r>
          </a:p>
          <a:p>
            <a:r>
              <a:rPr lang="en-US" dirty="0" smtClean="0"/>
              <a:t>So, </a:t>
            </a:r>
            <a:r>
              <a:rPr lang="en-US" dirty="0" err="1" smtClean="0"/>
              <a:t>MapReduce</a:t>
            </a:r>
            <a:r>
              <a:rPr lang="en-US" dirty="0" smtClean="0"/>
              <a:t> is a programming model that allows us to perform parallel and distributed processing on huge data sets</a:t>
            </a:r>
          </a:p>
          <a:p>
            <a:pPr lvl="1">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wordSearchMapper.java</a:t>
            </a:r>
          </a:p>
          <a:p>
            <a:r>
              <a:rPr lang="en-US" dirty="0" smtClean="0"/>
              <a:t>Public class </a:t>
            </a:r>
            <a:r>
              <a:rPr lang="en-US" dirty="0" err="1" smtClean="0"/>
              <a:t>WordSearchMapper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r>
              <a:rPr lang="en-US" dirty="0" smtClean="0"/>
              <a:t>Static String keyword;</a:t>
            </a:r>
          </a:p>
          <a:p>
            <a:r>
              <a:rPr lang="en-US" dirty="0" smtClean="0"/>
              <a:t>Static </a:t>
            </a:r>
            <a:r>
              <a:rPr lang="en-US" dirty="0" err="1" smtClean="0"/>
              <a:t>int</a:t>
            </a:r>
            <a:r>
              <a:rPr lang="en-US" dirty="0" smtClean="0"/>
              <a:t> pos=0;</a:t>
            </a:r>
          </a:p>
          <a:p>
            <a:r>
              <a:rPr lang="en-US" dirty="0" smtClean="0"/>
              <a:t>Protected void setup(Context con) throws </a:t>
            </a:r>
            <a:r>
              <a:rPr lang="en-US" dirty="0" err="1" smtClean="0"/>
              <a:t>IOException,InterruptedException</a:t>
            </a:r>
            <a:r>
              <a:rPr lang="en-US" dirty="0" smtClean="0"/>
              <a:t> {</a:t>
            </a:r>
          </a:p>
          <a:p>
            <a:r>
              <a:rPr lang="en-US" dirty="0" smtClean="0"/>
              <a:t>Configuration </a:t>
            </a:r>
            <a:r>
              <a:rPr lang="en-US" dirty="0" err="1" smtClean="0"/>
              <a:t>config</a:t>
            </a:r>
            <a:r>
              <a:rPr lang="en-US" dirty="0" smtClean="0"/>
              <a:t>=</a:t>
            </a:r>
            <a:r>
              <a:rPr lang="en-US" dirty="0" err="1" smtClean="0"/>
              <a:t>con.getConfiguration</a:t>
            </a:r>
            <a:r>
              <a:rPr lang="en-US" dirty="0" smtClean="0"/>
              <a:t>();</a:t>
            </a:r>
          </a:p>
          <a:p>
            <a:r>
              <a:rPr lang="en-US" dirty="0" smtClean="0"/>
              <a:t>Keyword=</a:t>
            </a:r>
            <a:r>
              <a:rPr lang="en-US" dirty="0" err="1" smtClean="0"/>
              <a:t>config.get</a:t>
            </a:r>
            <a:r>
              <a:rPr lang="en-US" dirty="0" smtClean="0"/>
              <a:t>(“</a:t>
            </a:r>
            <a:r>
              <a:rPr lang="en-US" smtClean="0"/>
              <a:t>keyword</a:t>
            </a:r>
            <a:r>
              <a:rPr lang="en-US" smtClean="0"/>
              <a:t>”)</a:t>
            </a:r>
            <a:endParaRPr lang="en-US" dirty="0" smtClean="0"/>
          </a:p>
          <a:p>
            <a:r>
              <a:rPr lang="en-US" dirty="0"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r>
              <a:rPr lang="en-US" dirty="0" err="1" smtClean="0"/>
              <a:t>InputSplit</a:t>
            </a:r>
            <a:r>
              <a:rPr lang="en-US" dirty="0" smtClean="0"/>
              <a:t> </a:t>
            </a:r>
            <a:r>
              <a:rPr lang="en-US" dirty="0" err="1" smtClean="0"/>
              <a:t>i</a:t>
            </a:r>
            <a:r>
              <a:rPr lang="en-US" dirty="0" smtClean="0"/>
              <a:t>=</a:t>
            </a:r>
            <a:r>
              <a:rPr lang="en-US" dirty="0" err="1" smtClean="0"/>
              <a:t>context.getInputSplit</a:t>
            </a:r>
            <a:r>
              <a:rPr lang="en-US" dirty="0" smtClean="0"/>
              <a:t>();</a:t>
            </a:r>
          </a:p>
          <a:p>
            <a:pPr>
              <a:buNone/>
            </a:pPr>
            <a:r>
              <a:rPr lang="en-US" dirty="0" smtClean="0"/>
              <a:t>		</a:t>
            </a:r>
            <a:r>
              <a:rPr lang="en-US" dirty="0" err="1" smtClean="0"/>
              <a:t>FileSplit</a:t>
            </a:r>
            <a:r>
              <a:rPr lang="en-US" dirty="0" smtClean="0"/>
              <a:t> f=(</a:t>
            </a:r>
            <a:r>
              <a:rPr lang="en-US" dirty="0" err="1" smtClean="0"/>
              <a:t>FileSplit</a:t>
            </a:r>
            <a:r>
              <a:rPr lang="en-US" dirty="0" smtClean="0"/>
              <a:t>) I;</a:t>
            </a:r>
          </a:p>
          <a:p>
            <a:pPr>
              <a:buNone/>
            </a:pPr>
            <a:r>
              <a:rPr lang="en-US" dirty="0" smtClean="0"/>
              <a:t>		String </a:t>
            </a:r>
            <a:r>
              <a:rPr lang="en-US" dirty="0" err="1" smtClean="0"/>
              <a:t>fileName</a:t>
            </a:r>
            <a:r>
              <a:rPr lang="en-US" dirty="0" smtClean="0"/>
              <a:t>=</a:t>
            </a:r>
            <a:r>
              <a:rPr lang="en-US" dirty="0" err="1" smtClean="0"/>
              <a:t>f.getPath</a:t>
            </a:r>
            <a:r>
              <a:rPr lang="en-US" dirty="0" smtClean="0"/>
              <a:t>().</a:t>
            </a:r>
            <a:r>
              <a:rPr lang="en-US" dirty="0" err="1" smtClean="0"/>
              <a:t>getName</a:t>
            </a:r>
            <a:r>
              <a:rPr lang="en-US" dirty="0" smtClean="0"/>
              <a:t>();</a:t>
            </a:r>
          </a:p>
          <a:p>
            <a:pPr>
              <a:buNone/>
            </a:pPr>
            <a:r>
              <a:rPr lang="en-US" dirty="0" smtClean="0"/>
              <a:t>		pos++;</a:t>
            </a:r>
          </a:p>
          <a:p>
            <a:pPr>
              <a:buNone/>
            </a:pPr>
            <a:r>
              <a:rPr lang="en-US" dirty="0" smtClean="0"/>
              <a:t>		If(</a:t>
            </a:r>
            <a:r>
              <a:rPr lang="en-US" dirty="0" err="1" smtClean="0"/>
              <a:t>value.toString</a:t>
            </a:r>
            <a:r>
              <a:rPr lang="en-US" dirty="0" smtClean="0"/>
              <a:t>().contains(</a:t>
            </a:r>
            <a:r>
              <a:rPr lang="en-US" dirty="0" err="1" smtClean="0"/>
              <a:t>keywrod</a:t>
            </a:r>
            <a:r>
              <a:rPr lang="en-US" dirty="0" smtClean="0"/>
              <a:t>){</a:t>
            </a:r>
          </a:p>
          <a:p>
            <a:pPr>
              <a:buNone/>
            </a:pPr>
            <a:r>
              <a:rPr lang="en-US" dirty="0" smtClean="0"/>
              <a:t>		</a:t>
            </a:r>
            <a:r>
              <a:rPr lang="en-US" dirty="0" err="1" smtClean="0"/>
              <a:t>wordPos</a:t>
            </a:r>
            <a:r>
              <a:rPr lang="en-US" dirty="0" smtClean="0"/>
              <a:t>=</a:t>
            </a:r>
            <a:r>
              <a:rPr lang="en-US" dirty="0" err="1" smtClean="0"/>
              <a:t>value.find</a:t>
            </a:r>
            <a:r>
              <a:rPr lang="en-US" dirty="0" smtClean="0"/>
              <a:t>(keyword);</a:t>
            </a:r>
          </a:p>
          <a:p>
            <a:pPr>
              <a:buNone/>
            </a:pPr>
            <a:r>
              <a:rPr lang="en-US" dirty="0" smtClean="0"/>
              <a:t>		</a:t>
            </a:r>
            <a:r>
              <a:rPr lang="en-US" dirty="0" err="1" smtClean="0"/>
              <a:t>Con.write</a:t>
            </a:r>
            <a:r>
              <a:rPr lang="en-US" dirty="0" smtClean="0"/>
              <a:t>(</a:t>
            </a:r>
            <a:r>
              <a:rPr lang="en-US" dirty="0" err="1" smtClean="0"/>
              <a:t>value,new</a:t>
            </a:r>
            <a:r>
              <a:rPr lang="en-US" dirty="0" smtClean="0"/>
              <a:t> Text(</a:t>
            </a:r>
            <a:r>
              <a:rPr lang="en-US" dirty="0" err="1" smtClean="0"/>
              <a:t>fileName</a:t>
            </a:r>
            <a:r>
              <a:rPr lang="en-US" dirty="0" smtClean="0"/>
              <a:t>+” , “ + new  </a:t>
            </a:r>
            <a:r>
              <a:rPr lang="en-US" dirty="0" err="1" smtClean="0"/>
              <a:t>IntWritable</a:t>
            </a:r>
            <a:r>
              <a:rPr lang="en-US" dirty="0" smtClean="0"/>
              <a:t>(pos).</a:t>
            </a:r>
            <a:r>
              <a:rPr lang="en-US" dirty="0" err="1" smtClean="0"/>
              <a:t>toString</a:t>
            </a:r>
            <a:r>
              <a:rPr lang="en-US" dirty="0" smtClean="0"/>
              <a:t>()+”,”+</a:t>
            </a:r>
            <a:r>
              <a:rPr lang="en-US" dirty="0" err="1" smtClean="0"/>
              <a:t>wordPos.toString</a:t>
            </a:r>
            <a:r>
              <a:rPr lang="en-US" dirty="0" smtClean="0"/>
              <a:t>()));</a:t>
            </a:r>
          </a:p>
          <a:p>
            <a:pPr>
              <a:buNone/>
            </a:pPr>
            <a:r>
              <a:rPr lang="en-US" dirty="0" smtClean="0"/>
              <a:t>}</a:t>
            </a:r>
          </a:p>
          <a:p>
            <a:pPr>
              <a:buNone/>
            </a:pPr>
            <a:r>
              <a:rPr lang="en-US" dirty="0" smtClean="0"/>
              <a:t>}</a:t>
            </a:r>
          </a:p>
          <a:p>
            <a:pPr>
              <a:buNone/>
            </a:pPr>
            <a:r>
              <a:rPr lang="en-US" dirty="0" smtClean="0"/>
              <a:t>}</a:t>
            </a:r>
            <a:endParaRPr lang="en-IN" dirty="0" smtClean="0"/>
          </a:p>
          <a:p>
            <a:pPr>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java.io.IOException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org.apache.hadoop.io.Text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org.apache.hadoop.mapreduce.Reducer</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wordsearchReducer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key,Text</a:t>
            </a:r>
            <a:r>
              <a:rPr lang="en-US" dirty="0" smtClean="0">
                <a:latin typeface="Times New Roman" pitchFamily="18" charset="0"/>
                <a:cs typeface="Times New Roman" pitchFamily="18" charset="0"/>
              </a:rPr>
              <a:t> value,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key,value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Output </a:t>
            </a:r>
          </a:p>
          <a:p>
            <a:pPr>
              <a:buNone/>
            </a:pPr>
            <a:r>
              <a:rPr lang="en-US" dirty="0" smtClean="0">
                <a:latin typeface="Times New Roman" pitchFamily="18" charset="0"/>
                <a:cs typeface="Times New Roman" pitchFamily="18" charset="0"/>
              </a:rPr>
              <a:t>1002,jack,39    emp.csv,2,5</a:t>
            </a:r>
          </a:p>
          <a:p>
            <a:pPr>
              <a:buNone/>
            </a:pPr>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lstStyle/>
          <a:p>
            <a:r>
              <a:rPr lang="en-US" dirty="0" smtClean="0"/>
              <a:t>Sorting</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lgn="just">
              <a:lnSpc>
                <a:spcPct val="170000"/>
              </a:lnSpc>
            </a:pPr>
            <a:r>
              <a:rPr lang="en-US" sz="1800" dirty="0" smtClean="0">
                <a:latin typeface="Times New Roman" pitchFamily="18" charset="0"/>
                <a:cs typeface="Times New Roman" pitchFamily="18" charset="0"/>
              </a:rPr>
              <a:t>Sorting is one of the basic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algorithms to process and analyze data.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implements sorting algorithm to automatically sort the output key-value pairs from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by their keys. Sorting methods are implemented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itself.</a:t>
            </a:r>
          </a:p>
          <a:p>
            <a:pPr algn="just">
              <a:lnSpc>
                <a:spcPct val="170000"/>
              </a:lnSpc>
            </a:pPr>
            <a:r>
              <a:rPr lang="en-US" sz="1800" dirty="0" smtClean="0">
                <a:latin typeface="Times New Roman" pitchFamily="18" charset="0"/>
                <a:cs typeface="Times New Roman" pitchFamily="18" charset="0"/>
              </a:rPr>
              <a:t>In the Shuffle and Sort phase, after tokenizing the values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the </a:t>
            </a:r>
            <a:r>
              <a:rPr lang="en-US" sz="1800" b="1" dirty="0" smtClean="0">
                <a:latin typeface="Times New Roman" pitchFamily="18" charset="0"/>
                <a:cs typeface="Times New Roman" pitchFamily="18" charset="0"/>
              </a:rPr>
              <a:t>Context</a:t>
            </a:r>
            <a:r>
              <a:rPr lang="en-US" sz="1800" dirty="0" smtClean="0">
                <a:latin typeface="Times New Roman" pitchFamily="18" charset="0"/>
                <a:cs typeface="Times New Roman" pitchFamily="18" charset="0"/>
              </a:rPr>
              <a:t> class (user-defined class) collects the matching valued keys as a collection.</a:t>
            </a:r>
          </a:p>
          <a:p>
            <a:pPr algn="just">
              <a:lnSpc>
                <a:spcPct val="170000"/>
              </a:lnSpc>
            </a:pPr>
            <a:r>
              <a:rPr lang="en-US" sz="1800" dirty="0" smtClean="0">
                <a:latin typeface="Times New Roman" pitchFamily="18" charset="0"/>
                <a:cs typeface="Times New Roman" pitchFamily="18" charset="0"/>
              </a:rPr>
              <a:t>To collect similar key-value pairs (intermediate keys),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takes the help of </a:t>
            </a:r>
            <a:r>
              <a:rPr lang="en-US" sz="1800" b="1" dirty="0" err="1" smtClean="0">
                <a:latin typeface="Times New Roman" pitchFamily="18" charset="0"/>
                <a:cs typeface="Times New Roman" pitchFamily="18" charset="0"/>
              </a:rPr>
              <a:t>RawComparator</a:t>
            </a:r>
            <a:r>
              <a:rPr lang="en-US" sz="1800" dirty="0" smtClean="0">
                <a:latin typeface="Times New Roman" pitchFamily="18" charset="0"/>
                <a:cs typeface="Times New Roman" pitchFamily="18" charset="0"/>
              </a:rPr>
              <a:t> class to sort the key-value pairs.</a:t>
            </a:r>
          </a:p>
          <a:p>
            <a:pPr algn="just">
              <a:lnSpc>
                <a:spcPct val="170000"/>
              </a:lnSpc>
            </a:pPr>
            <a:r>
              <a:rPr lang="en-US" sz="1800" dirty="0" smtClean="0">
                <a:latin typeface="Times New Roman" pitchFamily="18" charset="0"/>
                <a:cs typeface="Times New Roman" pitchFamily="18" charset="0"/>
              </a:rPr>
              <a:t>The set of intermediate key-value pairs for a given Reducer is automatically sorted by </a:t>
            </a:r>
            <a:r>
              <a:rPr lang="en-US" sz="1800" dirty="0" err="1" smtClean="0">
                <a:latin typeface="Times New Roman" pitchFamily="18" charset="0"/>
                <a:cs typeface="Times New Roman" pitchFamily="18" charset="0"/>
              </a:rPr>
              <a:t>Hadoop</a:t>
            </a:r>
            <a:r>
              <a:rPr lang="en-US" sz="1800" dirty="0" smtClean="0">
                <a:latin typeface="Times New Roman" pitchFamily="18" charset="0"/>
                <a:cs typeface="Times New Roman" pitchFamily="18" charset="0"/>
              </a:rPr>
              <a:t> to form key-values (K2, {V2, V2, …}) before they are presented to the Reducer.</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457200" y="228600"/>
            <a:ext cx="8001000" cy="5943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US" dirty="0" smtClean="0"/>
              <a:t>SortMapper.java</a:t>
            </a:r>
          </a:p>
          <a:p>
            <a:pPr>
              <a:buNone/>
            </a:pPr>
            <a:r>
              <a:rPr lang="en-US" dirty="0" smtClean="0"/>
              <a:t>Public class </a:t>
            </a:r>
            <a:r>
              <a:rPr lang="en-US" dirty="0" err="1" smtClean="0"/>
              <a:t>SortMapper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p>
          <a:p>
            <a:pPr>
              <a:buNone/>
            </a:pPr>
            <a:r>
              <a:rPr lang="en-US" dirty="0" smtClean="0"/>
              <a:t>String [] token=</a:t>
            </a:r>
            <a:r>
              <a:rPr lang="en-US" dirty="0" err="1" smtClean="0"/>
              <a:t>value.toString</a:t>
            </a:r>
            <a:r>
              <a:rPr lang="en-US" dirty="0" smtClean="0"/>
              <a:t>().Split(“,”); 		</a:t>
            </a:r>
            <a:r>
              <a:rPr lang="en-US" dirty="0" err="1" smtClean="0"/>
              <a:t>Con.write</a:t>
            </a:r>
            <a:r>
              <a:rPr lang="en-US" dirty="0" smtClean="0"/>
              <a:t>(new Text(token[1]), new Text(token[0]+” –”+token[1]));</a:t>
            </a:r>
          </a:p>
          <a:p>
            <a:pPr>
              <a:buNone/>
            </a:pPr>
            <a:r>
              <a:rPr lang="en-US" dirty="0" smtClean="0"/>
              <a:t>}</a:t>
            </a:r>
          </a:p>
          <a:p>
            <a:pPr>
              <a:buNone/>
            </a:pPr>
            <a:r>
              <a:rPr lang="en-US" dirty="0" smtClean="0"/>
              <a:t>}</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sortReducer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key,Iterable</a:t>
            </a:r>
            <a:r>
              <a:rPr lang="en-US" dirty="0" smtClean="0">
                <a:latin typeface="Times New Roman" pitchFamily="18" charset="0"/>
                <a:cs typeface="Times New Roman" pitchFamily="18" charset="0"/>
              </a:rPr>
              <a:t>&lt;Text&gt; values,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for(Text </a:t>
            </a:r>
            <a:r>
              <a:rPr lang="en-US" dirty="0" err="1" smtClean="0">
                <a:latin typeface="Times New Roman" pitchFamily="18" charset="0"/>
                <a:cs typeface="Times New Roman" pitchFamily="18" charset="0"/>
              </a:rPr>
              <a:t>details:values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NullWritable.get</a:t>
            </a:r>
            <a:r>
              <a:rPr lang="en-US" dirty="0" smtClean="0">
                <a:latin typeface="Times New Roman" pitchFamily="18" charset="0"/>
                <a:cs typeface="Times New Roman" pitchFamily="18" charset="0"/>
              </a:rPr>
              <a:t>(),details);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map reduce program you can compress the </a:t>
            </a:r>
            <a:r>
              <a:rPr lang="en-US" dirty="0" err="1" smtClean="0"/>
              <a:t>MapReduce</a:t>
            </a:r>
            <a:r>
              <a:rPr lang="en-US" dirty="0" smtClean="0"/>
              <a:t> output file. Compression provides two benefits as follows:</a:t>
            </a:r>
          </a:p>
          <a:p>
            <a:pPr lvl="1"/>
            <a:r>
              <a:rPr lang="en-US" dirty="0" smtClean="0"/>
              <a:t>Reduces the space to store files</a:t>
            </a:r>
          </a:p>
          <a:p>
            <a:pPr lvl="1"/>
            <a:r>
              <a:rPr lang="en-US" dirty="0" smtClean="0"/>
              <a:t>Speeds up data transfer across the network</a:t>
            </a:r>
          </a:p>
          <a:p>
            <a:pPr lvl="0">
              <a:buClr>
                <a:srgbClr val="F0AD00"/>
              </a:buClr>
            </a:pPr>
            <a:r>
              <a:rPr lang="en-US" dirty="0" smtClean="0"/>
              <a:t>You can specify compression format in the Driver program as shown below</a:t>
            </a:r>
          </a:p>
          <a:p>
            <a:pPr lvl="1"/>
            <a:r>
              <a:rPr lang="en-US" dirty="0" err="1" smtClean="0"/>
              <a:t>Conf.setBoolean</a:t>
            </a:r>
            <a:r>
              <a:rPr lang="en-US" dirty="0" smtClean="0"/>
              <a:t>(“</a:t>
            </a:r>
            <a:r>
              <a:rPr lang="en-US" dirty="0" err="1" smtClean="0"/>
              <a:t>mapred.output.compress</a:t>
            </a:r>
            <a:r>
              <a:rPr lang="en-US" dirty="0" smtClean="0"/>
              <a:t>”, true);</a:t>
            </a:r>
          </a:p>
          <a:p>
            <a:pPr lvl="1"/>
            <a:r>
              <a:rPr lang="en-US" dirty="0" err="1" smtClean="0"/>
              <a:t>Conf.setClass</a:t>
            </a:r>
            <a:r>
              <a:rPr lang="en-US" dirty="0" smtClean="0"/>
              <a:t>(“mapred.output.compression.codec”,GzipCodec.class,CompressionCodec.class);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52728"/>
          </a:xfrm>
        </p:spPr>
        <p:txBody>
          <a:bodyPr>
            <a:normAutofit fontScale="90000"/>
          </a:bodyPr>
          <a:lstStyle/>
          <a:p>
            <a:r>
              <a:rPr lang="en-US" dirty="0" smtClean="0"/>
              <a:t>Real time applications using </a:t>
            </a:r>
            <a:r>
              <a:rPr lang="en-US" dirty="0" err="1" smtClean="0"/>
              <a:t>MapReduce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Social networks</a:t>
            </a:r>
          </a:p>
          <a:p>
            <a:r>
              <a:rPr lang="en-US" dirty="0" smtClean="0"/>
              <a:t>Media and Entertainment</a:t>
            </a:r>
          </a:p>
          <a:p>
            <a:r>
              <a:rPr lang="en-US" dirty="0" smtClean="0"/>
              <a:t>Health Care</a:t>
            </a:r>
          </a:p>
          <a:p>
            <a:r>
              <a:rPr lang="en-US" dirty="0" smtClean="0"/>
              <a:t>Business</a:t>
            </a:r>
          </a:p>
          <a:p>
            <a:r>
              <a:rPr lang="en-US" dirty="0" smtClean="0"/>
              <a:t>Banking</a:t>
            </a:r>
          </a:p>
          <a:p>
            <a:r>
              <a:rPr lang="en-US" dirty="0" smtClean="0"/>
              <a:t>Stock Market</a:t>
            </a:r>
          </a:p>
          <a:p>
            <a:r>
              <a:rPr lang="en-US" dirty="0" smtClean="0"/>
              <a:t>Weather Forecasting</a:t>
            </a:r>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685800"/>
            <a:ext cx="9144000" cy="61721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associated with this traditional approach:</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Critical path problem:</a:t>
            </a:r>
            <a:r>
              <a:rPr lang="en-US" dirty="0" smtClean="0"/>
              <a:t> It is the amount of time taken to finish the job without delaying the next milestone or actual completion date. So, if, any of the machines delays the job, the whole work gets delayed.</a:t>
            </a:r>
          </a:p>
          <a:p>
            <a:r>
              <a:rPr lang="en-US" b="1" dirty="0" smtClean="0"/>
              <a:t>Reliability problem:</a:t>
            </a:r>
            <a:r>
              <a:rPr lang="en-US" dirty="0" smtClean="0"/>
              <a:t> What if, any of the machines which is working with a part of data fails? The management of this failover becomes a challenge.</a:t>
            </a:r>
          </a:p>
          <a:p>
            <a:r>
              <a:rPr lang="en-US" b="1" dirty="0" smtClean="0"/>
              <a:t>Equal split issue:</a:t>
            </a:r>
            <a:r>
              <a:rPr lang="en-US" dirty="0" smtClean="0"/>
              <a:t> How will I divide the data into smaller chunks so that each machine gets even part of data to work with. In other words, how to equally divide the data such that no individual machine is overloaded or under utilized. </a:t>
            </a:r>
          </a:p>
          <a:p>
            <a:r>
              <a:rPr lang="en-US" b="1" dirty="0" smtClean="0"/>
              <a:t>Single split may fail:</a:t>
            </a:r>
            <a:r>
              <a:rPr lang="en-US" dirty="0" smtClean="0"/>
              <a:t> If any of the machine fails to provide the output, I will not be able to calculate the result. So, there should be a mechanism to ensure this fault tolerance capability of the system.</a:t>
            </a:r>
          </a:p>
          <a:p>
            <a:r>
              <a:rPr lang="en-US" b="1" dirty="0" smtClean="0"/>
              <a:t>Aggregation of result:</a:t>
            </a:r>
            <a:r>
              <a:rPr lang="en-US" dirty="0" smtClean="0"/>
              <a:t> There should be a mechanism to aggregate the result generated by each of the machines to produce the final output.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To overcome these issues, we have the </a:t>
            </a:r>
            <a:r>
              <a:rPr lang="en-US" dirty="0" err="1" smtClean="0"/>
              <a:t>MapReduce</a:t>
            </a:r>
            <a:r>
              <a:rPr lang="en-US" dirty="0" smtClean="0"/>
              <a:t> framework which allows us to perform such parallel computations without bothering about the issues like reliability, fault tolerance etc. Therefore, </a:t>
            </a:r>
            <a:r>
              <a:rPr lang="en-US" dirty="0" err="1" smtClean="0"/>
              <a:t>MapReduce</a:t>
            </a:r>
            <a:r>
              <a:rPr lang="en-US" dirty="0" smtClean="0"/>
              <a:t> gives you the flexibility to write code logic without caring about the design issues of the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t>
            </a:r>
            <a:r>
              <a:rPr lang="en-US" dirty="0" err="1" smtClean="0"/>
              <a:t>MapReduce</a:t>
            </a:r>
            <a:r>
              <a:rPr lang="en-US" b="0" dirty="0" smtClean="0"/>
              <a:t/>
            </a:r>
            <a:br>
              <a:rPr lang="en-US" b="0" dirty="0" smtClean="0"/>
            </a:b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809625" y="1686719"/>
            <a:ext cx="7524750" cy="4352925"/>
          </a:xfrm>
          <a:prstGeom prst="rect">
            <a:avLst/>
          </a:prstGeom>
          <a:noFill/>
          <a:ln w="9525">
            <a:noFill/>
            <a:miter lim="800000"/>
            <a:headEnd/>
            <a:tailEnd/>
          </a:ln>
        </p:spPr>
      </p:pic>
      <p:sp>
        <p:nvSpPr>
          <p:cNvPr id="5" name="TextBox 4"/>
          <p:cNvSpPr txBox="1"/>
          <p:nvPr/>
        </p:nvSpPr>
        <p:spPr>
          <a:xfrm>
            <a:off x="457200" y="1676400"/>
            <a:ext cx="3538148" cy="800219"/>
          </a:xfrm>
          <a:prstGeom prst="rect">
            <a:avLst/>
          </a:prstGeom>
          <a:noFill/>
        </p:spPr>
        <p:txBody>
          <a:bodyPr wrap="none" rtlCol="0">
            <a:spAutoFit/>
          </a:bodyPr>
          <a:lstStyle/>
          <a:p>
            <a:r>
              <a:rPr lang="en-US" b="1" dirty="0" smtClean="0"/>
              <a:t> </a:t>
            </a:r>
            <a:r>
              <a:rPr lang="en-US" sz="2800" b="1" dirty="0" smtClean="0">
                <a:solidFill>
                  <a:schemeClr val="accent1"/>
                </a:solidFill>
              </a:rPr>
              <a:t>1.Parallel Processing:</a:t>
            </a:r>
            <a:endParaRPr lang="en-US" sz="2800" dirty="0" smtClean="0">
              <a:solidFill>
                <a:schemeClr val="accent1"/>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Data Locality:</a:t>
            </a:r>
            <a:r>
              <a:rPr lang="en-US" b="0" dirty="0" smtClean="0"/>
              <a:t> </a:t>
            </a:r>
            <a:br>
              <a:rPr lang="en-US" b="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Instead of moving data to the processing unit, we are moving processing unit to the data in the </a:t>
            </a:r>
            <a:r>
              <a:rPr lang="en-US" dirty="0" err="1" smtClean="0"/>
              <a:t>MapReduce</a:t>
            </a:r>
            <a:r>
              <a:rPr lang="en-US" dirty="0" smtClean="0"/>
              <a:t> Framework.  In the traditional system, we used to bring data to the processing unit and process it. But, as the data grew and became very huge, bringing this huge amount of data to the processing unit posed following issues: </a:t>
            </a:r>
          </a:p>
          <a:p>
            <a:r>
              <a:rPr lang="en-US" dirty="0" smtClean="0"/>
              <a:t>Moving huge data to processing is costly and deteriorates the network performance. </a:t>
            </a:r>
          </a:p>
          <a:p>
            <a:r>
              <a:rPr lang="en-US" dirty="0" smtClean="0"/>
              <a:t>Processing takes time as the data is processed by a single unit which becomes the bottleneck.</a:t>
            </a:r>
          </a:p>
          <a:p>
            <a:r>
              <a:rPr lang="en-US" dirty="0" smtClean="0"/>
              <a:t>Master node can get over-burdened and may fail.  </a:t>
            </a:r>
          </a:p>
          <a:p>
            <a:r>
              <a:rPr lang="en-US" dirty="0" smtClean="0"/>
              <a:t>Now, </a:t>
            </a:r>
            <a:r>
              <a:rPr lang="en-US" dirty="0" err="1" smtClean="0"/>
              <a:t>MapReduce</a:t>
            </a:r>
            <a:r>
              <a:rPr lang="en-US" dirty="0" smtClean="0"/>
              <a:t> allows us to overcome above issues by bringing the processing unit to the data. So, as you can see in the above image that the data is distributed among multiple nodes where each node processes the part of the data residing on it. This allows us to have the following advantages:</a:t>
            </a:r>
          </a:p>
          <a:p>
            <a:r>
              <a:rPr lang="en-US" dirty="0" smtClean="0"/>
              <a:t>It is very cost effective to move processing unit to the data.</a:t>
            </a:r>
          </a:p>
          <a:p>
            <a:r>
              <a:rPr lang="en-US" dirty="0" smtClean="0"/>
              <a:t>The processing time is reduced as all the nodes are working with their part of the data in parallel.</a:t>
            </a:r>
          </a:p>
          <a:p>
            <a:r>
              <a:rPr lang="en-US" dirty="0" smtClean="0"/>
              <a:t>Every node gets a part of the data to process and therefore, there is no chance of a node getting overburdened. </a:t>
            </a:r>
            <a:endParaRPr lang="en-US" smtClean="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2644</TotalTime>
  <Words>1477</Words>
  <Application>Microsoft Office PowerPoint</Application>
  <PresentationFormat>On-screen Show (4:3)</PresentationFormat>
  <Paragraphs>319</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Introduction to MAPREDUCE Programming</vt:lpstr>
      <vt:lpstr>CONTENTS</vt:lpstr>
      <vt:lpstr>CONTD..,</vt:lpstr>
      <vt:lpstr>Introduction  </vt:lpstr>
      <vt:lpstr>Slide 5</vt:lpstr>
      <vt:lpstr>challenges associated with this traditional approach: </vt:lpstr>
      <vt:lpstr>Contd..,</vt:lpstr>
      <vt:lpstr>Advantages of MapReduce </vt:lpstr>
      <vt:lpstr>2. Data Locality:  </vt:lpstr>
      <vt:lpstr>Slide 10</vt:lpstr>
      <vt:lpstr>Slide 11</vt:lpstr>
      <vt:lpstr>MapReduce Tasks</vt:lpstr>
      <vt:lpstr>MapReduce Phases</vt:lpstr>
      <vt:lpstr>Map Task</vt:lpstr>
      <vt:lpstr>Contd..,</vt:lpstr>
      <vt:lpstr>Contd..,</vt:lpstr>
      <vt:lpstr>Slide 17</vt:lpstr>
      <vt:lpstr>Combiner</vt:lpstr>
      <vt:lpstr>Slide 19</vt:lpstr>
      <vt:lpstr>Slide 20</vt:lpstr>
      <vt:lpstr>Slide 21</vt:lpstr>
      <vt:lpstr>Map</vt:lpstr>
      <vt:lpstr>Reduce</vt:lpstr>
      <vt:lpstr>Methods in Mapper Class</vt:lpstr>
      <vt:lpstr>Methods in reducer</vt:lpstr>
      <vt:lpstr>Partitioner</vt:lpstr>
      <vt:lpstr>Partitioner</vt:lpstr>
      <vt:lpstr>Without  Partitioner </vt:lpstr>
      <vt:lpstr>Custom Partitioner</vt:lpstr>
      <vt:lpstr>Slide 30</vt:lpstr>
      <vt:lpstr>Custom Partitioner for flights data</vt:lpstr>
      <vt:lpstr>Write a MapReduce program to count the occurrence of similar words in a file by using partitioner.</vt:lpstr>
      <vt:lpstr>Slide 33</vt:lpstr>
      <vt:lpstr>In driver program</vt:lpstr>
      <vt:lpstr>Searching</vt:lpstr>
      <vt:lpstr>Slide 36</vt:lpstr>
      <vt:lpstr>Slide 37</vt:lpstr>
      <vt:lpstr>To write a MapReduce program to search for a specific keyword in a file.</vt:lpstr>
      <vt:lpstr>Slide 39</vt:lpstr>
      <vt:lpstr>Slide 40</vt:lpstr>
      <vt:lpstr>Slide 41</vt:lpstr>
      <vt:lpstr>Slide 42</vt:lpstr>
      <vt:lpstr>Sorting</vt:lpstr>
      <vt:lpstr>Slide 44</vt:lpstr>
      <vt:lpstr>Slide 45</vt:lpstr>
      <vt:lpstr>Slide 46</vt:lpstr>
      <vt:lpstr>Compression</vt:lpstr>
      <vt:lpstr>Real time applications using MapReduce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MAPREDUCE Programming</dc:title>
  <dc:creator>LYDIA</dc:creator>
  <cp:lastModifiedBy>vignan</cp:lastModifiedBy>
  <cp:revision>14</cp:revision>
  <dcterms:created xsi:type="dcterms:W3CDTF">2006-08-16T00:00:00Z</dcterms:created>
  <dcterms:modified xsi:type="dcterms:W3CDTF">2019-02-14T12:54:09Z</dcterms:modified>
</cp:coreProperties>
</file>