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7" roundtripDataSignature="AMtx7mgom/AzAPipr5sJ2esaSFoC1kQY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4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4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4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5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533400" y="685800"/>
            <a:ext cx="8305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The Hadoop Distributed File System</a:t>
            </a:r>
            <a:endParaRPr b="0" i="0" sz="1800" u="none" cap="none" strike="noStrike">
              <a:solidFill>
                <a:schemeClr val="dk1"/>
              </a:solidFill>
              <a:latin typeface="Arial"/>
              <a:ea typeface="Arial"/>
              <a:cs typeface="Arial"/>
              <a:sym typeface="Arial"/>
            </a:endParaRPr>
          </a:p>
        </p:txBody>
      </p:sp>
      <p:sp>
        <p:nvSpPr>
          <p:cNvPr id="85" name="Google Shape;85;p2"/>
          <p:cNvSpPr txBox="1"/>
          <p:nvPr/>
        </p:nvSpPr>
        <p:spPr>
          <a:xfrm>
            <a:off x="381000" y="1295400"/>
            <a:ext cx="8458200" cy="3416320"/>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When a dataset outgrows the storage capacity of a single physical machine, it becomes necessary to partition it across a number of separate machines.</a:t>
            </a:r>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File systems that manage the storage across a network of machines are called distributed file systems.</a:t>
            </a:r>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Since they are network-based, all the complications of network programming kick in, thus making distributed file systems more complex than  regular disk systems.</a:t>
            </a:r>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One of the biggest challenges is making the file system tolerate node failure without suffering data loss.</a:t>
            </a:r>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Hadoop comes with a distributed file system called HDFS, which stands for Hadoop Distributed File System.</a:t>
            </a:r>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t/>
            </a:r>
            <a:endParaRPr/>
          </a:p>
        </p:txBody>
      </p:sp>
      <p:sp>
        <p:nvSpPr>
          <p:cNvPr id="135" name="Google Shape;135;p11"/>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For this reason, it is important to make the namenode resilient to failure, and Hadoop provides two machanisms for this:</a:t>
            </a:r>
            <a:endParaRPr/>
          </a:p>
          <a:p>
            <a:pPr indent="-400050" lvl="0" marL="400050" rtl="0" algn="just">
              <a:spcBef>
                <a:spcPts val="496"/>
              </a:spcBef>
              <a:spcAft>
                <a:spcPts val="0"/>
              </a:spcAft>
              <a:buClr>
                <a:schemeClr val="dk1"/>
              </a:buClr>
              <a:buSzPct val="100000"/>
              <a:buFont typeface="Arial"/>
              <a:buAutoNum type="romanUcPeriod"/>
            </a:pPr>
            <a:r>
              <a:rPr lang="en-US"/>
              <a:t>1</a:t>
            </a:r>
            <a:r>
              <a:rPr baseline="30000" lang="en-US"/>
              <a:t>st</a:t>
            </a:r>
            <a:r>
              <a:rPr lang="en-US"/>
              <a:t> way is to back up the files that make up the persistent state of the filesystem metadata.</a:t>
            </a:r>
            <a:endParaRPr/>
          </a:p>
          <a:p>
            <a:pPr indent="-400050" lvl="0" marL="400050" rtl="0" algn="just">
              <a:spcBef>
                <a:spcPts val="496"/>
              </a:spcBef>
              <a:spcAft>
                <a:spcPts val="0"/>
              </a:spcAft>
              <a:buClr>
                <a:schemeClr val="dk1"/>
              </a:buClr>
              <a:buSzPct val="100000"/>
              <a:buFont typeface="Arial"/>
              <a:buAutoNum type="romanUcPeriod"/>
            </a:pPr>
            <a:r>
              <a:rPr lang="en-US"/>
              <a:t>It is also possible to run a secondary namenode, which despite its name does not act as a namenode. Its main role is to periodically merge the namespace image with the edit log to prevent the edit log from becoming too large. However, the state of secondary namenode lags that of the primary, so in the event of total failure of the primary, data loss is almost certain. In this situation is to copy the namenode’s metadata files that are on NFS to the secondary &amp; run it as primary.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nvSpPr>
        <p:spPr>
          <a:xfrm>
            <a:off x="381000" y="152400"/>
            <a:ext cx="8610600" cy="649408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Basic File System Operations</a:t>
            </a:r>
            <a:endParaRPr/>
          </a:p>
          <a:p>
            <a:pPr indent="-127000" lvl="0" marL="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The file-system is ready to be used, &amp; we can do all the usual file-system operations such as reading files, creating directories, moving files, deleting data, an listing directories. </a:t>
            </a:r>
            <a:endParaRPr/>
          </a:p>
          <a:p>
            <a:pPr indent="-127000" lvl="0" marL="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You can type hadoop fs –help to get detailed help on every command.</a:t>
            </a:r>
            <a:endParaRPr/>
          </a:p>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Copying a file from the local file system to HDFS:</a:t>
            </a:r>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Eg:</a:t>
            </a:r>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hadoop fs –copyFromLocal input/docs/quangle.txt hdfs://localhost/user/tom/quangle.txt</a:t>
            </a:r>
            <a:endParaRPr/>
          </a:p>
          <a:p>
            <a:pPr indent="0" lvl="0" marL="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hadoop fs –copyFromLocal input/docs/quangle.txt /user/tom/quangle.txt</a:t>
            </a:r>
            <a:endParaRPr/>
          </a:p>
          <a:p>
            <a:pPr indent="0" lvl="0" marL="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hadoop fs –copyFromLocal input/docs/quangle.txt quangle.txt</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Copying the file back to the local filesystem and check whether it’s the same:</a:t>
            </a:r>
            <a:endParaRPr/>
          </a:p>
          <a:p>
            <a:pPr indent="0" lvl="0" marL="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hadoop fs –copyToLocal quangle.txt quangle.copy.txt</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md5 input/docs/quangle.txt quangle.copy.txt</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hadoop fs –mkdir books</a:t>
            </a:r>
            <a:endParaRPr/>
          </a:p>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hadoop fs –ls</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HDFS Federation</a:t>
            </a:r>
            <a:endParaRPr/>
          </a:p>
        </p:txBody>
      </p:sp>
      <p:sp>
        <p:nvSpPr>
          <p:cNvPr id="146" name="Google Shape;146;p13"/>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US" sz="2000"/>
              <a:t>The namenode keeps a reference to every file and block in the filesystem in memory,  which means that on very large clusters with many files, memory becomes the limiting factor for scaling. </a:t>
            </a:r>
            <a:endParaRPr/>
          </a:p>
          <a:p>
            <a:pPr indent="-342900" lvl="0" marL="342900" rtl="0" algn="just">
              <a:spcBef>
                <a:spcPts val="400"/>
              </a:spcBef>
              <a:spcAft>
                <a:spcPts val="0"/>
              </a:spcAft>
              <a:buClr>
                <a:schemeClr val="dk1"/>
              </a:buClr>
              <a:buSzPts val="2000"/>
              <a:buChar char="•"/>
            </a:pPr>
            <a:r>
              <a:rPr lang="en-US" sz="2000"/>
              <a:t>HDFS Federation, introduced in the 0.23 release series, allows a cluster to scale by adding namenodes, each of which manages a portion of the filesystem namespace.</a:t>
            </a:r>
            <a:endParaRPr/>
          </a:p>
          <a:p>
            <a:pPr indent="-342900" lvl="0" marL="342900" rtl="0" algn="just">
              <a:spcBef>
                <a:spcPts val="400"/>
              </a:spcBef>
              <a:spcAft>
                <a:spcPts val="0"/>
              </a:spcAft>
              <a:buClr>
                <a:schemeClr val="dk1"/>
              </a:buClr>
              <a:buSzPts val="2000"/>
              <a:buChar char="•"/>
            </a:pPr>
            <a:r>
              <a:rPr lang="en-US" sz="2000"/>
              <a:t> For example, one namenode might manage all the files rooted under /user, say, and a second namenode might handle files under /share. Under federation, each namenode manages a namespace volume, which is made up of the metadata for the namespace, and a block pool containing all the blocks for the files in the namespace. </a:t>
            </a:r>
            <a:endParaRPr sz="2000"/>
          </a:p>
          <a:p>
            <a:pPr indent="-342900" lvl="0" marL="342900" rtl="0" algn="just">
              <a:spcBef>
                <a:spcPts val="400"/>
              </a:spcBef>
              <a:spcAft>
                <a:spcPts val="0"/>
              </a:spcAft>
              <a:buClr>
                <a:schemeClr val="dk1"/>
              </a:buClr>
              <a:buSzPts val="2000"/>
              <a:buChar char="•"/>
            </a:pPr>
            <a:r>
              <a:rPr lang="en-US" sz="2000"/>
              <a:t>Namespace volumes are independent of each other, which means namenodes do not communicate with one another, and furthermore the failure of one namenode does not affect the availability of the namespaces managed by other namenodes. </a:t>
            </a:r>
            <a:endParaRPr/>
          </a:p>
          <a:p>
            <a:pPr indent="-342900" lvl="0" marL="342900" rtl="0" algn="just">
              <a:spcBef>
                <a:spcPts val="400"/>
              </a:spcBef>
              <a:spcAft>
                <a:spcPts val="0"/>
              </a:spcAft>
              <a:buClr>
                <a:schemeClr val="dk1"/>
              </a:buClr>
              <a:buSzPts val="2000"/>
              <a:buChar char="•"/>
            </a:pPr>
            <a:r>
              <a:rPr lang="en-US" sz="2000"/>
              <a:t>Block pool storage is not partitioned, however, so datanodes register with each namenode in the cluster and store blocks from multiple block pools.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228600" y="152400"/>
            <a:ext cx="8229600" cy="8080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HDFS High-Availability</a:t>
            </a:r>
            <a:endParaRPr/>
          </a:p>
        </p:txBody>
      </p:sp>
      <p:sp>
        <p:nvSpPr>
          <p:cNvPr id="152" name="Google Shape;152;p14"/>
          <p:cNvSpPr txBox="1"/>
          <p:nvPr>
            <p:ph idx="1" type="body"/>
          </p:nvPr>
        </p:nvSpPr>
        <p:spPr>
          <a:xfrm>
            <a:off x="304800" y="762000"/>
            <a:ext cx="8229600" cy="5059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US" sz="2800"/>
              <a:t>The combination of replicating namenode metadata on multiple filesystems, and using the secondary namenode to create checkpoints protects against data loss, but does not provide high-availability of the filesystem. </a:t>
            </a:r>
            <a:endParaRPr sz="2800"/>
          </a:p>
          <a:p>
            <a:pPr indent="-342900" lvl="0" marL="342900" rtl="0" algn="just">
              <a:spcBef>
                <a:spcPts val="560"/>
              </a:spcBef>
              <a:spcAft>
                <a:spcPts val="0"/>
              </a:spcAft>
              <a:buClr>
                <a:schemeClr val="dk1"/>
              </a:buClr>
              <a:buSzPts val="2800"/>
              <a:buChar char="•"/>
            </a:pPr>
            <a:r>
              <a:rPr lang="en-US" sz="2800"/>
              <a:t>The namenode is still a single point of failure (SPOF), since if it did fail, all clients—including MapReduce jobs—would be unable to read, write, or list files, because the namenode is the sole repository of the metadata and the file-to-block mapping. </a:t>
            </a:r>
            <a:endParaRPr sz="2800"/>
          </a:p>
          <a:p>
            <a:pPr indent="-342900" lvl="0" marL="342900" rtl="0" algn="just">
              <a:spcBef>
                <a:spcPts val="560"/>
              </a:spcBef>
              <a:spcAft>
                <a:spcPts val="0"/>
              </a:spcAft>
              <a:buClr>
                <a:schemeClr val="dk1"/>
              </a:buClr>
              <a:buSzPts val="2800"/>
              <a:buChar char="•"/>
            </a:pPr>
            <a:r>
              <a:rPr lang="en-US" sz="2800"/>
              <a:t>In such an event the whole Hadoop system would effectively be out of service until a new namenode could be brought online.</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HDFS High-Availability</a:t>
            </a:r>
            <a:endParaRPr/>
          </a:p>
        </p:txBody>
      </p:sp>
      <p:sp>
        <p:nvSpPr>
          <p:cNvPr id="158" name="Google Shape;15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To recover from a failed namenode in this situation, an administrator starts a new primary namenode with one of the filesystem metadata replicas, and configures datanodes and clients to use this new namenode.</a:t>
            </a:r>
            <a:endParaRPr/>
          </a:p>
          <a:p>
            <a:pPr indent="-342900" lvl="0" marL="342900" rtl="0" algn="just">
              <a:spcBef>
                <a:spcPts val="544"/>
              </a:spcBef>
              <a:spcAft>
                <a:spcPts val="0"/>
              </a:spcAft>
              <a:buClr>
                <a:schemeClr val="dk1"/>
              </a:buClr>
              <a:buSzPct val="100000"/>
              <a:buChar char="•"/>
            </a:pPr>
            <a:r>
              <a:rPr lang="en-US"/>
              <a:t>The new namenode is not able to serve requests until it has i) loaded its namespace image into memory, ii) replayed its edit log, and iii) received enough block reports from the datanodes to leave safe mode. On large clusters with many files and blocks, the time it takes for a namenode to start from cold can be 30 minutes or more.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81000" y="0"/>
            <a:ext cx="8229600" cy="8080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lang="en-US" sz="4000"/>
              <a:t>HDFS High-Availability</a:t>
            </a:r>
            <a:endParaRPr sz="4000"/>
          </a:p>
        </p:txBody>
      </p:sp>
      <p:sp>
        <p:nvSpPr>
          <p:cNvPr id="164" name="Google Shape;164;p16"/>
          <p:cNvSpPr txBox="1"/>
          <p:nvPr>
            <p:ph idx="1" type="body"/>
          </p:nvPr>
        </p:nvSpPr>
        <p:spPr>
          <a:xfrm>
            <a:off x="381000" y="1066800"/>
            <a:ext cx="8077200" cy="5364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US" sz="2000"/>
              <a:t>The 0.23 release series of Hadoop remedies this situation by adding support for HDFS high-availability (HA). In this implementation there is a pair of namenodes in an activestandby configuration. </a:t>
            </a:r>
            <a:endParaRPr/>
          </a:p>
          <a:p>
            <a:pPr indent="-342900" lvl="0" marL="342900" rtl="0" algn="just">
              <a:spcBef>
                <a:spcPts val="400"/>
              </a:spcBef>
              <a:spcAft>
                <a:spcPts val="0"/>
              </a:spcAft>
              <a:buClr>
                <a:schemeClr val="dk1"/>
              </a:buClr>
              <a:buSzPts val="2000"/>
              <a:buChar char="•"/>
            </a:pPr>
            <a:r>
              <a:rPr lang="en-US" sz="2000"/>
              <a:t>In the event of the failure of the active namenode, the standby takes over its duties to continue servicing client requests without a significant interruption. A few architectural changes are needed to allow this to happen: </a:t>
            </a:r>
            <a:endParaRPr/>
          </a:p>
          <a:p>
            <a:pPr indent="-342900" lvl="0" marL="342900" rtl="0" algn="just">
              <a:spcBef>
                <a:spcPts val="400"/>
              </a:spcBef>
              <a:spcAft>
                <a:spcPts val="0"/>
              </a:spcAft>
              <a:buClr>
                <a:schemeClr val="dk1"/>
              </a:buClr>
              <a:buSzPts val="2000"/>
              <a:buChar char="•"/>
            </a:pPr>
            <a:r>
              <a:rPr lang="en-US" sz="2000"/>
              <a:t>The namenodes must use highly-available shared storage to share the edit log. </a:t>
            </a:r>
            <a:endParaRPr sz="2000"/>
          </a:p>
          <a:p>
            <a:pPr indent="-342900" lvl="0" marL="342900" rtl="0" algn="just">
              <a:spcBef>
                <a:spcPts val="400"/>
              </a:spcBef>
              <a:spcAft>
                <a:spcPts val="0"/>
              </a:spcAft>
              <a:buClr>
                <a:schemeClr val="dk1"/>
              </a:buClr>
              <a:buSzPts val="2000"/>
              <a:buChar char="•"/>
            </a:pPr>
            <a:r>
              <a:rPr lang="en-US" sz="2000"/>
              <a:t>When a standby namenode comes up it reads up to the end of the shared edit log to synchronize its state with the active namenode, and Then continues to read new entries as they are written by the active namenode.</a:t>
            </a:r>
            <a:endParaRPr/>
          </a:p>
          <a:p>
            <a:pPr indent="-342900" lvl="0" marL="342900" rtl="0" algn="l">
              <a:spcBef>
                <a:spcPts val="400"/>
              </a:spcBef>
              <a:spcAft>
                <a:spcPts val="0"/>
              </a:spcAft>
              <a:buClr>
                <a:schemeClr val="dk1"/>
              </a:buClr>
              <a:buSzPts val="2000"/>
              <a:buChar char="•"/>
            </a:pPr>
            <a:r>
              <a:rPr lang="en-US" sz="2000"/>
              <a:t>Datanodes must send block reports to both namenodes since the block mappings are stored in a namenode’s memory, and not on disk.</a:t>
            </a:r>
            <a:endParaRPr/>
          </a:p>
          <a:p>
            <a:pPr indent="-342900" lvl="0" marL="342900" rtl="0" algn="l">
              <a:spcBef>
                <a:spcPts val="400"/>
              </a:spcBef>
              <a:spcAft>
                <a:spcPts val="0"/>
              </a:spcAft>
              <a:buClr>
                <a:schemeClr val="dk1"/>
              </a:buClr>
              <a:buSzPts val="2000"/>
              <a:buChar char="•"/>
            </a:pPr>
            <a:r>
              <a:rPr lang="en-US" sz="2000"/>
              <a:t>Clients must be configured to handle namenode failover, which uses a mechanism that is transparent to users.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nvSpPr>
        <p:spPr>
          <a:xfrm>
            <a:off x="228600" y="152400"/>
            <a:ext cx="8686800" cy="649408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000" u="none" cap="none" strike="noStrike">
                <a:solidFill>
                  <a:schemeClr val="dk1"/>
                </a:solidFill>
                <a:latin typeface="Arial"/>
                <a:ea typeface="Arial"/>
                <a:cs typeface="Arial"/>
                <a:sym typeface="Arial"/>
              </a:rPr>
              <a:t>File Permissions in HDFS</a:t>
            </a:r>
            <a:endParaRPr/>
          </a:p>
          <a:p>
            <a:pPr indent="-127000" lvl="0" marL="0"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There are three types of permission:</a:t>
            </a:r>
            <a:endParaRPr/>
          </a:p>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the read permission (r) </a:t>
            </a:r>
            <a:endParaRPr/>
          </a:p>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the write permission (w) </a:t>
            </a:r>
            <a:endParaRPr/>
          </a:p>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the execute permission (x)</a:t>
            </a:r>
            <a:endParaRPr/>
          </a:p>
          <a:p>
            <a:pPr indent="-127000" lvl="0" marL="0"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 The read permission is required to read files or list the contents of a directory.</a:t>
            </a:r>
            <a:endParaRPr/>
          </a:p>
          <a:p>
            <a:pPr indent="-127000" lvl="0" marL="0"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 The write permission is required to write a file, or for a directory, to create or delete files or directories in it.</a:t>
            </a:r>
            <a:endParaRPr/>
          </a:p>
          <a:p>
            <a:pPr indent="-127000" lvl="0" marL="0"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The execute permission is ignored for a file since you can’t execute a file on HDFS, and for a directory it is required to access its children.</a:t>
            </a:r>
            <a:endParaRPr/>
          </a:p>
          <a:p>
            <a:pPr indent="-127000" lvl="0" marL="0"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Each file and directory has an owner, a group and a mode. The mode is made up of the permissions for the user who is the owner, the permissions for the users who are members of the group, and the permissions for users who are neither the owners nor members of the group.</a:t>
            </a:r>
            <a:endParaRPr/>
          </a:p>
          <a:p>
            <a:pPr indent="-127000" lvl="0" marL="0"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By default, a client’s identity is determined by the username and groups of the process it is running in. </a:t>
            </a:r>
            <a:endParaRPr/>
          </a:p>
          <a:p>
            <a:pPr indent="-127000" lvl="0" marL="0"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When permissions checking is enabled, the owner permissions are checked if the client’s username matched the owner, and the group permissions are checked if the client is a member of the group, otherwise, the other permissions are checked.</a:t>
            </a:r>
            <a:endParaRPr/>
          </a:p>
          <a:p>
            <a:pPr indent="-127000" lvl="0" marL="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There is a concept called super-user, which is the identity of the name-node process. Permission checks are not performed for the super-user.</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nvSpPr>
        <p:spPr>
          <a:xfrm>
            <a:off x="228600" y="304800"/>
            <a:ext cx="8610600"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Hadoop File-Systems</a:t>
            </a:r>
            <a:endParaRPr/>
          </a:p>
          <a:p>
            <a:pPr indent="0" lvl="0" marL="0" marR="0" rtl="0" algn="ctr">
              <a:spcBef>
                <a:spcPts val="0"/>
              </a:spcBef>
              <a:spcAft>
                <a:spcPts val="0"/>
              </a:spcAft>
              <a:buNone/>
            </a:pPr>
            <a:r>
              <a:t/>
            </a:r>
            <a:endParaRPr b="1" i="0" sz="3600" u="none" cap="none" strike="noStrike">
              <a:solidFill>
                <a:schemeClr val="dk1"/>
              </a:solidFill>
              <a:latin typeface="Times New Roman"/>
              <a:ea typeface="Times New Roman"/>
              <a:cs typeface="Times New Roman"/>
              <a:sym typeface="Times New Roman"/>
            </a:endParaRPr>
          </a:p>
          <a:p>
            <a:pPr indent="-228600" lvl="0" marL="0" marR="0" rtl="0" algn="just">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 Hadoop has an abstract notation of file-system, of which HDFS is just one implementation.</a:t>
            </a:r>
            <a:endParaRPr/>
          </a:p>
          <a:p>
            <a:pPr indent="-228600" lvl="0" marL="0" marR="0" rtl="0" algn="just">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 The java abstract class</a:t>
            </a:r>
            <a:endParaRPr/>
          </a:p>
          <a:p>
            <a:pPr indent="-228600" lvl="0" marL="0" marR="0" rtl="0" algn="just">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 org.apache.hadoop.fs.FileSystem </a:t>
            </a:r>
            <a:endParaRPr/>
          </a:p>
          <a:p>
            <a:pPr indent="-228600" lvl="0" marL="0" marR="0" rtl="0" algn="just">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represents a filesystem in Hadoop  &amp; there are several concrete implementations: </a:t>
            </a:r>
            <a:endParaRPr/>
          </a:p>
          <a:p>
            <a:pPr indent="0" lvl="0" marL="0"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t/>
            </a:r>
            <a:endParaRPr/>
          </a:p>
        </p:txBody>
      </p:sp>
      <p:sp>
        <p:nvSpPr>
          <p:cNvPr id="180" name="Google Shape;180;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81" name="Google Shape;181;p19"/>
          <p:cNvPicPr preferRelativeResize="0"/>
          <p:nvPr/>
        </p:nvPicPr>
        <p:blipFill rotWithShape="1">
          <a:blip r:embed="rId3">
            <a:alphaModFix/>
          </a:blip>
          <a:srcRect b="0" l="0" r="0" t="0"/>
          <a:stretch/>
        </p:blipFill>
        <p:spPr>
          <a:xfrm>
            <a:off x="228601" y="228600"/>
            <a:ext cx="8763000" cy="647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187" name="Google Shape;187;p20"/>
          <p:cNvSpPr txBox="1"/>
          <p:nvPr/>
        </p:nvSpPr>
        <p:spPr>
          <a:xfrm>
            <a:off x="457200" y="457200"/>
            <a:ext cx="8305800" cy="59093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Interfaces</a:t>
            </a:r>
            <a:endParaRPr b="1" sz="1800">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Hadoop is written in Java, &amp; all Hadoop file-system interactions are mediated through the Java API.</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The file system shell, is a Java application that uses the Java FileSystem class to provide file system operations.</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There are also other file system interfaces </a:t>
            </a:r>
            <a:endParaRPr/>
          </a:p>
          <a:p>
            <a:pPr indent="0" lvl="0" marL="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interfaces are most commonly used with HDFS, since the other file-systems in Hadoop typically have existing tools to access the underlying file-system, but many of them work with any Hadoop file-system.</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HTTP</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There are two ways of accessing HDFS over HTTP:</a:t>
            </a:r>
            <a:endParaRPr/>
          </a:p>
          <a:p>
            <a:pPr indent="-342900" lvl="0" marL="342900" marR="0" rtl="0" algn="just">
              <a:spcBef>
                <a:spcPts val="0"/>
              </a:spcBef>
              <a:spcAft>
                <a:spcPts val="0"/>
              </a:spcAft>
              <a:buClr>
                <a:schemeClr val="dk1"/>
              </a:buClr>
              <a:buSzPts val="1800"/>
              <a:buFont typeface="Times New Roman"/>
              <a:buAutoNum type="arabicPeriod"/>
            </a:pPr>
            <a:r>
              <a:rPr b="1" lang="en-US" sz="1800">
                <a:solidFill>
                  <a:schemeClr val="dk1"/>
                </a:solidFill>
                <a:latin typeface="Times New Roman"/>
                <a:ea typeface="Times New Roman"/>
                <a:cs typeface="Times New Roman"/>
                <a:sym typeface="Times New Roman"/>
              </a:rPr>
              <a:t>Directly:</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 where the HDFS daemons( process that runs in the background) serve HTTP requests to clients.</a:t>
            </a:r>
            <a:endParaRPr/>
          </a:p>
          <a:p>
            <a:pPr indent="-342900" lvl="0" marL="34290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2. Proxy (or Proxies):</a:t>
            </a:r>
            <a:endParaRPr/>
          </a:p>
          <a:p>
            <a:pPr indent="-342900" lvl="0" marL="34290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which accesses HDFS on the client’s behalf using the usual DistributedFileSystem API. </a:t>
            </a:r>
            <a:endParaRPr/>
          </a:p>
          <a:p>
            <a:pPr indent="-342900" lvl="0" marL="3429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The Design of HDFS</a:t>
            </a:r>
            <a:br>
              <a:rPr lang="en-US"/>
            </a:br>
            <a:endParaRPr/>
          </a:p>
        </p:txBody>
      </p:sp>
      <p:sp>
        <p:nvSpPr>
          <p:cNvPr id="91" name="Google Shape;9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lang="en-US"/>
              <a:t>HDFS is a file system designed for storing very large files with streaming data access patterns, running on clusters of commodity hardware.</a:t>
            </a:r>
            <a:endParaRPr/>
          </a:p>
          <a:p>
            <a:pPr indent="-1397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US"/>
              <a:t>1. Very large files:</a:t>
            </a:r>
            <a:endParaRPr/>
          </a:p>
          <a:p>
            <a:pPr indent="-342900" lvl="0" marL="342900" rtl="0" algn="just">
              <a:spcBef>
                <a:spcPts val="640"/>
              </a:spcBef>
              <a:spcAft>
                <a:spcPts val="0"/>
              </a:spcAft>
              <a:buClr>
                <a:schemeClr val="dk1"/>
              </a:buClr>
              <a:buSzPts val="3200"/>
              <a:buChar char="•"/>
            </a:pPr>
            <a:r>
              <a:rPr lang="en-US"/>
              <a:t>Very large files means files that are hundreds of megabytes, gigabytes, or terabytes in size. There are Hadoop clusters running today that store petabytes of data.</a:t>
            </a:r>
            <a:endParaRPr/>
          </a:p>
          <a:p>
            <a:pPr indent="-139700" lvl="0" marL="342900" rtl="0" algn="just">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193" name="Google Shape;193;p21"/>
          <p:cNvSpPr/>
          <p:nvPr/>
        </p:nvSpPr>
        <p:spPr>
          <a:xfrm>
            <a:off x="1447800" y="9906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Client</a:t>
            </a:r>
            <a:endParaRPr sz="1800">
              <a:solidFill>
                <a:schemeClr val="lt1"/>
              </a:solidFill>
              <a:latin typeface="Arial"/>
              <a:ea typeface="Arial"/>
              <a:cs typeface="Arial"/>
              <a:sym typeface="Arial"/>
            </a:endParaRPr>
          </a:p>
        </p:txBody>
      </p:sp>
      <p:sp>
        <p:nvSpPr>
          <p:cNvPr id="194" name="Google Shape;194;p21"/>
          <p:cNvSpPr/>
          <p:nvPr/>
        </p:nvSpPr>
        <p:spPr>
          <a:xfrm>
            <a:off x="5943600" y="39624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Datanode</a:t>
            </a:r>
            <a:endParaRPr sz="1800">
              <a:solidFill>
                <a:schemeClr val="lt1"/>
              </a:solidFill>
              <a:latin typeface="Arial"/>
              <a:ea typeface="Arial"/>
              <a:cs typeface="Arial"/>
              <a:sym typeface="Arial"/>
            </a:endParaRPr>
          </a:p>
        </p:txBody>
      </p:sp>
      <p:sp>
        <p:nvSpPr>
          <p:cNvPr id="195" name="Google Shape;195;p21"/>
          <p:cNvSpPr/>
          <p:nvPr/>
        </p:nvSpPr>
        <p:spPr>
          <a:xfrm>
            <a:off x="6019800" y="25146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Datanode</a:t>
            </a:r>
            <a:endParaRPr sz="1800">
              <a:solidFill>
                <a:schemeClr val="lt1"/>
              </a:solidFill>
              <a:latin typeface="Arial"/>
              <a:ea typeface="Arial"/>
              <a:cs typeface="Arial"/>
              <a:sym typeface="Arial"/>
            </a:endParaRPr>
          </a:p>
        </p:txBody>
      </p:sp>
      <p:sp>
        <p:nvSpPr>
          <p:cNvPr id="196" name="Google Shape;196;p21"/>
          <p:cNvSpPr/>
          <p:nvPr/>
        </p:nvSpPr>
        <p:spPr>
          <a:xfrm>
            <a:off x="6019800" y="10668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NameNode</a:t>
            </a:r>
            <a:endParaRPr sz="1800">
              <a:solidFill>
                <a:schemeClr val="lt1"/>
              </a:solidFill>
              <a:latin typeface="Arial"/>
              <a:ea typeface="Arial"/>
              <a:cs typeface="Arial"/>
              <a:sym typeface="Arial"/>
            </a:endParaRPr>
          </a:p>
        </p:txBody>
      </p:sp>
      <p:sp>
        <p:nvSpPr>
          <p:cNvPr id="197" name="Google Shape;197;p21"/>
          <p:cNvSpPr/>
          <p:nvPr/>
        </p:nvSpPr>
        <p:spPr>
          <a:xfrm>
            <a:off x="1447800" y="38100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Client</a:t>
            </a:r>
            <a:endParaRPr sz="1800">
              <a:solidFill>
                <a:schemeClr val="lt1"/>
              </a:solidFill>
              <a:latin typeface="Arial"/>
              <a:ea typeface="Arial"/>
              <a:cs typeface="Arial"/>
              <a:sym typeface="Arial"/>
            </a:endParaRPr>
          </a:p>
        </p:txBody>
      </p:sp>
      <p:sp>
        <p:nvSpPr>
          <p:cNvPr id="198" name="Google Shape;198;p21"/>
          <p:cNvSpPr/>
          <p:nvPr/>
        </p:nvSpPr>
        <p:spPr>
          <a:xfrm>
            <a:off x="1447800" y="24384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Client</a:t>
            </a:r>
            <a:endParaRPr sz="1800">
              <a:solidFill>
                <a:schemeClr val="lt1"/>
              </a:solidFill>
              <a:latin typeface="Arial"/>
              <a:ea typeface="Arial"/>
              <a:cs typeface="Arial"/>
              <a:sym typeface="Arial"/>
            </a:endParaRPr>
          </a:p>
        </p:txBody>
      </p:sp>
      <p:cxnSp>
        <p:nvCxnSpPr>
          <p:cNvPr id="199" name="Google Shape;199;p21"/>
          <p:cNvCxnSpPr>
            <a:stCxn id="193" idx="3"/>
            <a:endCxn id="196" idx="1"/>
          </p:cNvCxnSpPr>
          <p:nvPr/>
        </p:nvCxnSpPr>
        <p:spPr>
          <a:xfrm>
            <a:off x="3657600" y="1295400"/>
            <a:ext cx="2362200" cy="76200"/>
          </a:xfrm>
          <a:prstGeom prst="straightConnector1">
            <a:avLst/>
          </a:prstGeom>
          <a:noFill/>
          <a:ln cap="flat" cmpd="sng" w="9525">
            <a:solidFill>
              <a:srgbClr val="4A7DBA"/>
            </a:solidFill>
            <a:prstDash val="solid"/>
            <a:round/>
            <a:headEnd len="sm" w="sm" type="none"/>
            <a:tailEnd len="med" w="med" type="stealth"/>
          </a:ln>
        </p:spPr>
      </p:cxnSp>
      <p:cxnSp>
        <p:nvCxnSpPr>
          <p:cNvPr id="200" name="Google Shape;200;p21"/>
          <p:cNvCxnSpPr>
            <a:stCxn id="198" idx="3"/>
          </p:cNvCxnSpPr>
          <p:nvPr/>
        </p:nvCxnSpPr>
        <p:spPr>
          <a:xfrm flipH="1" rot="10800000">
            <a:off x="3657600" y="1524000"/>
            <a:ext cx="2362200" cy="1219200"/>
          </a:xfrm>
          <a:prstGeom prst="straightConnector1">
            <a:avLst/>
          </a:prstGeom>
          <a:noFill/>
          <a:ln cap="flat" cmpd="sng" w="9525">
            <a:solidFill>
              <a:srgbClr val="4A7DBA"/>
            </a:solidFill>
            <a:prstDash val="solid"/>
            <a:round/>
            <a:headEnd len="sm" w="sm" type="none"/>
            <a:tailEnd len="med" w="med" type="stealth"/>
          </a:ln>
        </p:spPr>
      </p:cxnSp>
      <p:cxnSp>
        <p:nvCxnSpPr>
          <p:cNvPr id="201" name="Google Shape;201;p21"/>
          <p:cNvCxnSpPr>
            <a:stCxn id="197" idx="3"/>
          </p:cNvCxnSpPr>
          <p:nvPr/>
        </p:nvCxnSpPr>
        <p:spPr>
          <a:xfrm flipH="1" rot="10800000">
            <a:off x="3657600" y="1600200"/>
            <a:ext cx="2362200" cy="2514600"/>
          </a:xfrm>
          <a:prstGeom prst="straightConnector1">
            <a:avLst/>
          </a:prstGeom>
          <a:noFill/>
          <a:ln cap="flat" cmpd="sng" w="9525">
            <a:solidFill>
              <a:srgbClr val="4A7DBA"/>
            </a:solidFill>
            <a:prstDash val="solid"/>
            <a:round/>
            <a:headEnd len="sm" w="sm" type="none"/>
            <a:tailEnd len="med" w="med" type="stealth"/>
          </a:ln>
        </p:spPr>
      </p:cxnSp>
      <p:cxnSp>
        <p:nvCxnSpPr>
          <p:cNvPr id="202" name="Google Shape;202;p21"/>
          <p:cNvCxnSpPr>
            <a:stCxn id="193" idx="3"/>
            <a:endCxn id="195" idx="1"/>
          </p:cNvCxnSpPr>
          <p:nvPr/>
        </p:nvCxnSpPr>
        <p:spPr>
          <a:xfrm>
            <a:off x="3657600" y="1295400"/>
            <a:ext cx="2362200" cy="1524000"/>
          </a:xfrm>
          <a:prstGeom prst="straightConnector1">
            <a:avLst/>
          </a:prstGeom>
          <a:noFill/>
          <a:ln cap="flat" cmpd="sng" w="9525">
            <a:solidFill>
              <a:srgbClr val="4A7DBA"/>
            </a:solidFill>
            <a:prstDash val="solid"/>
            <a:round/>
            <a:headEnd len="sm" w="sm" type="none"/>
            <a:tailEnd len="med" w="med" type="stealth"/>
          </a:ln>
        </p:spPr>
      </p:cxnSp>
      <p:cxnSp>
        <p:nvCxnSpPr>
          <p:cNvPr id="203" name="Google Shape;203;p21"/>
          <p:cNvCxnSpPr>
            <a:stCxn id="198" idx="3"/>
            <a:endCxn id="194" idx="1"/>
          </p:cNvCxnSpPr>
          <p:nvPr/>
        </p:nvCxnSpPr>
        <p:spPr>
          <a:xfrm>
            <a:off x="3657600" y="2743200"/>
            <a:ext cx="2286000" cy="1524000"/>
          </a:xfrm>
          <a:prstGeom prst="straightConnector1">
            <a:avLst/>
          </a:prstGeom>
          <a:noFill/>
          <a:ln cap="flat" cmpd="sng" w="9525">
            <a:solidFill>
              <a:srgbClr val="4A7DBA"/>
            </a:solidFill>
            <a:prstDash val="solid"/>
            <a:round/>
            <a:headEnd len="sm" w="sm" type="none"/>
            <a:tailEnd len="med" w="med" type="stealth"/>
          </a:ln>
        </p:spPr>
      </p:cxnSp>
      <p:cxnSp>
        <p:nvCxnSpPr>
          <p:cNvPr id="204" name="Google Shape;204;p21"/>
          <p:cNvCxnSpPr>
            <a:stCxn id="197" idx="3"/>
          </p:cNvCxnSpPr>
          <p:nvPr/>
        </p:nvCxnSpPr>
        <p:spPr>
          <a:xfrm>
            <a:off x="3657600" y="4114800"/>
            <a:ext cx="2286000" cy="304800"/>
          </a:xfrm>
          <a:prstGeom prst="straightConnector1">
            <a:avLst/>
          </a:prstGeom>
          <a:noFill/>
          <a:ln cap="flat" cmpd="sng" w="9525">
            <a:solidFill>
              <a:srgbClr val="4A7DBA"/>
            </a:solidFill>
            <a:prstDash val="solid"/>
            <a:round/>
            <a:headEnd len="sm" w="sm" type="none"/>
            <a:tailEnd len="med" w="med" type="stealth"/>
          </a:ln>
        </p:spPr>
      </p:cxnSp>
      <p:sp>
        <p:nvSpPr>
          <p:cNvPr id="205" name="Google Shape;205;p21"/>
          <p:cNvSpPr txBox="1"/>
          <p:nvPr/>
        </p:nvSpPr>
        <p:spPr>
          <a:xfrm>
            <a:off x="2590800" y="4953000"/>
            <a:ext cx="504343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Arial"/>
                <a:ea typeface="Arial"/>
                <a:cs typeface="Arial"/>
                <a:sym typeface="Arial"/>
              </a:rPr>
              <a:t>HTTP Interface Direct :Access</a:t>
            </a:r>
            <a:endParaRPr sz="3200">
              <a:solidFill>
                <a:schemeClr val="dk1"/>
              </a:solidFill>
              <a:latin typeface="Arial"/>
              <a:ea typeface="Arial"/>
              <a:cs typeface="Arial"/>
              <a:sym typeface="Arial"/>
            </a:endParaRPr>
          </a:p>
        </p:txBody>
      </p:sp>
      <p:sp>
        <p:nvSpPr>
          <p:cNvPr id="206" name="Google Shape;206;p21"/>
          <p:cNvSpPr txBox="1"/>
          <p:nvPr/>
        </p:nvSpPr>
        <p:spPr>
          <a:xfrm>
            <a:off x="457200" y="5943600"/>
            <a:ext cx="84248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embedded web servers in the namenode and datanode act as WebHDFS endpoints.</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12" name="Google Shape;212;p22"/>
          <p:cNvSpPr txBox="1"/>
          <p:nvPr/>
        </p:nvSpPr>
        <p:spPr>
          <a:xfrm>
            <a:off x="152400" y="381000"/>
            <a:ext cx="8763000" cy="6063198"/>
          </a:xfrm>
          <a:prstGeom prst="rect">
            <a:avLst/>
          </a:prstGeom>
          <a:noFill/>
          <a:ln>
            <a:noFill/>
          </a:ln>
        </p:spPr>
        <p:txBody>
          <a:bodyPr anchorCtr="0" anchor="t" bIns="45700" lIns="91425" spcFirstLastPara="1" rIns="91425" wrap="square" tIns="45700">
            <a:spAutoFit/>
          </a:bodyPr>
          <a:lstStyle/>
          <a:p>
            <a:pPr indent="-177800" lvl="0" marL="0" marR="0" rtl="0" algn="just">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In the first case, directory listings are served by the namenode’s embedded web server(which runs on the port 50070) formatted in XML or JSON, which file data is streamed from datanodes by their web servers (running on port 50075).</a:t>
            </a:r>
            <a:endParaRPr/>
          </a:p>
          <a:p>
            <a:pPr indent="0" lvl="0" marL="0" marR="0" rtl="0" algn="just">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0" lvl="0" marL="0" marR="0" rtl="0" algn="just">
              <a:spcBef>
                <a:spcPts val="0"/>
              </a:spcBef>
              <a:spcAft>
                <a:spcPts val="0"/>
              </a:spcAft>
              <a:buNone/>
            </a:pPr>
            <a:r>
              <a:t/>
            </a:r>
            <a:endParaRPr sz="2800">
              <a:solidFill>
                <a:schemeClr val="dk1"/>
              </a:solidFill>
              <a:latin typeface="Arial"/>
              <a:ea typeface="Arial"/>
              <a:cs typeface="Arial"/>
              <a:sym typeface="Arial"/>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The original direct HTTP interface (HFTP and HSFTP) was read-only, while the new WebHDFS implementation supports all file-system operations, including Kerberos authentication. WebHDFS must be enabled by setting dfs.webhdfs.enabled to true, for you to be able to use webhdfs URI’s.</a:t>
            </a:r>
            <a:endParaRPr/>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18" name="Google Shape;218;p23"/>
          <p:cNvSpPr/>
          <p:nvPr/>
        </p:nvSpPr>
        <p:spPr>
          <a:xfrm>
            <a:off x="685800" y="11430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Client</a:t>
            </a:r>
            <a:endParaRPr sz="1800">
              <a:solidFill>
                <a:schemeClr val="lt1"/>
              </a:solidFill>
              <a:latin typeface="Arial"/>
              <a:ea typeface="Arial"/>
              <a:cs typeface="Arial"/>
              <a:sym typeface="Arial"/>
            </a:endParaRPr>
          </a:p>
        </p:txBody>
      </p:sp>
      <p:sp>
        <p:nvSpPr>
          <p:cNvPr id="219" name="Google Shape;219;p23"/>
          <p:cNvSpPr/>
          <p:nvPr/>
        </p:nvSpPr>
        <p:spPr>
          <a:xfrm>
            <a:off x="6400800" y="41910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Datanode</a:t>
            </a:r>
            <a:endParaRPr sz="1800">
              <a:solidFill>
                <a:schemeClr val="lt1"/>
              </a:solidFill>
              <a:latin typeface="Arial"/>
              <a:ea typeface="Arial"/>
              <a:cs typeface="Arial"/>
              <a:sym typeface="Arial"/>
            </a:endParaRPr>
          </a:p>
        </p:txBody>
      </p:sp>
      <p:sp>
        <p:nvSpPr>
          <p:cNvPr id="220" name="Google Shape;220;p23"/>
          <p:cNvSpPr/>
          <p:nvPr/>
        </p:nvSpPr>
        <p:spPr>
          <a:xfrm>
            <a:off x="6477000" y="28194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Datanode</a:t>
            </a:r>
            <a:endParaRPr sz="1800">
              <a:solidFill>
                <a:schemeClr val="lt1"/>
              </a:solidFill>
              <a:latin typeface="Arial"/>
              <a:ea typeface="Arial"/>
              <a:cs typeface="Arial"/>
              <a:sym typeface="Arial"/>
            </a:endParaRPr>
          </a:p>
        </p:txBody>
      </p:sp>
      <p:sp>
        <p:nvSpPr>
          <p:cNvPr id="221" name="Google Shape;221;p23"/>
          <p:cNvSpPr/>
          <p:nvPr/>
        </p:nvSpPr>
        <p:spPr>
          <a:xfrm>
            <a:off x="6477000" y="13716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NameNode</a:t>
            </a:r>
            <a:endParaRPr sz="1800">
              <a:solidFill>
                <a:schemeClr val="lt1"/>
              </a:solidFill>
              <a:latin typeface="Arial"/>
              <a:ea typeface="Arial"/>
              <a:cs typeface="Arial"/>
              <a:sym typeface="Arial"/>
            </a:endParaRPr>
          </a:p>
        </p:txBody>
      </p:sp>
      <p:sp>
        <p:nvSpPr>
          <p:cNvPr id="222" name="Google Shape;222;p23"/>
          <p:cNvSpPr/>
          <p:nvPr/>
        </p:nvSpPr>
        <p:spPr>
          <a:xfrm>
            <a:off x="609600" y="37338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Client</a:t>
            </a:r>
            <a:endParaRPr sz="1800">
              <a:solidFill>
                <a:schemeClr val="lt1"/>
              </a:solidFill>
              <a:latin typeface="Arial"/>
              <a:ea typeface="Arial"/>
              <a:cs typeface="Arial"/>
              <a:sym typeface="Arial"/>
            </a:endParaRPr>
          </a:p>
        </p:txBody>
      </p:sp>
      <p:sp>
        <p:nvSpPr>
          <p:cNvPr id="223" name="Google Shape;223;p23"/>
          <p:cNvSpPr/>
          <p:nvPr/>
        </p:nvSpPr>
        <p:spPr>
          <a:xfrm>
            <a:off x="685800" y="2514600"/>
            <a:ext cx="2209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Client</a:t>
            </a:r>
            <a:endParaRPr sz="1800">
              <a:solidFill>
                <a:schemeClr val="lt1"/>
              </a:solidFill>
              <a:latin typeface="Arial"/>
              <a:ea typeface="Arial"/>
              <a:cs typeface="Arial"/>
              <a:sym typeface="Arial"/>
            </a:endParaRPr>
          </a:p>
        </p:txBody>
      </p:sp>
      <p:cxnSp>
        <p:nvCxnSpPr>
          <p:cNvPr id="224" name="Google Shape;224;p23"/>
          <p:cNvCxnSpPr>
            <a:stCxn id="223" idx="3"/>
            <a:endCxn id="225" idx="1"/>
          </p:cNvCxnSpPr>
          <p:nvPr/>
        </p:nvCxnSpPr>
        <p:spPr>
          <a:xfrm flipH="1" rot="10800000">
            <a:off x="2895600" y="2286000"/>
            <a:ext cx="1143000" cy="533400"/>
          </a:xfrm>
          <a:prstGeom prst="straightConnector1">
            <a:avLst/>
          </a:prstGeom>
          <a:noFill/>
          <a:ln cap="flat" cmpd="sng" w="9525">
            <a:solidFill>
              <a:srgbClr val="4A7DBA"/>
            </a:solidFill>
            <a:prstDash val="solid"/>
            <a:round/>
            <a:headEnd len="sm" w="sm" type="none"/>
            <a:tailEnd len="med" w="med" type="stealth"/>
          </a:ln>
        </p:spPr>
      </p:cxnSp>
      <p:cxnSp>
        <p:nvCxnSpPr>
          <p:cNvPr id="226" name="Google Shape;226;p23"/>
          <p:cNvCxnSpPr>
            <a:endCxn id="227" idx="1"/>
          </p:cNvCxnSpPr>
          <p:nvPr/>
        </p:nvCxnSpPr>
        <p:spPr>
          <a:xfrm flipH="1" rot="10800000">
            <a:off x="2743200" y="3429000"/>
            <a:ext cx="1295400" cy="685800"/>
          </a:xfrm>
          <a:prstGeom prst="straightConnector1">
            <a:avLst/>
          </a:prstGeom>
          <a:noFill/>
          <a:ln cap="flat" cmpd="sng" w="9525">
            <a:solidFill>
              <a:srgbClr val="4A7DBA"/>
            </a:solidFill>
            <a:prstDash val="solid"/>
            <a:round/>
            <a:headEnd len="sm" w="sm" type="none"/>
            <a:tailEnd len="med" w="med" type="stealth"/>
          </a:ln>
        </p:spPr>
      </p:cxnSp>
      <p:cxnSp>
        <p:nvCxnSpPr>
          <p:cNvPr id="228" name="Google Shape;228;p23"/>
          <p:cNvCxnSpPr>
            <a:stCxn id="218" idx="3"/>
            <a:endCxn id="225" idx="1"/>
          </p:cNvCxnSpPr>
          <p:nvPr/>
        </p:nvCxnSpPr>
        <p:spPr>
          <a:xfrm>
            <a:off x="2895600" y="1447800"/>
            <a:ext cx="1143000" cy="838200"/>
          </a:xfrm>
          <a:prstGeom prst="straightConnector1">
            <a:avLst/>
          </a:prstGeom>
          <a:noFill/>
          <a:ln cap="flat" cmpd="sng" w="9525">
            <a:solidFill>
              <a:srgbClr val="4A7DBA"/>
            </a:solidFill>
            <a:prstDash val="solid"/>
            <a:round/>
            <a:headEnd len="sm" w="sm" type="none"/>
            <a:tailEnd len="med" w="med" type="stealth"/>
          </a:ln>
        </p:spPr>
      </p:cxnSp>
      <p:sp>
        <p:nvSpPr>
          <p:cNvPr id="229" name="Google Shape;229;p23"/>
          <p:cNvSpPr txBox="1"/>
          <p:nvPr/>
        </p:nvSpPr>
        <p:spPr>
          <a:xfrm>
            <a:off x="1371600" y="5105400"/>
            <a:ext cx="724204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Arial"/>
                <a:ea typeface="Arial"/>
                <a:cs typeface="Arial"/>
                <a:sym typeface="Arial"/>
              </a:rPr>
              <a:t>Accessing HDFS via a bank of HDFS proxies</a:t>
            </a:r>
            <a:endParaRPr sz="3200">
              <a:solidFill>
                <a:schemeClr val="dk1"/>
              </a:solidFill>
              <a:latin typeface="Arial"/>
              <a:ea typeface="Arial"/>
              <a:cs typeface="Arial"/>
              <a:sym typeface="Arial"/>
            </a:endParaRPr>
          </a:p>
        </p:txBody>
      </p:sp>
      <p:sp>
        <p:nvSpPr>
          <p:cNvPr id="225" name="Google Shape;225;p23"/>
          <p:cNvSpPr/>
          <p:nvPr/>
        </p:nvSpPr>
        <p:spPr>
          <a:xfrm>
            <a:off x="4038600" y="1981200"/>
            <a:ext cx="1447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HDFS Proxy</a:t>
            </a:r>
            <a:endParaRPr sz="1800">
              <a:solidFill>
                <a:schemeClr val="lt1"/>
              </a:solidFill>
              <a:latin typeface="Arial"/>
              <a:ea typeface="Arial"/>
              <a:cs typeface="Arial"/>
              <a:sym typeface="Arial"/>
            </a:endParaRPr>
          </a:p>
        </p:txBody>
      </p:sp>
      <p:sp>
        <p:nvSpPr>
          <p:cNvPr id="227" name="Google Shape;227;p23"/>
          <p:cNvSpPr/>
          <p:nvPr/>
        </p:nvSpPr>
        <p:spPr>
          <a:xfrm>
            <a:off x="4038600" y="3124200"/>
            <a:ext cx="1447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HDFS Proxy</a:t>
            </a:r>
            <a:endParaRPr sz="1800">
              <a:solidFill>
                <a:schemeClr val="lt1"/>
              </a:solidFill>
              <a:latin typeface="Arial"/>
              <a:ea typeface="Arial"/>
              <a:cs typeface="Arial"/>
              <a:sym typeface="Arial"/>
            </a:endParaRPr>
          </a:p>
        </p:txBody>
      </p:sp>
      <p:cxnSp>
        <p:nvCxnSpPr>
          <p:cNvPr id="230" name="Google Shape;230;p23"/>
          <p:cNvCxnSpPr>
            <a:stCxn id="225" idx="3"/>
            <a:endCxn id="221" idx="1"/>
          </p:cNvCxnSpPr>
          <p:nvPr/>
        </p:nvCxnSpPr>
        <p:spPr>
          <a:xfrm flipH="1" rot="10800000">
            <a:off x="5486400" y="1676400"/>
            <a:ext cx="990600" cy="609600"/>
          </a:xfrm>
          <a:prstGeom prst="straightConnector1">
            <a:avLst/>
          </a:prstGeom>
          <a:noFill/>
          <a:ln cap="flat" cmpd="sng" w="9525">
            <a:solidFill>
              <a:srgbClr val="4A7DBA"/>
            </a:solidFill>
            <a:prstDash val="solid"/>
            <a:round/>
            <a:headEnd len="sm" w="sm" type="none"/>
            <a:tailEnd len="med" w="med" type="stealth"/>
          </a:ln>
        </p:spPr>
      </p:cxnSp>
      <p:cxnSp>
        <p:nvCxnSpPr>
          <p:cNvPr id="231" name="Google Shape;231;p23"/>
          <p:cNvCxnSpPr>
            <a:stCxn id="227" idx="3"/>
          </p:cNvCxnSpPr>
          <p:nvPr/>
        </p:nvCxnSpPr>
        <p:spPr>
          <a:xfrm flipH="1" rot="10800000">
            <a:off x="5486400" y="1981200"/>
            <a:ext cx="990600" cy="1447800"/>
          </a:xfrm>
          <a:prstGeom prst="straightConnector1">
            <a:avLst/>
          </a:prstGeom>
          <a:noFill/>
          <a:ln cap="flat" cmpd="sng" w="9525">
            <a:solidFill>
              <a:srgbClr val="4A7DBA"/>
            </a:solidFill>
            <a:prstDash val="solid"/>
            <a:round/>
            <a:headEnd len="sm" w="sm" type="none"/>
            <a:tailEnd len="med" w="med" type="stealth"/>
          </a:ln>
        </p:spPr>
      </p:cxnSp>
      <p:cxnSp>
        <p:nvCxnSpPr>
          <p:cNvPr id="232" name="Google Shape;232;p23"/>
          <p:cNvCxnSpPr>
            <a:endCxn id="220" idx="1"/>
          </p:cNvCxnSpPr>
          <p:nvPr/>
        </p:nvCxnSpPr>
        <p:spPr>
          <a:xfrm>
            <a:off x="5486400" y="2438400"/>
            <a:ext cx="990600" cy="685800"/>
          </a:xfrm>
          <a:prstGeom prst="straightConnector1">
            <a:avLst/>
          </a:prstGeom>
          <a:noFill/>
          <a:ln cap="flat" cmpd="sng" w="9525">
            <a:solidFill>
              <a:srgbClr val="4A7DBA"/>
            </a:solidFill>
            <a:prstDash val="solid"/>
            <a:round/>
            <a:headEnd len="sm" w="sm" type="none"/>
            <a:tailEnd len="med" w="med" type="stealth"/>
          </a:ln>
        </p:spPr>
      </p:cxnSp>
      <p:cxnSp>
        <p:nvCxnSpPr>
          <p:cNvPr id="233" name="Google Shape;233;p23"/>
          <p:cNvCxnSpPr/>
          <p:nvPr/>
        </p:nvCxnSpPr>
        <p:spPr>
          <a:xfrm flipH="1" rot="-5400000">
            <a:off x="5029200" y="2819400"/>
            <a:ext cx="1752600" cy="990600"/>
          </a:xfrm>
          <a:prstGeom prst="straightConnector1">
            <a:avLst/>
          </a:prstGeom>
          <a:noFill/>
          <a:ln cap="flat" cmpd="sng" w="9525">
            <a:solidFill>
              <a:srgbClr val="4A7DBA"/>
            </a:solidFill>
            <a:prstDash val="solid"/>
            <a:round/>
            <a:headEnd len="sm" w="sm" type="none"/>
            <a:tailEnd len="med" w="med" type="stealth"/>
          </a:ln>
        </p:spPr>
      </p:cxnSp>
      <p:cxnSp>
        <p:nvCxnSpPr>
          <p:cNvPr id="234" name="Google Shape;234;p23"/>
          <p:cNvCxnSpPr/>
          <p:nvPr/>
        </p:nvCxnSpPr>
        <p:spPr>
          <a:xfrm>
            <a:off x="5486400" y="3581400"/>
            <a:ext cx="914400" cy="762000"/>
          </a:xfrm>
          <a:prstGeom prst="straightConnector1">
            <a:avLst/>
          </a:prstGeom>
          <a:noFill/>
          <a:ln cap="flat" cmpd="sng" w="9525">
            <a:solidFill>
              <a:srgbClr val="4A7DBA"/>
            </a:solidFill>
            <a:prstDash val="solid"/>
            <a:round/>
            <a:headEnd len="sm" w="sm" type="none"/>
            <a:tailEnd len="med" w="med" type="stealth"/>
          </a:ln>
        </p:spPr>
      </p:cxnSp>
      <p:sp>
        <p:nvSpPr>
          <p:cNvPr id="235" name="Google Shape;235;p23"/>
          <p:cNvSpPr txBox="1"/>
          <p:nvPr/>
        </p:nvSpPr>
        <p:spPr>
          <a:xfrm>
            <a:off x="5791200" y="1981200"/>
            <a:ext cx="13642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RPC Request</a:t>
            </a:r>
            <a:endParaRPr sz="1800">
              <a:solidFill>
                <a:schemeClr val="dk1"/>
              </a:solidFill>
              <a:latin typeface="Arial"/>
              <a:ea typeface="Arial"/>
              <a:cs typeface="Arial"/>
              <a:sym typeface="Arial"/>
            </a:endParaRPr>
          </a:p>
        </p:txBody>
      </p:sp>
      <p:sp>
        <p:nvSpPr>
          <p:cNvPr id="236" name="Google Shape;236;p23"/>
          <p:cNvSpPr txBox="1"/>
          <p:nvPr/>
        </p:nvSpPr>
        <p:spPr>
          <a:xfrm>
            <a:off x="6248400" y="3505200"/>
            <a:ext cx="14989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Block Request</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t/>
            </a:r>
            <a:endParaRPr/>
          </a:p>
        </p:txBody>
      </p:sp>
      <p:sp>
        <p:nvSpPr>
          <p:cNvPr id="242" name="Google Shape;24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 The second way accessing HDFS over HTTP relies on one or more standalone proxy servers. All traffic to the cluster passes through the proxy. This allows for stricter firewall and bandwidth limiting policies to be put in place. It’s common to use a proxy for transfers between Hadoop clusters located in different data centers.</a:t>
            </a:r>
            <a:endParaRPr/>
          </a:p>
          <a:p>
            <a:pPr indent="-342900" lvl="0" marL="342900" rtl="0" algn="just">
              <a:spcBef>
                <a:spcPts val="496"/>
              </a:spcBef>
              <a:spcAft>
                <a:spcPts val="0"/>
              </a:spcAft>
              <a:buClr>
                <a:schemeClr val="dk1"/>
              </a:buClr>
              <a:buSzPct val="100000"/>
              <a:buChar char="•"/>
            </a:pPr>
            <a:r>
              <a:rPr lang="en-US"/>
              <a:t> The original HDFS proxy was read-only, and could be accessed by clients using the HSFTP FileSystem implementation.</a:t>
            </a:r>
            <a:endParaRPr/>
          </a:p>
          <a:p>
            <a:pPr indent="-342900" lvl="0" marL="342900" rtl="0" algn="just">
              <a:spcBef>
                <a:spcPts val="496"/>
              </a:spcBef>
              <a:spcAft>
                <a:spcPts val="0"/>
              </a:spcAft>
              <a:buClr>
                <a:schemeClr val="dk1"/>
              </a:buClr>
              <a:buSzPct val="100000"/>
              <a:buChar char="•"/>
            </a:pPr>
            <a:r>
              <a:rPr lang="en-US"/>
              <a:t> The HTTP REST API that WebHDFS exposes is formally defined in a specification, so it is likely that over time clients in languages other than Java will be written that use it directly.</a:t>
            </a:r>
            <a:endParaRPr b="1"/>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b="1" lang="en-US"/>
              <a:t>C Library</a:t>
            </a:r>
            <a:endParaRPr/>
          </a:p>
        </p:txBody>
      </p:sp>
      <p:sp>
        <p:nvSpPr>
          <p:cNvPr id="248" name="Google Shape;248;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just">
              <a:spcBef>
                <a:spcPts val="0"/>
              </a:spcBef>
              <a:spcAft>
                <a:spcPts val="0"/>
              </a:spcAft>
              <a:buClr>
                <a:schemeClr val="dk1"/>
              </a:buClr>
              <a:buSzPts val="3200"/>
              <a:buNone/>
            </a:pPr>
            <a:r>
              <a:t/>
            </a:r>
            <a:endParaRPr b="1"/>
          </a:p>
          <a:p>
            <a:pPr indent="-342900" lvl="0" marL="342900" rtl="0" algn="just">
              <a:spcBef>
                <a:spcPts val="640"/>
              </a:spcBef>
              <a:spcAft>
                <a:spcPts val="0"/>
              </a:spcAft>
              <a:buClr>
                <a:schemeClr val="dk1"/>
              </a:buClr>
              <a:buSzPts val="3200"/>
              <a:buChar char="•"/>
            </a:pPr>
            <a:r>
              <a:rPr b="1" lang="en-US"/>
              <a:t> </a:t>
            </a:r>
            <a:r>
              <a:rPr lang="en-US"/>
              <a:t>Hadoop provides a C library called libhdfs that mirrors the Java FileSystem inteface. It works using the Java Native Interface to call a Java file-system client.</a:t>
            </a:r>
            <a:endParaRPr/>
          </a:p>
          <a:p>
            <a:pPr indent="-342900" lvl="0" marL="342900" rtl="0" algn="just">
              <a:spcBef>
                <a:spcPts val="640"/>
              </a:spcBef>
              <a:spcAft>
                <a:spcPts val="0"/>
              </a:spcAft>
              <a:buClr>
                <a:schemeClr val="dk1"/>
              </a:buClr>
              <a:buSzPts val="3200"/>
              <a:buChar char="•"/>
            </a:pPr>
            <a:r>
              <a:rPr b="1" lang="en-US"/>
              <a:t> </a:t>
            </a:r>
            <a:r>
              <a:rPr lang="en-US"/>
              <a:t>The C API is very similar to the Java one, but it typically lags the Java one, so newer features may not be supported.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54" name="Google Shape;254;p26"/>
          <p:cNvSpPr txBox="1"/>
          <p:nvPr/>
        </p:nvSpPr>
        <p:spPr>
          <a:xfrm>
            <a:off x="152400" y="381000"/>
            <a:ext cx="8763000" cy="60016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FUSE</a:t>
            </a:r>
            <a:endParaRPr/>
          </a:p>
          <a:p>
            <a:pPr indent="0" lvl="0" marL="0" marR="0" rtl="0" algn="just">
              <a:spcBef>
                <a:spcPts val="0"/>
              </a:spcBef>
              <a:spcAft>
                <a:spcPts val="0"/>
              </a:spcAft>
              <a:buNone/>
            </a:pPr>
            <a:r>
              <a:t/>
            </a:r>
            <a:endParaRPr b="1" sz="1800">
              <a:solidFill>
                <a:schemeClr val="dk1"/>
              </a:solidFill>
              <a:latin typeface="Arial"/>
              <a:ea typeface="Arial"/>
              <a:cs typeface="Arial"/>
              <a:sym typeface="Arial"/>
            </a:endParaRPr>
          </a:p>
          <a:p>
            <a:pPr indent="-203200" lvl="0" marL="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 File-system in Userspace (FUSE) allows file-systems that are implemented in user space to be integrated as a Unix file-system.</a:t>
            </a:r>
            <a:endParaRPr/>
          </a:p>
          <a:p>
            <a:pPr indent="-203200" lvl="0" marL="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 Hadoop’s Fuse-DFS contrib module allows any Hadoop file-system to be mounted as a standard file-system. Then you can use Unix utilities to interact with the file-system, as well as POSIX( Portable Operating System Interface for UNIX) libraries to access the file-system from any programming language.</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b="1" lang="en-US"/>
              <a:t>Java Interface</a:t>
            </a:r>
            <a:endParaRPr/>
          </a:p>
        </p:txBody>
      </p:sp>
      <p:sp>
        <p:nvSpPr>
          <p:cNvPr id="260" name="Google Shape;260;p27"/>
          <p:cNvSpPr txBox="1"/>
          <p:nvPr>
            <p:ph idx="1" type="body"/>
          </p:nvPr>
        </p:nvSpPr>
        <p:spPr>
          <a:xfrm>
            <a:off x="457200" y="1219200"/>
            <a:ext cx="8229600" cy="5638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rPr b="1" lang="en-US" sz="2400"/>
              <a:t>Reading Data from a Hadoop URL</a:t>
            </a:r>
            <a:endParaRPr/>
          </a:p>
          <a:p>
            <a:pPr indent="-342900" lvl="0" marL="342900" rtl="0" algn="just">
              <a:spcBef>
                <a:spcPts val="480"/>
              </a:spcBef>
              <a:spcAft>
                <a:spcPts val="0"/>
              </a:spcAft>
              <a:buClr>
                <a:schemeClr val="dk1"/>
              </a:buClr>
              <a:buSzPts val="2400"/>
              <a:buNone/>
            </a:pPr>
            <a:r>
              <a:rPr lang="en-US" sz="2400"/>
              <a:t> One of the simplest ways to read a file from a Hadoop file-system is by using a java.net.URL object to open a stream to read the data from.</a:t>
            </a:r>
            <a:endParaRPr/>
          </a:p>
          <a:p>
            <a:pPr indent="-342900" lvl="0" marL="342900" rtl="0" algn="just">
              <a:spcBef>
                <a:spcPts val="480"/>
              </a:spcBef>
              <a:spcAft>
                <a:spcPts val="0"/>
              </a:spcAft>
              <a:buClr>
                <a:schemeClr val="dk1"/>
              </a:buClr>
              <a:buSzPts val="2400"/>
              <a:buNone/>
            </a:pPr>
            <a:r>
              <a:rPr b="1" lang="en-US" sz="2400"/>
              <a:t>Code</a:t>
            </a:r>
            <a:endParaRPr/>
          </a:p>
          <a:p>
            <a:pPr indent="-342900" lvl="0" marL="342900" rtl="0" algn="just">
              <a:spcBef>
                <a:spcPts val="480"/>
              </a:spcBef>
              <a:spcAft>
                <a:spcPts val="0"/>
              </a:spcAft>
              <a:buClr>
                <a:schemeClr val="dk1"/>
              </a:buClr>
              <a:buSzPts val="2400"/>
              <a:buNone/>
            </a:pPr>
            <a:r>
              <a:rPr lang="en-US" sz="2400"/>
              <a:t>	InputStream in = null;</a:t>
            </a:r>
            <a:endParaRPr/>
          </a:p>
          <a:p>
            <a:pPr indent="-342900" lvl="0" marL="342900" rtl="0" algn="just">
              <a:spcBef>
                <a:spcPts val="480"/>
              </a:spcBef>
              <a:spcAft>
                <a:spcPts val="0"/>
              </a:spcAft>
              <a:buClr>
                <a:schemeClr val="dk1"/>
              </a:buClr>
              <a:buSzPts val="2400"/>
              <a:buNone/>
            </a:pPr>
            <a:r>
              <a:rPr lang="en-US" sz="2400"/>
              <a:t>	try</a:t>
            </a:r>
            <a:endParaRPr/>
          </a:p>
          <a:p>
            <a:pPr indent="-342900" lvl="0" marL="342900" rtl="0" algn="just">
              <a:spcBef>
                <a:spcPts val="480"/>
              </a:spcBef>
              <a:spcAft>
                <a:spcPts val="0"/>
              </a:spcAft>
              <a:buClr>
                <a:schemeClr val="dk1"/>
              </a:buClr>
              <a:buSzPts val="2400"/>
              <a:buNone/>
            </a:pPr>
            <a:r>
              <a:rPr lang="en-US" sz="2400"/>
              <a:t>	{		in=new URL(“hdfs://host/path”).openStream();</a:t>
            </a:r>
            <a:endParaRPr/>
          </a:p>
          <a:p>
            <a:pPr indent="-342900" lvl="0" marL="342900" rtl="0" algn="just">
              <a:spcBef>
                <a:spcPts val="480"/>
              </a:spcBef>
              <a:spcAft>
                <a:spcPts val="0"/>
              </a:spcAft>
              <a:buClr>
                <a:schemeClr val="dk1"/>
              </a:buClr>
              <a:buSzPts val="2400"/>
              <a:buNone/>
            </a:pPr>
            <a:r>
              <a:rPr lang="en-US" sz="2400"/>
              <a:t>	// process in</a:t>
            </a:r>
            <a:endParaRPr/>
          </a:p>
          <a:p>
            <a:pPr indent="-342900" lvl="0" marL="342900" rtl="0" algn="just">
              <a:spcBef>
                <a:spcPts val="480"/>
              </a:spcBef>
              <a:spcAft>
                <a:spcPts val="0"/>
              </a:spcAft>
              <a:buClr>
                <a:schemeClr val="dk1"/>
              </a:buClr>
              <a:buSzPts val="2400"/>
              <a:buNone/>
            </a:pPr>
            <a:r>
              <a:rPr lang="en-US" sz="2400"/>
              <a:t>	}	finally</a:t>
            </a:r>
            <a:endParaRPr/>
          </a:p>
          <a:p>
            <a:pPr indent="-342900" lvl="0" marL="342900" rtl="0" algn="just">
              <a:spcBef>
                <a:spcPts val="480"/>
              </a:spcBef>
              <a:spcAft>
                <a:spcPts val="0"/>
              </a:spcAft>
              <a:buClr>
                <a:schemeClr val="dk1"/>
              </a:buClr>
              <a:buSzPts val="2400"/>
              <a:buNone/>
            </a:pPr>
            <a:r>
              <a:rPr lang="en-US" sz="2400"/>
              <a:t>	{</a:t>
            </a:r>
            <a:endParaRPr/>
          </a:p>
          <a:p>
            <a:pPr indent="-342900" lvl="0" marL="342900" rtl="0" algn="just">
              <a:spcBef>
                <a:spcPts val="480"/>
              </a:spcBef>
              <a:spcAft>
                <a:spcPts val="0"/>
              </a:spcAft>
              <a:buClr>
                <a:schemeClr val="dk1"/>
              </a:buClr>
              <a:buSzPts val="2400"/>
              <a:buNone/>
            </a:pPr>
            <a:r>
              <a:rPr lang="en-US" sz="2400"/>
              <a:t>	IOUtils.closeStream(in);	</a:t>
            </a:r>
            <a:endParaRPr/>
          </a:p>
          <a:p>
            <a:pPr indent="-342900" lvl="0" marL="342900" rtl="0" algn="just">
              <a:spcBef>
                <a:spcPts val="480"/>
              </a:spcBef>
              <a:spcAft>
                <a:spcPts val="0"/>
              </a:spcAft>
              <a:buClr>
                <a:schemeClr val="dk1"/>
              </a:buClr>
              <a:buSzPts val="2400"/>
              <a:buNone/>
            </a:pPr>
            <a:r>
              <a:rPr lang="en-US" sz="2400"/>
              <a:t>}</a:t>
            </a:r>
            <a:endParaRPr/>
          </a:p>
          <a:p>
            <a:pPr indent="-3429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66" name="Google Shape;266;p28"/>
          <p:cNvSpPr txBox="1"/>
          <p:nvPr/>
        </p:nvSpPr>
        <p:spPr>
          <a:xfrm>
            <a:off x="152400" y="381000"/>
            <a:ext cx="8763000" cy="63709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al"/>
                <a:ea typeface="Arial"/>
                <a:cs typeface="Arial"/>
                <a:sym typeface="Arial"/>
              </a:rPr>
              <a:t>Example:</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Displaying files from a Hadoop file-system on standard output using a URLStreamHandler</a:t>
            </a:r>
            <a:endParaRPr sz="2400">
              <a:solidFill>
                <a:schemeClr val="dk1"/>
              </a:solidFill>
              <a:latin typeface="Arial"/>
              <a:ea typeface="Arial"/>
              <a:cs typeface="Arial"/>
              <a:sym typeface="Arial"/>
            </a:endParaRPr>
          </a:p>
          <a:p>
            <a:pPr indent="0" lvl="0" marL="0" marR="0" rtl="0" algn="just">
              <a:spcBef>
                <a:spcPts val="0"/>
              </a:spcBef>
              <a:spcAft>
                <a:spcPts val="0"/>
              </a:spcAft>
              <a:buNone/>
            </a:pPr>
            <a:r>
              <a:rPr b="1" lang="en-US" sz="2400">
                <a:solidFill>
                  <a:schemeClr val="dk1"/>
                </a:solidFill>
                <a:latin typeface="Arial"/>
                <a:ea typeface="Arial"/>
                <a:cs typeface="Arial"/>
                <a:sym typeface="Arial"/>
              </a:rPr>
              <a:t>Code:</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Public class URLCat{</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static	{</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URL.setURLStreamHandlerFactory(new FsUrlStreamHandlerFactory());</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Public static void main(String[] args) throws Exception{</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InputStream in= null;</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try	{</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in=new URL(args[0].openStream();</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IOUtils.copyBytes(in, System.out, 4096, false);</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finally	{</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IOUtils.closeStream(in);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Execution</a:t>
            </a:r>
            <a:endParaRPr/>
          </a:p>
        </p:txBody>
      </p:sp>
      <p:sp>
        <p:nvSpPr>
          <p:cNvPr id="272" name="Google Shape;272;p29"/>
          <p:cNvSpPr txBox="1"/>
          <p:nvPr>
            <p:ph idx="1" type="body"/>
          </p:nvPr>
        </p:nvSpPr>
        <p:spPr>
          <a:xfrm>
            <a:off x="228600" y="1676400"/>
            <a:ext cx="8763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Export HADOOP_CLASSPATH=hadoop-examples.jar</a:t>
            </a:r>
            <a:endParaRPr/>
          </a:p>
          <a:p>
            <a:pPr indent="-342900" lvl="0" marL="342900" rtl="0" algn="l">
              <a:spcBef>
                <a:spcPts val="560"/>
              </a:spcBef>
              <a:spcAft>
                <a:spcPts val="0"/>
              </a:spcAft>
              <a:buClr>
                <a:schemeClr val="dk1"/>
              </a:buClr>
              <a:buSzPts val="2800"/>
              <a:buChar char="•"/>
            </a:pPr>
            <a:r>
              <a:rPr lang="en-US" sz="2800"/>
              <a:t>Hadoop URLCat hdfs://localhost/user/file.txt</a:t>
            </a:r>
            <a:endParaRPr/>
          </a:p>
          <a:p>
            <a:pPr indent="-165100" lvl="0" marL="342900" rtl="0" algn="l">
              <a:spcBef>
                <a:spcPts val="560"/>
              </a:spcBef>
              <a:spcAft>
                <a:spcPts val="0"/>
              </a:spcAft>
              <a:buClr>
                <a:schemeClr val="dk1"/>
              </a:buClr>
              <a:buSzPts val="2800"/>
              <a:buNone/>
            </a:pPr>
            <a:r>
              <a:t/>
            </a:r>
            <a:endParaRPr sz="2800"/>
          </a:p>
          <a:p>
            <a:pPr indent="-342900" lvl="0" marL="342900" rtl="0" algn="l">
              <a:spcBef>
                <a:spcPts val="560"/>
              </a:spcBef>
              <a:spcAft>
                <a:spcPts val="0"/>
              </a:spcAft>
              <a:buClr>
                <a:schemeClr val="dk1"/>
              </a:buClr>
              <a:buSzPts val="2800"/>
              <a:buChar char="•"/>
            </a:pPr>
            <a:r>
              <a:rPr lang="en-US" sz="2800"/>
              <a:t>This is the input file contents</a:t>
            </a:r>
            <a:endParaRPr/>
          </a:p>
          <a:p>
            <a:pPr indent="-342900" lvl="0" marL="342900" rtl="0" algn="l">
              <a:spcBef>
                <a:spcPts val="560"/>
              </a:spcBef>
              <a:spcAft>
                <a:spcPts val="0"/>
              </a:spcAft>
              <a:buClr>
                <a:schemeClr val="dk1"/>
              </a:buClr>
              <a:buSzPts val="2800"/>
              <a:buChar char="•"/>
            </a:pPr>
            <a:r>
              <a:rPr lang="en-US" sz="2800"/>
              <a:t>Displayed on the screen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304800" y="152400"/>
            <a:ext cx="8229600" cy="10366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Reading Data using the FileSystem API</a:t>
            </a:r>
            <a:endParaRPr/>
          </a:p>
        </p:txBody>
      </p:sp>
      <p:sp>
        <p:nvSpPr>
          <p:cNvPr id="278" name="Google Shape;278;p30"/>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i="1" lang="en-US" sz="2000"/>
              <a:t>Example 3-2. Displaying files from a Hadoop filesystem on standard output by using the FileSystem</a:t>
            </a:r>
            <a:endParaRPr i="1" sz="2000"/>
          </a:p>
          <a:p>
            <a:pPr indent="-342900" lvl="0" marL="342900" rtl="0" algn="l">
              <a:spcBef>
                <a:spcPts val="400"/>
              </a:spcBef>
              <a:spcAft>
                <a:spcPts val="0"/>
              </a:spcAft>
              <a:buClr>
                <a:schemeClr val="dk1"/>
              </a:buClr>
              <a:buSzPts val="2000"/>
              <a:buNone/>
            </a:pPr>
            <a:r>
              <a:rPr i="1" lang="en-US" sz="2000"/>
              <a:t>directly</a:t>
            </a:r>
            <a:endParaRPr/>
          </a:p>
          <a:p>
            <a:pPr indent="-342900" lvl="0" marL="342900" rtl="0" algn="l">
              <a:spcBef>
                <a:spcPts val="400"/>
              </a:spcBef>
              <a:spcAft>
                <a:spcPts val="0"/>
              </a:spcAft>
              <a:buClr>
                <a:schemeClr val="dk1"/>
              </a:buClr>
              <a:buSzPts val="2000"/>
              <a:buNone/>
            </a:pPr>
            <a:r>
              <a:rPr lang="en-US" sz="2000"/>
              <a:t>public class FileSystemCat {</a:t>
            </a:r>
            <a:endParaRPr/>
          </a:p>
          <a:p>
            <a:pPr indent="-342900" lvl="0" marL="342900" rtl="0" algn="l">
              <a:spcBef>
                <a:spcPts val="400"/>
              </a:spcBef>
              <a:spcAft>
                <a:spcPts val="0"/>
              </a:spcAft>
              <a:buClr>
                <a:schemeClr val="dk1"/>
              </a:buClr>
              <a:buSzPts val="2000"/>
              <a:buNone/>
            </a:pPr>
            <a:r>
              <a:rPr lang="en-US" sz="2000"/>
              <a:t>public static void main(String[] args) throws Exception {</a:t>
            </a:r>
            <a:endParaRPr/>
          </a:p>
          <a:p>
            <a:pPr indent="-342900" lvl="0" marL="342900" rtl="0" algn="l">
              <a:spcBef>
                <a:spcPts val="400"/>
              </a:spcBef>
              <a:spcAft>
                <a:spcPts val="0"/>
              </a:spcAft>
              <a:buClr>
                <a:schemeClr val="dk1"/>
              </a:buClr>
              <a:buSzPts val="2000"/>
              <a:buNone/>
            </a:pPr>
            <a:r>
              <a:rPr lang="en-US" sz="2000"/>
              <a:t>String uri = args[0];</a:t>
            </a:r>
            <a:endParaRPr/>
          </a:p>
          <a:p>
            <a:pPr indent="-342900" lvl="0" marL="342900" rtl="0" algn="l">
              <a:spcBef>
                <a:spcPts val="400"/>
              </a:spcBef>
              <a:spcAft>
                <a:spcPts val="0"/>
              </a:spcAft>
              <a:buClr>
                <a:schemeClr val="dk1"/>
              </a:buClr>
              <a:buSzPts val="2000"/>
              <a:buNone/>
            </a:pPr>
            <a:r>
              <a:rPr lang="en-US" sz="2000"/>
              <a:t>Configuration conf = new Configuration();</a:t>
            </a:r>
            <a:endParaRPr/>
          </a:p>
          <a:p>
            <a:pPr indent="-342900" lvl="0" marL="342900" rtl="0" algn="l">
              <a:spcBef>
                <a:spcPts val="400"/>
              </a:spcBef>
              <a:spcAft>
                <a:spcPts val="0"/>
              </a:spcAft>
              <a:buClr>
                <a:schemeClr val="dk1"/>
              </a:buClr>
              <a:buSzPts val="2000"/>
              <a:buNone/>
            </a:pPr>
            <a:r>
              <a:rPr lang="en-US" sz="2000"/>
              <a:t>FileSystem fs = FileSystem.get(URI.create(uri), conf);</a:t>
            </a:r>
            <a:endParaRPr/>
          </a:p>
          <a:p>
            <a:pPr indent="-342900" lvl="0" marL="342900" rtl="0" algn="l">
              <a:spcBef>
                <a:spcPts val="400"/>
              </a:spcBef>
              <a:spcAft>
                <a:spcPts val="0"/>
              </a:spcAft>
              <a:buClr>
                <a:schemeClr val="dk1"/>
              </a:buClr>
              <a:buSzPts val="2000"/>
              <a:buNone/>
            </a:pPr>
            <a:r>
              <a:rPr lang="en-US" sz="2000"/>
              <a:t>InputStream in = null;</a:t>
            </a:r>
            <a:endParaRPr/>
          </a:p>
          <a:p>
            <a:pPr indent="-342900" lvl="0" marL="342900" rtl="0" algn="l">
              <a:spcBef>
                <a:spcPts val="400"/>
              </a:spcBef>
              <a:spcAft>
                <a:spcPts val="0"/>
              </a:spcAft>
              <a:buClr>
                <a:schemeClr val="dk1"/>
              </a:buClr>
              <a:buSzPts val="2000"/>
              <a:buNone/>
            </a:pPr>
            <a:r>
              <a:rPr lang="en-US" sz="2000"/>
              <a:t>try {</a:t>
            </a:r>
            <a:endParaRPr/>
          </a:p>
          <a:p>
            <a:pPr indent="-342900" lvl="0" marL="342900" rtl="0" algn="l">
              <a:spcBef>
                <a:spcPts val="400"/>
              </a:spcBef>
              <a:spcAft>
                <a:spcPts val="0"/>
              </a:spcAft>
              <a:buClr>
                <a:schemeClr val="dk1"/>
              </a:buClr>
              <a:buSzPts val="2000"/>
              <a:buNone/>
            </a:pPr>
            <a:r>
              <a:rPr lang="en-US" sz="2000"/>
              <a:t>	in = fs.open(new Path(uri));</a:t>
            </a:r>
            <a:endParaRPr/>
          </a:p>
          <a:p>
            <a:pPr indent="-342900" lvl="0" marL="342900" rtl="0" algn="l">
              <a:spcBef>
                <a:spcPts val="400"/>
              </a:spcBef>
              <a:spcAft>
                <a:spcPts val="0"/>
              </a:spcAft>
              <a:buClr>
                <a:schemeClr val="dk1"/>
              </a:buClr>
              <a:buSzPts val="2000"/>
              <a:buNone/>
            </a:pPr>
            <a:r>
              <a:rPr lang="en-US" sz="2000"/>
              <a:t>	IOUtils.copyBytes(in, System.out, 4096, false);</a:t>
            </a:r>
            <a:endParaRPr/>
          </a:p>
          <a:p>
            <a:pPr indent="-342900" lvl="0" marL="342900" rtl="0" algn="l">
              <a:spcBef>
                <a:spcPts val="400"/>
              </a:spcBef>
              <a:spcAft>
                <a:spcPts val="0"/>
              </a:spcAft>
              <a:buClr>
                <a:schemeClr val="dk1"/>
              </a:buClr>
              <a:buSzPts val="2000"/>
              <a:buNone/>
            </a:pPr>
            <a:r>
              <a:rPr lang="en-US" sz="2000"/>
              <a:t>} finally {</a:t>
            </a:r>
            <a:endParaRPr/>
          </a:p>
          <a:p>
            <a:pPr indent="-342900" lvl="0" marL="342900" rtl="0" algn="l">
              <a:spcBef>
                <a:spcPts val="400"/>
              </a:spcBef>
              <a:spcAft>
                <a:spcPts val="0"/>
              </a:spcAft>
              <a:buClr>
                <a:schemeClr val="dk1"/>
              </a:buClr>
              <a:buSzPts val="2000"/>
              <a:buNone/>
            </a:pPr>
            <a:r>
              <a:rPr lang="en-US" sz="2000"/>
              <a:t>	IOUtils.closeStream(in); } </a:t>
            </a:r>
            <a:endParaRPr/>
          </a:p>
          <a:p>
            <a:pPr indent="-342900" lvl="0" marL="342900" rtl="0" algn="l">
              <a:spcBef>
                <a:spcPts val="400"/>
              </a:spcBef>
              <a:spcAft>
                <a:spcPts val="0"/>
              </a:spcAft>
              <a:buClr>
                <a:schemeClr val="dk1"/>
              </a:buClr>
              <a:buSzPts val="2000"/>
              <a:buNone/>
            </a:pPr>
            <a:r>
              <a:rPr lang="en-US" sz="2000"/>
              <a:t>}</a:t>
            </a:r>
            <a:endParaRPr/>
          </a:p>
          <a:p>
            <a:pPr indent="-342900" lvl="0" marL="342900" rtl="0" algn="l">
              <a:spcBef>
                <a:spcPts val="400"/>
              </a:spcBef>
              <a:spcAft>
                <a:spcPts val="0"/>
              </a:spcAft>
              <a:buClr>
                <a:schemeClr val="dk1"/>
              </a:buClr>
              <a:buSzPts val="2000"/>
              <a:buNone/>
            </a:pPr>
            <a:r>
              <a:rPr lang="en-US" sz="2000"/>
              <a: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381000" y="457200"/>
            <a:ext cx="8534400" cy="63709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Arial"/>
                <a:ea typeface="Arial"/>
                <a:cs typeface="Arial"/>
                <a:sym typeface="Arial"/>
              </a:rPr>
              <a:t>2. Streaming data access</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HDFS is built around the idea  that the most efficient data processing pattern is a write-once, read-many-times patterns.</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dataset is typically generated or copied from source, then various analyses are performed on that dataset over time.</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Each analysis will involve a large proportion, if not all, of the dataset, so the time to read the whole dataset is more important than the latency in reading the first record.</a:t>
            </a:r>
            <a:endParaRPr/>
          </a:p>
          <a:p>
            <a:pPr indent="0" lvl="0" marL="0" marR="0" rtl="0" algn="just">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400" u="none" cap="none" strike="noStrike">
                <a:solidFill>
                  <a:schemeClr val="dk1"/>
                </a:solidFill>
                <a:latin typeface="Arial"/>
                <a:ea typeface="Arial"/>
                <a:cs typeface="Arial"/>
                <a:sym typeface="Arial"/>
              </a:rPr>
              <a:t>3. Commodity Hardware:</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Hadoop doesn’t require expensive, highly reliable hardware to run on.</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It’s designed to run on clusters of commodity hardware for which the chance of node failure across the cluster is high, at least for large clusters.</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HDFS is designed to carry on working without a noticeable interruption to the user in the face of such failure.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Execution</a:t>
            </a:r>
            <a:endParaRPr/>
          </a:p>
        </p:txBody>
      </p:sp>
      <p:sp>
        <p:nvSpPr>
          <p:cNvPr id="284" name="Google Shape;284;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 open() method on FileSystem actually returns on FSDataInputStream rather than a standard java.io class</a:t>
            </a:r>
            <a:endParaRPr/>
          </a:p>
          <a:p>
            <a:pPr indent="-342900" lvl="0" marL="342900" rtl="0" algn="l">
              <a:spcBef>
                <a:spcPts val="592"/>
              </a:spcBef>
              <a:spcAft>
                <a:spcPts val="0"/>
              </a:spcAft>
              <a:buClr>
                <a:schemeClr val="dk1"/>
              </a:buClr>
              <a:buSzPct val="100000"/>
              <a:buChar char="•"/>
            </a:pPr>
            <a:r>
              <a:rPr lang="en-US"/>
              <a:t>This class is a specialization of java.io.DataInputStream with support for random access using seek().</a:t>
            </a:r>
            <a:endParaRPr/>
          </a:p>
          <a:p>
            <a:pPr indent="-342900" lvl="0" marL="342900" rtl="0" algn="l">
              <a:spcBef>
                <a:spcPts val="555"/>
              </a:spcBef>
              <a:spcAft>
                <a:spcPts val="0"/>
              </a:spcAft>
              <a:buClr>
                <a:schemeClr val="dk1"/>
              </a:buClr>
              <a:buSzPct val="100000"/>
              <a:buChar char="•"/>
            </a:pPr>
            <a:r>
              <a:rPr lang="en-US" sz="3000"/>
              <a:t>$hadoop FileSystemCat hdfs://localhost/user/file.txt</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This is the contents of the file displayed on the screen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Write operation</a:t>
            </a:r>
            <a:endParaRPr/>
          </a:p>
        </p:txBody>
      </p:sp>
      <p:sp>
        <p:nvSpPr>
          <p:cNvPr id="290" name="Google Shape;290;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None/>
            </a:pPr>
            <a:r>
              <a:rPr lang="en-US"/>
              <a:t>public class FileCopyWithProgress {</a:t>
            </a:r>
            <a:endParaRPr/>
          </a:p>
          <a:p>
            <a:pPr indent="-342900" lvl="0" marL="342900" rtl="0" algn="l">
              <a:spcBef>
                <a:spcPts val="352"/>
              </a:spcBef>
              <a:spcAft>
                <a:spcPts val="0"/>
              </a:spcAft>
              <a:buClr>
                <a:schemeClr val="dk1"/>
              </a:buClr>
              <a:buSzPct val="100000"/>
              <a:buNone/>
            </a:pPr>
            <a:r>
              <a:rPr lang="en-US"/>
              <a:t>public static void main(String[] args) throws Exception {</a:t>
            </a:r>
            <a:endParaRPr/>
          </a:p>
          <a:p>
            <a:pPr indent="-342900" lvl="0" marL="342900" rtl="0" algn="l">
              <a:spcBef>
                <a:spcPts val="352"/>
              </a:spcBef>
              <a:spcAft>
                <a:spcPts val="0"/>
              </a:spcAft>
              <a:buClr>
                <a:schemeClr val="dk1"/>
              </a:buClr>
              <a:buSzPct val="100000"/>
              <a:buNone/>
            </a:pPr>
            <a:r>
              <a:rPr lang="en-US"/>
              <a:t>String localSrc = args[0];</a:t>
            </a:r>
            <a:endParaRPr/>
          </a:p>
          <a:p>
            <a:pPr indent="-342900" lvl="0" marL="342900" rtl="0" algn="l">
              <a:spcBef>
                <a:spcPts val="352"/>
              </a:spcBef>
              <a:spcAft>
                <a:spcPts val="0"/>
              </a:spcAft>
              <a:buClr>
                <a:schemeClr val="dk1"/>
              </a:buClr>
              <a:buSzPct val="100000"/>
              <a:buNone/>
            </a:pPr>
            <a:r>
              <a:rPr lang="en-US"/>
              <a:t>String dst = args[1];</a:t>
            </a:r>
            <a:endParaRPr/>
          </a:p>
          <a:p>
            <a:pPr indent="-342900" lvl="0" marL="342900" rtl="0" algn="l">
              <a:spcBef>
                <a:spcPts val="352"/>
              </a:spcBef>
              <a:spcAft>
                <a:spcPts val="0"/>
              </a:spcAft>
              <a:buClr>
                <a:schemeClr val="dk1"/>
              </a:buClr>
              <a:buSzPct val="100000"/>
              <a:buNone/>
            </a:pPr>
            <a:r>
              <a:rPr lang="en-US"/>
              <a:t>InputStream in = new BufferedInputStream(new FileInputStream(localSrc));</a:t>
            </a:r>
            <a:endParaRPr/>
          </a:p>
          <a:p>
            <a:pPr indent="-342900" lvl="0" marL="342900" rtl="0" algn="l">
              <a:spcBef>
                <a:spcPts val="352"/>
              </a:spcBef>
              <a:spcAft>
                <a:spcPts val="0"/>
              </a:spcAft>
              <a:buClr>
                <a:schemeClr val="dk1"/>
              </a:buClr>
              <a:buSzPct val="100000"/>
              <a:buNone/>
            </a:pPr>
            <a:r>
              <a:rPr lang="en-US"/>
              <a:t>Configuration conf = new Configuration();</a:t>
            </a:r>
            <a:endParaRPr/>
          </a:p>
          <a:p>
            <a:pPr indent="-342900" lvl="0" marL="342900" rtl="0" algn="l">
              <a:spcBef>
                <a:spcPts val="352"/>
              </a:spcBef>
              <a:spcAft>
                <a:spcPts val="0"/>
              </a:spcAft>
              <a:buClr>
                <a:schemeClr val="dk1"/>
              </a:buClr>
              <a:buSzPct val="100000"/>
              <a:buNone/>
            </a:pPr>
            <a:r>
              <a:rPr lang="en-US"/>
              <a:t>FileSystem fs = FileSystem.get(URI.create(dst), conf);</a:t>
            </a:r>
            <a:endParaRPr/>
          </a:p>
          <a:p>
            <a:pPr indent="-342900" lvl="0" marL="342900" rtl="0" algn="l">
              <a:spcBef>
                <a:spcPts val="352"/>
              </a:spcBef>
              <a:spcAft>
                <a:spcPts val="0"/>
              </a:spcAft>
              <a:buClr>
                <a:schemeClr val="dk1"/>
              </a:buClr>
              <a:buSzPct val="100000"/>
              <a:buNone/>
            </a:pPr>
            <a:r>
              <a:rPr lang="en-US"/>
              <a:t>OutputStream out = fs.create(new Path(dst), new Progressable() {</a:t>
            </a:r>
            <a:endParaRPr/>
          </a:p>
          <a:p>
            <a:pPr indent="-342900" lvl="0" marL="342900" rtl="0" algn="l">
              <a:spcBef>
                <a:spcPts val="352"/>
              </a:spcBef>
              <a:spcAft>
                <a:spcPts val="0"/>
              </a:spcAft>
              <a:buClr>
                <a:schemeClr val="dk1"/>
              </a:buClr>
              <a:buSzPct val="100000"/>
              <a:buNone/>
            </a:pPr>
            <a:r>
              <a:rPr lang="en-US"/>
              <a:t>	public void progress() {</a:t>
            </a:r>
            <a:endParaRPr/>
          </a:p>
          <a:p>
            <a:pPr indent="-342900" lvl="0" marL="342900" rtl="0" algn="l">
              <a:spcBef>
                <a:spcPts val="352"/>
              </a:spcBef>
              <a:spcAft>
                <a:spcPts val="0"/>
              </a:spcAft>
              <a:buClr>
                <a:schemeClr val="dk1"/>
              </a:buClr>
              <a:buSzPct val="100000"/>
              <a:buNone/>
            </a:pPr>
            <a:r>
              <a:rPr lang="en-US"/>
              <a:t>	System.out.print(".");</a:t>
            </a:r>
            <a:endParaRPr/>
          </a:p>
          <a:p>
            <a:pPr indent="-342900" lvl="0" marL="342900" rtl="0" algn="l">
              <a:spcBef>
                <a:spcPts val="352"/>
              </a:spcBef>
              <a:spcAft>
                <a:spcPts val="0"/>
              </a:spcAft>
              <a:buClr>
                <a:schemeClr val="dk1"/>
              </a:buClr>
              <a:buSzPct val="100000"/>
              <a:buNone/>
            </a:pPr>
            <a:r>
              <a:rPr lang="en-US"/>
              <a:t>	}</a:t>
            </a:r>
            <a:endParaRPr/>
          </a:p>
          <a:p>
            <a:pPr indent="-342900" lvl="0" marL="342900" rtl="0" algn="l">
              <a:spcBef>
                <a:spcPts val="352"/>
              </a:spcBef>
              <a:spcAft>
                <a:spcPts val="0"/>
              </a:spcAft>
              <a:buClr>
                <a:schemeClr val="dk1"/>
              </a:buClr>
              <a:buSzPct val="100000"/>
              <a:buNone/>
            </a:pPr>
            <a:r>
              <a:rPr lang="en-US"/>
              <a:t>	}</a:t>
            </a:r>
            <a:endParaRPr/>
          </a:p>
          <a:p>
            <a:pPr indent="-342900" lvl="0" marL="342900" rtl="0" algn="l">
              <a:spcBef>
                <a:spcPts val="352"/>
              </a:spcBef>
              <a:spcAft>
                <a:spcPts val="0"/>
              </a:spcAft>
              <a:buClr>
                <a:schemeClr val="dk1"/>
              </a:buClr>
              <a:buSzPct val="100000"/>
              <a:buNone/>
            </a:pPr>
            <a:r>
              <a:rPr lang="en-US"/>
              <a:t>	);</a:t>
            </a:r>
            <a:endParaRPr/>
          </a:p>
          <a:p>
            <a:pPr indent="-342900" lvl="0" marL="342900" rtl="0" algn="l">
              <a:spcBef>
                <a:spcPts val="352"/>
              </a:spcBef>
              <a:spcAft>
                <a:spcPts val="0"/>
              </a:spcAft>
              <a:buClr>
                <a:schemeClr val="dk1"/>
              </a:buClr>
              <a:buSzPct val="100000"/>
              <a:buNone/>
            </a:pPr>
            <a:r>
              <a:rPr lang="en-US"/>
              <a:t>IOUtils.copyBytes(in, out, 4096, true);</a:t>
            </a:r>
            <a:endParaRPr/>
          </a:p>
          <a:p>
            <a:pPr indent="-342900" lvl="0" marL="342900" rtl="0" algn="l">
              <a:spcBef>
                <a:spcPts val="352"/>
              </a:spcBef>
              <a:spcAft>
                <a:spcPts val="0"/>
              </a:spcAft>
              <a:buClr>
                <a:schemeClr val="dk1"/>
              </a:buClr>
              <a:buSzPct val="100000"/>
              <a:buNone/>
            </a:pPr>
            <a:r>
              <a:rPr lang="en-US"/>
              <a:t>}</a:t>
            </a:r>
            <a:endParaRPr/>
          </a:p>
          <a:p>
            <a:pPr indent="-342900" lvl="0" marL="342900" rtl="0" algn="l">
              <a:spcBef>
                <a:spcPts val="352"/>
              </a:spcBef>
              <a:spcAft>
                <a:spcPts val="0"/>
              </a:spcAft>
              <a:buClr>
                <a:schemeClr val="dk1"/>
              </a:buClr>
              <a:buSzPct val="100000"/>
              <a:buNone/>
            </a:pPr>
            <a:r>
              <a:rPr lang="en-US"/>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96" name="Google Shape;296;p33"/>
          <p:cNvSpPr txBox="1"/>
          <p:nvPr/>
        </p:nvSpPr>
        <p:spPr>
          <a:xfrm>
            <a:off x="152400" y="381000"/>
            <a:ext cx="8763000"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Data Flow</a:t>
            </a:r>
            <a:endParaRPr/>
          </a:p>
          <a:p>
            <a:pPr indent="-342900" lvl="0" marL="342900" marR="0" rtl="0" algn="just">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Anatomy of a File Read</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 get an idea of how data flows between the client interacting with HDFS, the name-node and the data-nodes.</a:t>
            </a:r>
            <a:endParaRPr/>
          </a:p>
          <a:p>
            <a:pPr indent="-342900" lvl="0" marL="342900" marR="0" rtl="0" algn="just">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just">
              <a:spcBef>
                <a:spcPts val="0"/>
              </a:spcBef>
              <a:spcAft>
                <a:spcPts val="0"/>
              </a:spcAft>
              <a:buNone/>
            </a:pPr>
            <a:r>
              <a:t/>
            </a:r>
            <a:endParaRPr sz="1800">
              <a:solidFill>
                <a:schemeClr val="dk1"/>
              </a:solidFill>
              <a:latin typeface="Arial"/>
              <a:ea typeface="Arial"/>
              <a:cs typeface="Arial"/>
              <a:sym typeface="Arial"/>
            </a:endParaRPr>
          </a:p>
        </p:txBody>
      </p:sp>
      <p:pic>
        <p:nvPicPr>
          <p:cNvPr id="297" name="Google Shape;297;p33"/>
          <p:cNvPicPr preferRelativeResize="0"/>
          <p:nvPr/>
        </p:nvPicPr>
        <p:blipFill rotWithShape="1">
          <a:blip r:embed="rId3">
            <a:alphaModFix/>
          </a:blip>
          <a:srcRect b="0" l="0" r="0" t="0"/>
          <a:stretch/>
        </p:blipFill>
        <p:spPr>
          <a:xfrm>
            <a:off x="457200" y="1524000"/>
            <a:ext cx="7924800" cy="5029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03" name="Google Shape;303;p34"/>
          <p:cNvSpPr txBox="1"/>
          <p:nvPr/>
        </p:nvSpPr>
        <p:spPr>
          <a:xfrm>
            <a:off x="152400" y="381000"/>
            <a:ext cx="8763000" cy="7017306"/>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The client opens the file it wishes to read by calling open() on the FileSystem object, which for HDFS is an instance of DistributedFileSystem</a:t>
            </a:r>
            <a:endParaRPr sz="18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DistributedFileSystem calls the namenode, using RPC(remote procedure call), to determine the locations of the blocks for the first few blocks in the file.</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each block, the namenode returns the addresses of the datanodes that have a copy of that block. The datanodes are stored according to their proximity to the client.</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If the client is itself a datanode, then it will read from the local datanode, if it hosts a copy of the block.</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DistributedFileSystem returns an FSDataInputStream to the client for it to read data from. FSDataInputStream in turn wraps a DFSInputStream, which manages the datanode and namenode I/O.</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Client then calls read() on the stream. DFSInputStream, which has stored the datanode addresses for the first few blocks in the file, then connects to the first closet datanode for the first block in the file. Data is streamed from the datanode back to the client, which calls read() repeatedly on the stream. </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When the end of the block is reached, DFSInputStream will close the connection to the datanode, then find the best datanode for the next block.</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Blocks are read in order with the DFSInputStream opening new connections to datanodes as the client reads through the stream. It will also call the namenode to retrieve the datanode locations for the next batch of blocks as needed. When the client has finished reading, it calls close() on the FSDataInputStream.</a:t>
            </a:r>
            <a:endParaRPr/>
          </a:p>
          <a:p>
            <a:pPr indent="-342900" lvl="0" marL="342900" marR="0" rtl="0" algn="just">
              <a:spcBef>
                <a:spcPts val="0"/>
              </a:spcBef>
              <a:spcAft>
                <a:spcPts val="0"/>
              </a:spcAft>
              <a:buNone/>
            </a:pPr>
            <a:r>
              <a:t/>
            </a:r>
            <a:endParaRPr sz="1800">
              <a:solidFill>
                <a:schemeClr val="dk1"/>
              </a:solidFill>
              <a:latin typeface="Arial"/>
              <a:ea typeface="Arial"/>
              <a:cs typeface="Arial"/>
              <a:sym typeface="Arial"/>
            </a:endParaRPr>
          </a:p>
          <a:p>
            <a:pPr indent="-228600" lvl="0" marL="34290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just">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id="309" name="Google Shape;309;p35"/>
          <p:cNvPicPr preferRelativeResize="0"/>
          <p:nvPr/>
        </p:nvPicPr>
        <p:blipFill rotWithShape="1">
          <a:blip r:embed="rId3">
            <a:alphaModFix/>
          </a:blip>
          <a:srcRect b="0" l="0" r="0" t="0"/>
          <a:stretch/>
        </p:blipFill>
        <p:spPr>
          <a:xfrm>
            <a:off x="838200" y="0"/>
            <a:ext cx="6879724" cy="4262438"/>
          </a:xfrm>
          <a:prstGeom prst="rect">
            <a:avLst/>
          </a:prstGeom>
          <a:noFill/>
          <a:ln>
            <a:noFill/>
          </a:ln>
        </p:spPr>
      </p:pic>
      <p:sp>
        <p:nvSpPr>
          <p:cNvPr id="310" name="Google Shape;310;p35"/>
          <p:cNvSpPr txBox="1"/>
          <p:nvPr/>
        </p:nvSpPr>
        <p:spPr>
          <a:xfrm>
            <a:off x="533400" y="4267200"/>
            <a:ext cx="81534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Distance =0 processes on the same node</a:t>
            </a:r>
            <a:endParaRPr/>
          </a:p>
          <a:p>
            <a:pPr indent="0" lvl="0" marL="0" marR="0" rtl="0" algn="l">
              <a:spcBef>
                <a:spcPts val="0"/>
              </a:spcBef>
              <a:spcAft>
                <a:spcPts val="0"/>
              </a:spcAft>
              <a:buNone/>
            </a:pPr>
            <a:r>
              <a:rPr lang="en-US" sz="2800">
                <a:solidFill>
                  <a:schemeClr val="dk1"/>
                </a:solidFill>
                <a:latin typeface="Arial"/>
                <a:ea typeface="Arial"/>
                <a:cs typeface="Arial"/>
                <a:sym typeface="Arial"/>
              </a:rPr>
              <a:t>Distance = 2 different nodes on the same rank</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Distance = 4 nodes on different racks in the same data center</a:t>
            </a:r>
            <a:endParaRPr/>
          </a:p>
          <a:p>
            <a:pPr indent="0" lvl="0" marL="0" marR="0" rtl="0" algn="l">
              <a:spcBef>
                <a:spcPts val="0"/>
              </a:spcBef>
              <a:spcAft>
                <a:spcPts val="0"/>
              </a:spcAft>
              <a:buNone/>
            </a:pPr>
            <a:r>
              <a:rPr lang="en-US" sz="2800">
                <a:solidFill>
                  <a:schemeClr val="dk1"/>
                </a:solidFill>
                <a:latin typeface="Arial"/>
                <a:ea typeface="Arial"/>
                <a:cs typeface="Arial"/>
                <a:sym typeface="Arial"/>
              </a:rPr>
              <a:t>Distance = 6 nodes on different data centers</a:t>
            </a:r>
            <a:endParaRPr sz="2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16" name="Google Shape;316;p36"/>
          <p:cNvSpPr txBox="1"/>
          <p:nvPr/>
        </p:nvSpPr>
        <p:spPr>
          <a:xfrm>
            <a:off x="228600" y="381000"/>
            <a:ext cx="8686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2. Anatomy of a File Write</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Creating a new file, writing data to it, then closing the file.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17" name="Google Shape;317;p36"/>
          <p:cNvPicPr preferRelativeResize="0"/>
          <p:nvPr/>
        </p:nvPicPr>
        <p:blipFill rotWithShape="1">
          <a:blip r:embed="rId3">
            <a:alphaModFix/>
          </a:blip>
          <a:srcRect b="0" l="0" r="0" t="0"/>
          <a:stretch/>
        </p:blipFill>
        <p:spPr>
          <a:xfrm>
            <a:off x="304800" y="1066800"/>
            <a:ext cx="8534400" cy="5257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23" name="Google Shape;323;p37"/>
          <p:cNvSpPr txBox="1"/>
          <p:nvPr/>
        </p:nvSpPr>
        <p:spPr>
          <a:xfrm>
            <a:off x="228600" y="381000"/>
            <a:ext cx="8686800" cy="7017306"/>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The client creates the file by calling create() on DistributedFileSystem. DistributedFileSystem makes an RPC call to the namenode to create a new file in the filesystem’s namespace, with no blocks associated with it.</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The namenode performs various checks to make sure the file doesn’t already exist, and that the client has the right permissions to create the file.</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If these checks pass, the namenode makes a record  of the new file, otherwise file creation fails and the client is thrown an IOException.</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The DistributedFileSystem returns an FSDataOutputStream for the client to start writing data to. </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As the client writes data, DFSOutputStream splits it into packets, which it writes to an internal queue, called the data queue. The data queue is consumed by the dataStreamer, whose responsibility it is to ask the namenode to allocate new blocks by picking a list of suitable datanodes to store the replicas.</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The list of datanodes forms a pipeline we will assume the replication level is three, so there are three nodes in the pipeline.</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The DataStreamer streams the packets to the first datanode in the pipeline, which stores the packet and forwards it to the second datanode in the pipeline. Similarly the second datanode stores the packet and forwards it to the third datanode in the pipeline.</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DFSOutputStream also maintains an internal queue of packets that are waiting to be ack by datanodes, called the ack queue. A packet is removed from the ack queue only when it has been ack by all the datanodes in the pipeline.</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If a datanode fails while data is being written to it, then the following actions are take, which are transparent to the client writing the data. First the pipeline is closed, and any </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id="329" name="Google Shape;329;p38"/>
          <p:cNvPicPr preferRelativeResize="0"/>
          <p:nvPr/>
        </p:nvPicPr>
        <p:blipFill rotWithShape="1">
          <a:blip r:embed="rId3">
            <a:alphaModFix/>
          </a:blip>
          <a:srcRect b="0" l="0" r="0" t="0"/>
          <a:stretch/>
        </p:blipFill>
        <p:spPr>
          <a:xfrm>
            <a:off x="838200" y="685800"/>
            <a:ext cx="7239000" cy="4924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35" name="Google Shape;335;p39"/>
          <p:cNvSpPr txBox="1"/>
          <p:nvPr/>
        </p:nvSpPr>
        <p:spPr>
          <a:xfrm>
            <a:off x="228600" y="304800"/>
            <a:ext cx="86868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Coherency Model</a:t>
            </a:r>
            <a:endParaRPr sz="1800">
              <a:solidFill>
                <a:schemeClr val="dk1"/>
              </a:solidFill>
              <a:latin typeface="Arial"/>
              <a:ea typeface="Arial"/>
              <a:cs typeface="Arial"/>
              <a:sym typeface="Arial"/>
            </a:endParaRPr>
          </a:p>
        </p:txBody>
      </p:sp>
      <p:pic>
        <p:nvPicPr>
          <p:cNvPr id="336" name="Google Shape;336;p39"/>
          <p:cNvPicPr preferRelativeResize="0"/>
          <p:nvPr/>
        </p:nvPicPr>
        <p:blipFill rotWithShape="1">
          <a:blip r:embed="rId3">
            <a:alphaModFix/>
          </a:blip>
          <a:srcRect b="0" l="0" r="0" t="0"/>
          <a:stretch/>
        </p:blipFill>
        <p:spPr>
          <a:xfrm>
            <a:off x="71120" y="1066800"/>
            <a:ext cx="8768080" cy="5638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42" name="Google Shape;342;p40"/>
          <p:cNvSpPr txBox="1"/>
          <p:nvPr/>
        </p:nvSpPr>
        <p:spPr>
          <a:xfrm>
            <a:off x="228600" y="304800"/>
            <a:ext cx="8686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id="343" name="Google Shape;343;p40"/>
          <p:cNvPicPr preferRelativeResize="0"/>
          <p:nvPr/>
        </p:nvPicPr>
        <p:blipFill rotWithShape="1">
          <a:blip r:embed="rId3">
            <a:alphaModFix/>
          </a:blip>
          <a:srcRect b="0" l="0" r="0" t="0"/>
          <a:stretch/>
        </p:blipFill>
        <p:spPr>
          <a:xfrm>
            <a:off x="609600" y="457200"/>
            <a:ext cx="7696200" cy="577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Areas where HDFS is not good fit:</a:t>
            </a:r>
            <a:endParaRPr/>
          </a:p>
        </p:txBody>
      </p:sp>
      <p:sp>
        <p:nvSpPr>
          <p:cNvPr id="102" name="Google Shape;10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AutoNum type="arabicPeriod"/>
            </a:pPr>
            <a:r>
              <a:rPr lang="en-US"/>
              <a:t>Low-latency data access:</a:t>
            </a:r>
            <a:endParaRPr/>
          </a:p>
          <a:p>
            <a:pPr indent="-342900" lvl="0" marL="342900" rtl="0" algn="just">
              <a:spcBef>
                <a:spcPts val="640"/>
              </a:spcBef>
              <a:spcAft>
                <a:spcPts val="0"/>
              </a:spcAft>
              <a:buClr>
                <a:schemeClr val="dk1"/>
              </a:buClr>
              <a:buSzPts val="3200"/>
              <a:buChar char="•"/>
            </a:pPr>
            <a:r>
              <a:rPr lang="en-US"/>
              <a:t>Applications that require low-latency access to data, in the tens of milliseconds range, will not work well with HDFS.</a:t>
            </a:r>
            <a:endParaRPr/>
          </a:p>
          <a:p>
            <a:pPr indent="-342900" lvl="0" marL="342900" rtl="0" algn="just">
              <a:spcBef>
                <a:spcPts val="640"/>
              </a:spcBef>
              <a:spcAft>
                <a:spcPts val="0"/>
              </a:spcAft>
              <a:buClr>
                <a:schemeClr val="dk1"/>
              </a:buClr>
              <a:buSzPts val="3200"/>
              <a:buChar char="•"/>
            </a:pPr>
            <a:r>
              <a:rPr lang="en-US"/>
              <a:t>HDFS is optimized for delivering a high throughput of data, and this may be at the expense of latency.</a:t>
            </a:r>
            <a:endParaRPr/>
          </a:p>
          <a:p>
            <a:pPr indent="-342900" lvl="0" marL="342900" rtl="0" algn="just">
              <a:spcBef>
                <a:spcPts val="640"/>
              </a:spcBef>
              <a:spcAft>
                <a:spcPts val="0"/>
              </a:spcAft>
              <a:buClr>
                <a:schemeClr val="dk1"/>
              </a:buClr>
              <a:buSzPts val="3200"/>
              <a:buChar char="•"/>
            </a:pPr>
            <a:r>
              <a:rPr lang="en-US"/>
              <a:t>Hbase is currently a better choice for low-latency access.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nvSpPr>
        <p:spPr>
          <a:xfrm>
            <a:off x="228600" y="304800"/>
            <a:ext cx="86106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49" name="Google Shape;349;p41"/>
          <p:cNvSpPr txBox="1"/>
          <p:nvPr/>
        </p:nvSpPr>
        <p:spPr>
          <a:xfrm>
            <a:off x="228600" y="304800"/>
            <a:ext cx="8686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id="350" name="Google Shape;350;p41"/>
          <p:cNvPicPr preferRelativeResize="0"/>
          <p:nvPr/>
        </p:nvPicPr>
        <p:blipFill rotWithShape="1">
          <a:blip r:embed="rId3">
            <a:alphaModFix/>
          </a:blip>
          <a:srcRect b="0" l="0" r="0" t="0"/>
          <a:stretch/>
        </p:blipFill>
        <p:spPr>
          <a:xfrm>
            <a:off x="1552574" y="990600"/>
            <a:ext cx="6753225" cy="3962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t/>
            </a:r>
            <a:endParaRPr/>
          </a:p>
        </p:txBody>
      </p:sp>
      <p:sp>
        <p:nvSpPr>
          <p:cNvPr id="356" name="Google Shape;356;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Out.hflush It does not guarangee that the datanodes have written the data to disk, only that its in the datanode memory.</a:t>
            </a:r>
            <a:endParaRPr/>
          </a:p>
          <a:p>
            <a:pPr indent="-342900" lvl="0" marL="342900" rtl="0" algn="l">
              <a:spcBef>
                <a:spcPts val="640"/>
              </a:spcBef>
              <a:spcAft>
                <a:spcPts val="0"/>
              </a:spcAft>
              <a:buClr>
                <a:schemeClr val="dk1"/>
              </a:buClr>
              <a:buSzPts val="3200"/>
              <a:buChar char="•"/>
            </a:pPr>
            <a:r>
              <a:rPr lang="en-US"/>
              <a:t>Hsync() is similar to that of the fsync() system call in POSIX that commits buffered data for a file descriptor.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nvSpPr>
        <p:spPr>
          <a:xfrm>
            <a:off x="381000" y="457200"/>
            <a:ext cx="8534400" cy="60016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Arial"/>
                <a:ea typeface="Arial"/>
                <a:cs typeface="Arial"/>
                <a:sym typeface="Arial"/>
              </a:rPr>
              <a:t>2. Lots of small files</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Since the name-node holds file system metadata in memory, the limit to the number of files in a file system is governed by the amount of memory on the name-node.</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As a rule of thumb, each file, directory, and block takes about 150 bytes.  Eg:</a:t>
            </a:r>
            <a:endParaRPr/>
          </a:p>
          <a:p>
            <a:pPr indent="0" lvl="0" marL="0" marR="0" rtl="0" algn="just">
              <a:spcBef>
                <a:spcPts val="0"/>
              </a:spcBef>
              <a:spcAft>
                <a:spcPts val="0"/>
              </a:spcAft>
              <a:buNone/>
            </a:pPr>
            <a:r>
              <a:rPr b="0" i="0" lang="en-US" sz="2400" u="none" cap="none" strike="noStrike">
                <a:solidFill>
                  <a:schemeClr val="dk1"/>
                </a:solidFill>
                <a:latin typeface="Arial"/>
                <a:ea typeface="Arial"/>
                <a:cs typeface="Arial"/>
                <a:sym typeface="Arial"/>
              </a:rPr>
              <a:t>If u had one million files, each taking one block, u would need at least 300MB of memory. </a:t>
            </a:r>
            <a:endParaRPr/>
          </a:p>
          <a:p>
            <a:pPr indent="0" lvl="0" marL="0" marR="0" rtl="0" algn="just">
              <a:spcBef>
                <a:spcPts val="0"/>
              </a:spcBef>
              <a:spcAft>
                <a:spcPts val="0"/>
              </a:spcAft>
              <a:buNone/>
            </a:pPr>
            <a:r>
              <a:rPr b="0" i="0" lang="en-US" sz="2400" u="none" cap="none" strike="noStrike">
                <a:solidFill>
                  <a:schemeClr val="dk1"/>
                </a:solidFill>
                <a:latin typeface="Arial"/>
                <a:ea typeface="Arial"/>
                <a:cs typeface="Arial"/>
                <a:sym typeface="Arial"/>
              </a:rPr>
              <a:t>While storing millions of files is feasible, billions is beyond the capability of current hardware.</a:t>
            </a:r>
            <a:endParaRPr/>
          </a:p>
          <a:p>
            <a:pPr indent="0" lvl="0" marL="0" marR="0" rtl="0" algn="just">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400" u="none" cap="none" strike="noStrike">
                <a:solidFill>
                  <a:schemeClr val="dk1"/>
                </a:solidFill>
                <a:latin typeface="Arial"/>
                <a:ea typeface="Arial"/>
                <a:cs typeface="Arial"/>
                <a:sym typeface="Arial"/>
              </a:rPr>
              <a:t>3. Multiple writes, arbitrary file modifications:</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Files in  HDFS may be written to by a single writter. Writes are always made at the end of the file.</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There is no support for multiple writers, or for modifications at arbitrary offsets in the file.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HDFS Concepts</a:t>
            </a:r>
            <a:endParaRPr/>
          </a:p>
        </p:txBody>
      </p:sp>
      <p:sp>
        <p:nvSpPr>
          <p:cNvPr id="113" name="Google Shape;11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Font typeface="Arial"/>
              <a:buAutoNum type="arabicPeriod"/>
            </a:pPr>
            <a:r>
              <a:rPr lang="en-US"/>
              <a:t>Blocks:</a:t>
            </a:r>
            <a:endParaRPr/>
          </a:p>
          <a:p>
            <a:pPr indent="-342900" lvl="0" marL="342900" rtl="0" algn="just">
              <a:spcBef>
                <a:spcPts val="592"/>
              </a:spcBef>
              <a:spcAft>
                <a:spcPts val="0"/>
              </a:spcAft>
              <a:buClr>
                <a:schemeClr val="dk1"/>
              </a:buClr>
              <a:buSzPct val="100000"/>
              <a:buChar char="•"/>
            </a:pPr>
            <a:r>
              <a:rPr lang="en-US"/>
              <a:t>A disk has a variable block size, which is the minimum amount of data that it can read or write.</a:t>
            </a:r>
            <a:endParaRPr/>
          </a:p>
          <a:p>
            <a:pPr indent="-342900" lvl="0" marL="342900" rtl="0" algn="just">
              <a:spcBef>
                <a:spcPts val="592"/>
              </a:spcBef>
              <a:spcAft>
                <a:spcPts val="0"/>
              </a:spcAft>
              <a:buClr>
                <a:schemeClr val="dk1"/>
              </a:buClr>
              <a:buSzPct val="100000"/>
              <a:buChar char="•"/>
            </a:pPr>
            <a:r>
              <a:rPr lang="en-US"/>
              <a:t>Filesystems for a single disk build on this by dealing with data in blocks, which can be integral multiples of the disk block size.</a:t>
            </a:r>
            <a:endParaRPr/>
          </a:p>
          <a:p>
            <a:pPr indent="-342900" lvl="0" marL="342900" rtl="0" algn="just">
              <a:spcBef>
                <a:spcPts val="592"/>
              </a:spcBef>
              <a:spcAft>
                <a:spcPts val="0"/>
              </a:spcAft>
              <a:buClr>
                <a:schemeClr val="dk1"/>
              </a:buClr>
              <a:buSzPct val="100000"/>
              <a:buChar char="•"/>
            </a:pPr>
            <a:r>
              <a:rPr lang="en-US"/>
              <a:t>File systems block are typically a few kilobytes in size, while disk blocks are normally 512 bytes.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nvSpPr>
        <p:spPr>
          <a:xfrm>
            <a:off x="381000" y="457200"/>
            <a:ext cx="8534400" cy="3693319"/>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There are tools for maintaining performance of file system , such as df and fsck that operate on the file system block level.</a:t>
            </a:r>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Why is block in HDFS so Large(64MB)?</a:t>
            </a:r>
            <a:endParaRPr/>
          </a:p>
          <a:p>
            <a:pPr indent="-342900" lvl="0" marL="342900" marR="0" rtl="0" algn="just">
              <a:spcBef>
                <a:spcPts val="0"/>
              </a:spcBef>
              <a:spcAft>
                <a:spcPts val="0"/>
              </a:spcAft>
              <a:buClr>
                <a:schemeClr val="dk1"/>
              </a:buClr>
              <a:buSzPts val="1800"/>
              <a:buFont typeface="Arial"/>
              <a:buAutoNum type="alphaUcParenR"/>
            </a:pPr>
            <a:r>
              <a:rPr b="0" i="0" lang="en-US" sz="1800" u="none" cap="none" strike="noStrike">
                <a:solidFill>
                  <a:schemeClr val="dk1"/>
                </a:solidFill>
                <a:latin typeface="Arial"/>
                <a:ea typeface="Arial"/>
                <a:cs typeface="Arial"/>
                <a:sym typeface="Arial"/>
              </a:rPr>
              <a:t>HDFS blocks are large compared to disk blocks, and the reason is to minimize the cost of seeks. </a:t>
            </a:r>
            <a:endParaRPr/>
          </a:p>
          <a:p>
            <a:pPr indent="-342900" lvl="0" marL="3429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By making a block large enough, the time to transfer the data from the disk can be made to be significantly larger than the time to seek to the start of the block,. Thus the time to transfer a large file made of multiple blocks operates at the disk transfer rate.</a:t>
            </a:r>
            <a:endParaRPr/>
          </a:p>
          <a:p>
            <a:pPr indent="-342900" lvl="0" marL="3429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quick calculation shows that if the seek time is around 10ms, &amp; the transfer rate is 100MB/s, then to make the seek time 1%  of the transfer time, we need to make the block size around 100MB. The default is 64MB , but many HDFS installations uses 128MB blocks.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t/>
            </a:r>
            <a:endParaRPr/>
          </a:p>
        </p:txBody>
      </p:sp>
      <p:sp>
        <p:nvSpPr>
          <p:cNvPr id="124" name="Google Shape;12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lang="en-US"/>
              <a:t>Having a block abstraction for a distributed file system brings several benefits.</a:t>
            </a:r>
            <a:endParaRPr/>
          </a:p>
          <a:p>
            <a:pPr indent="-342900" lvl="0" marL="342900" rtl="0" algn="just">
              <a:spcBef>
                <a:spcPts val="448"/>
              </a:spcBef>
              <a:spcAft>
                <a:spcPts val="0"/>
              </a:spcAft>
              <a:buClr>
                <a:schemeClr val="dk1"/>
              </a:buClr>
              <a:buSzPct val="100000"/>
              <a:buAutoNum type="arabicPeriod"/>
            </a:pPr>
            <a:r>
              <a:rPr lang="en-US"/>
              <a:t>A File can be larger than any single disk in the network. There’s nothing that requires the blocks from a file to be stored on the same disk, so they can take advantage of any of the disks in the cluster.</a:t>
            </a:r>
            <a:endParaRPr/>
          </a:p>
          <a:p>
            <a:pPr indent="-342900" lvl="0" marL="342900" rtl="0" algn="just">
              <a:spcBef>
                <a:spcPts val="448"/>
              </a:spcBef>
              <a:spcAft>
                <a:spcPts val="0"/>
              </a:spcAft>
              <a:buClr>
                <a:schemeClr val="dk1"/>
              </a:buClr>
              <a:buSzPct val="100000"/>
              <a:buAutoNum type="arabicPeriod"/>
            </a:pPr>
            <a:r>
              <a:rPr lang="en-US"/>
              <a:t>Second, making the unit of abstraction a block rather than a file simplifies the storage subsystem.. The storage subsystems deals with blocks, simplifying  storage management and eliminating metadata concerns.</a:t>
            </a:r>
            <a:endParaRPr/>
          </a:p>
          <a:p>
            <a:pPr indent="-342900" lvl="0" marL="342900" rtl="0" algn="just">
              <a:spcBef>
                <a:spcPts val="448"/>
              </a:spcBef>
              <a:spcAft>
                <a:spcPts val="0"/>
              </a:spcAft>
              <a:buClr>
                <a:schemeClr val="dk1"/>
              </a:buClr>
              <a:buSzPct val="100000"/>
              <a:buChar char="•"/>
            </a:pPr>
            <a:r>
              <a:rPr lang="en-US"/>
              <a:t>Blocks fit well with  replication for providing fault tolerance and availability.</a:t>
            </a:r>
            <a:endParaRPr/>
          </a:p>
          <a:p>
            <a:pPr indent="-342900" lvl="0" marL="342900" rtl="0" algn="just">
              <a:spcBef>
                <a:spcPts val="448"/>
              </a:spcBef>
              <a:spcAft>
                <a:spcPts val="0"/>
              </a:spcAft>
              <a:buClr>
                <a:schemeClr val="dk1"/>
              </a:buClr>
              <a:buSzPct val="100000"/>
              <a:buChar char="•"/>
            </a:pPr>
            <a:r>
              <a:rPr lang="en-US"/>
              <a:t>	% hadoop fsck / -files –blocks	-will list the blocks that make up each file in the file system.</a:t>
            </a:r>
            <a:endParaRPr/>
          </a:p>
          <a:p>
            <a:pPr indent="-200660" lvl="0" marL="342900" rtl="0" algn="just">
              <a:spcBef>
                <a:spcPts val="448"/>
              </a:spcBef>
              <a:spcAft>
                <a:spcPts val="0"/>
              </a:spcAft>
              <a:buClr>
                <a:schemeClr val="dk1"/>
              </a:buClr>
              <a:buSzPct val="100000"/>
              <a:buNone/>
            </a:pPr>
            <a:r>
              <a:t/>
            </a:r>
            <a:endParaRPr/>
          </a:p>
          <a:p>
            <a:pPr indent="-200660" lvl="0" marL="342900" rtl="0" algn="just">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nvSpPr>
        <p:spPr>
          <a:xfrm>
            <a:off x="304800" y="381000"/>
            <a:ext cx="8534400" cy="67403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Arial"/>
                <a:ea typeface="Arial"/>
                <a:cs typeface="Arial"/>
                <a:sym typeface="Arial"/>
              </a:rPr>
              <a:t>Namenodes and Datanodes</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HDFS cluster has two types of nodes operating in a master-worker pattern. A namenode (the master) &amp; a number of datanodes (workers).</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namenode manages the filesystem namespace. It maintains the filesystem tree &amp; the metadata for all the files &amp; directories in the tree. This information is stored on the local disk in the form of two files: the namespace image and their edit log.</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namenode also knows the datanodes on which all the blocks for a given file are located.</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Datanodes are the workhorses of the filesystem. They store and retrieve blocks when they are told to and they report back to the namenode periodically with lists of blocks that they are storing.</a:t>
            </a:r>
            <a:endParaRPr/>
          </a:p>
          <a:p>
            <a:pPr indent="-152400" lvl="0" marL="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Without the namenode, the filesystem cannot be used. If the machine running the namenode were failed, all the files on the filesystem would be lost since there would be no way of knowing how to reconstruct the files from the blocks on the datanodes. </a:t>
            </a:r>
            <a:endParaRPr/>
          </a:p>
          <a:p>
            <a:pPr indent="0" lvl="0" marL="0" marR="0" rtl="0" algn="just">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Ch Nanda Krishna</dc:creator>
</cp:coreProperties>
</file>