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6C7EF-BC7F-4EFD-8448-4CB1477A441A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929F-A6D7-4855-8CC7-1090C9BC97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figure to show the 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40C9B-F68F-4BC4-992C-2E538451E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566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3D47-2640-4AD9-8D65-060C667EAABC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YARN  Yet Another Resource Negotiator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fundamental idea behind this architecture is splitting the </a:t>
            </a:r>
            <a:r>
              <a:rPr lang="en-US" dirty="0" err="1" smtClean="0"/>
              <a:t>JobTracker</a:t>
            </a:r>
            <a:r>
              <a:rPr lang="en-US" dirty="0" smtClean="0"/>
              <a:t> responsibility of resource management and job scheduling into separate daemons. Daemons that are part of YARN architecture are described below.</a:t>
            </a:r>
          </a:p>
          <a:p>
            <a:r>
              <a:rPr lang="en-US" dirty="0" smtClean="0"/>
              <a:t>Global Resource Manager: Its main responsibility is to distribute resources among various applications in the system. It has two main components:</a:t>
            </a:r>
          </a:p>
          <a:p>
            <a:pPr lvl="1"/>
            <a:r>
              <a:rPr lang="en-US" dirty="0" smtClean="0"/>
              <a:t>Scheduler: The pluggable scheduler of </a:t>
            </a:r>
            <a:r>
              <a:rPr lang="en-US" dirty="0" err="1" smtClean="0"/>
              <a:t>ResourceManager</a:t>
            </a:r>
            <a:r>
              <a:rPr lang="en-US" dirty="0" smtClean="0"/>
              <a:t> decides allocation of resources to various running applications.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err="1" smtClean="0"/>
              <a:t>ApplicationManager</a:t>
            </a:r>
            <a:r>
              <a:rPr lang="en-US" dirty="0" smtClean="0"/>
              <a:t> It accepts job submissions.</a:t>
            </a:r>
          </a:p>
          <a:p>
            <a:pPr lvl="1"/>
            <a:r>
              <a:rPr lang="en-US" dirty="0" smtClean="0"/>
              <a:t>Negotiating resources(container) for executing the application specific </a:t>
            </a:r>
            <a:r>
              <a:rPr lang="en-US" dirty="0" err="1" smtClean="0"/>
              <a:t>ApplicationMaster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Restarting the </a:t>
            </a:r>
            <a:r>
              <a:rPr lang="en-US" dirty="0" err="1" smtClean="0"/>
              <a:t>ApplicationMaster</a:t>
            </a:r>
            <a:r>
              <a:rPr lang="en-US" dirty="0" smtClean="0"/>
              <a:t> in case of failure.</a:t>
            </a:r>
          </a:p>
          <a:p>
            <a:r>
              <a:rPr lang="en-US" dirty="0" err="1" smtClean="0"/>
              <a:t>NodeManager</a:t>
            </a:r>
            <a:r>
              <a:rPr lang="en-US" dirty="0" smtClean="0"/>
              <a:t>: This is a per-machine slave daemon. </a:t>
            </a:r>
            <a:r>
              <a:rPr lang="en-US" dirty="0" err="1" smtClean="0"/>
              <a:t>NodeManager</a:t>
            </a:r>
            <a:r>
              <a:rPr lang="en-US" dirty="0" smtClean="0"/>
              <a:t> responsibility is launching the application containers for application execution. </a:t>
            </a:r>
            <a:r>
              <a:rPr lang="en-US" dirty="0" err="1" smtClean="0"/>
              <a:t>NodeManager</a:t>
            </a:r>
            <a:r>
              <a:rPr lang="en-US" dirty="0" smtClean="0"/>
              <a:t> monitors the resource usage such as memory, CPU, disk, network etc. It then reports the usage of </a:t>
            </a:r>
            <a:r>
              <a:rPr lang="en-US" dirty="0" err="1" smtClean="0"/>
              <a:t>resoures</a:t>
            </a:r>
            <a:r>
              <a:rPr lang="en-US" dirty="0" smtClean="0"/>
              <a:t> to the global </a:t>
            </a:r>
            <a:r>
              <a:rPr lang="en-US" dirty="0" err="1" smtClean="0"/>
              <a:t>ResourceManager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Per-application </a:t>
            </a:r>
            <a:r>
              <a:rPr lang="en-US" dirty="0" err="1" smtClean="0"/>
              <a:t>ApplicationMaster</a:t>
            </a:r>
            <a:r>
              <a:rPr lang="en-US" dirty="0" smtClean="0"/>
              <a:t>: This is an application specific entity. Its responsibility is to negotiate required resources for execution from the </a:t>
            </a:r>
            <a:r>
              <a:rPr lang="en-US" dirty="0" err="1" smtClean="0"/>
              <a:t>ResourceManager</a:t>
            </a:r>
            <a:r>
              <a:rPr lang="en-US" dirty="0" smtClean="0"/>
              <a:t>. It works along with the </a:t>
            </a:r>
            <a:r>
              <a:rPr lang="en-US" dirty="0" err="1" smtClean="0"/>
              <a:t>NodeManager</a:t>
            </a:r>
            <a:r>
              <a:rPr lang="en-US" dirty="0" smtClean="0"/>
              <a:t> for executing and monitoring component tasks.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– Application is a job submitted to the </a:t>
            </a:r>
            <a:r>
              <a:rPr lang="en-US" dirty="0" err="1" smtClean="0"/>
              <a:t>framweork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Containers: Basic unit of allocation</a:t>
            </a:r>
          </a:p>
          <a:p>
            <a:r>
              <a:rPr lang="en-US" dirty="0" smtClean="0"/>
              <a:t>Fine-grained resource allocation across multiple resource types(Memory, CPU, disk, network etc)</a:t>
            </a:r>
          </a:p>
          <a:p>
            <a:r>
              <a:rPr lang="en-US" dirty="0" smtClean="0"/>
              <a:t>Replaces the fixed map/reduce slots.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4686304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7290" y="2928934"/>
            <a:ext cx="221457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ResourceManager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0" y="1928802"/>
            <a:ext cx="107157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14282" y="4572008"/>
            <a:ext cx="128588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5786" y="271462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928662" y="4071942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57818" y="357166"/>
            <a:ext cx="3786182" cy="2000264"/>
            <a:chOff x="5357818" y="357166"/>
            <a:chExt cx="3786182" cy="2000264"/>
          </a:xfrm>
        </p:grpSpPr>
        <p:sp>
          <p:nvSpPr>
            <p:cNvPr id="13" name="Rounded Rectangle 12"/>
            <p:cNvSpPr/>
            <p:nvPr/>
          </p:nvSpPr>
          <p:spPr>
            <a:xfrm>
              <a:off x="5357818" y="357166"/>
              <a:ext cx="3786182" cy="20002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8" y="571480"/>
              <a:ext cx="2214578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NodeManager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43570" y="1500174"/>
              <a:ext cx="164307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IN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500926" y="1428736"/>
              <a:ext cx="1428792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AppMstr</a:t>
              </a:r>
              <a:endParaRPr lang="en-IN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57818" y="2643182"/>
            <a:ext cx="3786182" cy="2000264"/>
            <a:chOff x="5357818" y="357166"/>
            <a:chExt cx="3786182" cy="2000264"/>
          </a:xfrm>
        </p:grpSpPr>
        <p:sp>
          <p:nvSpPr>
            <p:cNvPr id="23" name="Rounded Rectangle 22"/>
            <p:cNvSpPr/>
            <p:nvPr/>
          </p:nvSpPr>
          <p:spPr>
            <a:xfrm>
              <a:off x="5357818" y="357166"/>
              <a:ext cx="3786182" cy="20002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8" y="571480"/>
              <a:ext cx="2214578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NodeManager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643570" y="1500174"/>
              <a:ext cx="164307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AppMstr</a:t>
              </a:r>
              <a:endParaRPr lang="en-IN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500926" y="1428736"/>
              <a:ext cx="1428792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I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43504" y="4857736"/>
            <a:ext cx="3786182" cy="2000264"/>
            <a:chOff x="5357818" y="357166"/>
            <a:chExt cx="3786182" cy="2000264"/>
          </a:xfrm>
        </p:grpSpPr>
        <p:sp>
          <p:nvSpPr>
            <p:cNvPr id="28" name="Rounded Rectangle 27"/>
            <p:cNvSpPr/>
            <p:nvPr/>
          </p:nvSpPr>
          <p:spPr>
            <a:xfrm>
              <a:off x="5357818" y="357166"/>
              <a:ext cx="3786182" cy="20002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5008" y="571480"/>
              <a:ext cx="2214578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NodeManager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643570" y="1500174"/>
              <a:ext cx="164307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IN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500926" y="1428736"/>
              <a:ext cx="1428792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IN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71538" y="250030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500166" y="42148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35" name="Straight Arrow Connector 34"/>
          <p:cNvCxnSpPr>
            <a:endCxn id="25" idx="0"/>
          </p:cNvCxnSpPr>
          <p:nvPr/>
        </p:nvCxnSpPr>
        <p:spPr>
          <a:xfrm rot="16200000" flipH="1">
            <a:off x="5589991" y="2911074"/>
            <a:ext cx="171451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29388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24" idx="1"/>
          </p:cNvCxnSpPr>
          <p:nvPr/>
        </p:nvCxnSpPr>
        <p:spPr>
          <a:xfrm rot="10800000" flipV="1">
            <a:off x="3571868" y="3143248"/>
            <a:ext cx="214314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</p:cNvCxnSpPr>
          <p:nvPr/>
        </p:nvCxnSpPr>
        <p:spPr>
          <a:xfrm rot="5400000">
            <a:off x="5063386" y="425027"/>
            <a:ext cx="1155265" cy="41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3286116" y="857232"/>
            <a:ext cx="2428892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0"/>
          </p:cNvCxnSpPr>
          <p:nvPr/>
        </p:nvCxnSpPr>
        <p:spPr>
          <a:xfrm rot="5400000" flipH="1" flipV="1">
            <a:off x="5518566" y="5161359"/>
            <a:ext cx="1571612" cy="10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V="1">
            <a:off x="6465107" y="4536289"/>
            <a:ext cx="157163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233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072198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51" name="Shape 50"/>
          <p:cNvCxnSpPr>
            <a:stCxn id="5" idx="7"/>
          </p:cNvCxnSpPr>
          <p:nvPr/>
        </p:nvCxnSpPr>
        <p:spPr>
          <a:xfrm rot="16200000" flipH="1">
            <a:off x="2300795" y="657729"/>
            <a:ext cx="1956622" cy="4728928"/>
          </a:xfrm>
          <a:prstGeom prst="bentConnector4">
            <a:avLst>
              <a:gd name="adj1" fmla="val -11683"/>
              <a:gd name="adj2" fmla="val 6726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14546" y="13572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286248" y="15001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286248" y="292893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3571868" y="4071942"/>
            <a:ext cx="192882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4810" y="46434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500562" y="242886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steps involved in YARN architecture are as follows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 client program submits the application which includes the necessary specifications to launch the application-specific </a:t>
            </a:r>
            <a:r>
              <a:rPr lang="en-US" dirty="0" err="1" smtClean="0"/>
              <a:t>ApplicationMaster</a:t>
            </a:r>
            <a:r>
              <a:rPr lang="en-US" dirty="0" smtClean="0"/>
              <a:t> itself.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resource manger launches the application </a:t>
            </a:r>
            <a:r>
              <a:rPr lang="en-US" dirty="0" err="1" smtClean="0"/>
              <a:t>masterby</a:t>
            </a:r>
            <a:r>
              <a:rPr lang="en-US" dirty="0" smtClean="0"/>
              <a:t> assigning some container.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applicationmaster</a:t>
            </a:r>
            <a:r>
              <a:rPr lang="en-US" dirty="0" smtClean="0"/>
              <a:t> on boot-up registers with the </a:t>
            </a:r>
            <a:r>
              <a:rPr lang="en-US" dirty="0" err="1" smtClean="0"/>
              <a:t>resourcemanager</a:t>
            </a:r>
            <a:r>
              <a:rPr lang="en-US" dirty="0" smtClean="0"/>
              <a:t>. This helps the client program to query the </a:t>
            </a:r>
            <a:r>
              <a:rPr lang="en-US" dirty="0" err="1" smtClean="0"/>
              <a:t>resourcemanager</a:t>
            </a:r>
            <a:r>
              <a:rPr lang="en-US" dirty="0" smtClean="0"/>
              <a:t> directly for the details.</a:t>
            </a:r>
          </a:p>
          <a:p>
            <a:pPr marL="514350" indent="-514350">
              <a:buAutoNum type="arabicPeriod"/>
            </a:pPr>
            <a:r>
              <a:rPr lang="en-US" dirty="0" smtClean="0"/>
              <a:t>During the normal course, </a:t>
            </a:r>
            <a:r>
              <a:rPr lang="en-US" dirty="0" err="1" smtClean="0"/>
              <a:t>applicationmaster</a:t>
            </a:r>
            <a:r>
              <a:rPr lang="en-US" dirty="0" smtClean="0"/>
              <a:t> negotiates appropriate resource containers via the resource-request protocol.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5. On successful container allocations, the </a:t>
            </a:r>
            <a:r>
              <a:rPr lang="en-US" dirty="0" err="1" smtClean="0"/>
              <a:t>ApplicationMaster</a:t>
            </a:r>
            <a:r>
              <a:rPr lang="en-US" dirty="0" smtClean="0"/>
              <a:t> launches the container by providing the container launch specification to the </a:t>
            </a:r>
            <a:r>
              <a:rPr lang="en-US" dirty="0" err="1" smtClean="0"/>
              <a:t>NodeManager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6. The </a:t>
            </a:r>
            <a:r>
              <a:rPr lang="en-US" dirty="0" err="1" smtClean="0"/>
              <a:t>NodeManager</a:t>
            </a:r>
            <a:r>
              <a:rPr lang="en-US" dirty="0" smtClean="0"/>
              <a:t> executes the application code and provides necessary information such as progress, status etc to its </a:t>
            </a:r>
            <a:r>
              <a:rPr lang="en-US" dirty="0" err="1" smtClean="0"/>
              <a:t>applicationmaster</a:t>
            </a:r>
            <a:r>
              <a:rPr lang="en-US" dirty="0" smtClean="0"/>
              <a:t> via an application-specific protocol.</a:t>
            </a:r>
          </a:p>
          <a:p>
            <a:pPr algn="just">
              <a:buNone/>
            </a:pPr>
            <a:r>
              <a:rPr lang="en-US" dirty="0" smtClean="0"/>
              <a:t>7. During the application execution, the client that submitted the job directly communicates with the </a:t>
            </a:r>
            <a:r>
              <a:rPr lang="en-US" dirty="0" err="1" smtClean="0"/>
              <a:t>applicationmaster</a:t>
            </a:r>
            <a:r>
              <a:rPr lang="en-US" dirty="0" smtClean="0"/>
              <a:t> to get status, progress updates, etc, via an application-specific protocol.</a:t>
            </a:r>
          </a:p>
          <a:p>
            <a:pPr algn="just">
              <a:buNone/>
            </a:pPr>
            <a:r>
              <a:rPr lang="en-US" dirty="0" smtClean="0"/>
              <a:t>8. Once the application has been processed completely, </a:t>
            </a:r>
            <a:r>
              <a:rPr lang="en-US" dirty="0" err="1" smtClean="0"/>
              <a:t>ApplicationMaster</a:t>
            </a:r>
            <a:r>
              <a:rPr lang="en-US" dirty="0" smtClean="0"/>
              <a:t> deregisters with the </a:t>
            </a:r>
            <a:r>
              <a:rPr lang="en-US" dirty="0" err="1" smtClean="0"/>
              <a:t>ResourceManager</a:t>
            </a:r>
            <a:r>
              <a:rPr lang="en-US" dirty="0" smtClean="0"/>
              <a:t> and shuts down, allowing its own container to be repurposed.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Master: </a:t>
            </a:r>
            <a:r>
              <a:rPr lang="en-US" dirty="0" err="1" smtClean="0"/>
              <a:t>JobTracker</a:t>
            </a:r>
            <a:r>
              <a:rPr lang="en-US" dirty="0" smtClean="0"/>
              <a:t> (JT)</a:t>
            </a:r>
          </a:p>
          <a:p>
            <a:r>
              <a:rPr lang="en-US" dirty="0" smtClean="0"/>
              <a:t>Worker: </a:t>
            </a:r>
            <a:r>
              <a:rPr lang="en-US" dirty="0" err="1" smtClean="0"/>
              <a:t>Tasktracker</a:t>
            </a:r>
            <a:r>
              <a:rPr lang="en-US" dirty="0" smtClean="0"/>
              <a:t> (TT)</a:t>
            </a:r>
          </a:p>
          <a:p>
            <a:pPr lvl="1"/>
            <a:r>
              <a:rPr lang="en-US" dirty="0" smtClean="0"/>
              <a:t>Fixed # of map slots and reduce slots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35280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76400" y="35052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200400"/>
            <a:ext cx="2209800" cy="887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JobTracker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183877"/>
            <a:ext cx="2209800" cy="887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2300" y="5183877"/>
            <a:ext cx="2209800" cy="887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5183877"/>
            <a:ext cx="2209800" cy="887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714500" y="4087504"/>
            <a:ext cx="2514600" cy="10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4229100" y="4087504"/>
            <a:ext cx="38100" cy="10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0" idx="0"/>
          </p:cNvCxnSpPr>
          <p:nvPr/>
        </p:nvCxnSpPr>
        <p:spPr>
          <a:xfrm>
            <a:off x="4229100" y="4087504"/>
            <a:ext cx="2667000" cy="10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17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Hadoop</a:t>
            </a:r>
            <a:r>
              <a:rPr lang="en-US" dirty="0" smtClean="0"/>
              <a:t> 1.0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NameNode</a:t>
            </a:r>
            <a:r>
              <a:rPr lang="en-US" dirty="0" smtClean="0"/>
              <a:t> is responsible for managing entire namespace for </a:t>
            </a:r>
            <a:r>
              <a:rPr lang="en-US" dirty="0" err="1" smtClean="0"/>
              <a:t>Hadoop</a:t>
            </a:r>
            <a:r>
              <a:rPr lang="en-US" dirty="0" smtClean="0"/>
              <a:t> Cluster.</a:t>
            </a:r>
          </a:p>
          <a:p>
            <a:r>
              <a:rPr lang="en-US" dirty="0" smtClean="0"/>
              <a:t>It has a restricted processing model which is suitable for batch-oriented </a:t>
            </a:r>
            <a:r>
              <a:rPr lang="en-US" dirty="0" err="1" smtClean="0"/>
              <a:t>MapReduce</a:t>
            </a:r>
            <a:r>
              <a:rPr lang="en-US" dirty="0" smtClean="0"/>
              <a:t> jobs.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is not suitable for interactive analysis.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1.0 is not suitable for machine learning algorithms, graphs and other memory intensive algorithms.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is responsible for cluster resource management and data processing.</a:t>
            </a:r>
          </a:p>
          <a:p>
            <a:r>
              <a:rPr lang="en-US" dirty="0" smtClean="0"/>
              <a:t>HDFS limitation: </a:t>
            </a:r>
            <a:r>
              <a:rPr lang="en-US" dirty="0" err="1" smtClean="0"/>
              <a:t>Namenode</a:t>
            </a:r>
            <a:r>
              <a:rPr lang="en-US" dirty="0" smtClean="0"/>
              <a:t> saves all its file metadata in main memory. It can quickly become overwhelmed with load on the system increasing.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YARN is a sub-project of </a:t>
            </a:r>
            <a:r>
              <a:rPr lang="en-US" dirty="0" err="1" smtClean="0"/>
              <a:t>Hadoop</a:t>
            </a:r>
            <a:r>
              <a:rPr lang="en-US" dirty="0" smtClean="0"/>
              <a:t> 2.x.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2.x is YARN based architecture.</a:t>
            </a:r>
          </a:p>
          <a:p>
            <a:r>
              <a:rPr lang="en-US" dirty="0" smtClean="0"/>
              <a:t>It is a general processing platform.</a:t>
            </a:r>
          </a:p>
          <a:p>
            <a:r>
              <a:rPr lang="en-US" dirty="0" smtClean="0"/>
              <a:t>YARN is not constrained to </a:t>
            </a:r>
            <a:r>
              <a:rPr lang="en-US" dirty="0" err="1" smtClean="0"/>
              <a:t>MapReduce</a:t>
            </a:r>
            <a:r>
              <a:rPr lang="en-US" dirty="0" smtClean="0"/>
              <a:t> only.</a:t>
            </a:r>
          </a:p>
          <a:p>
            <a:r>
              <a:rPr lang="en-US" dirty="0" smtClean="0"/>
              <a:t>Multiple applications can share a common resource management.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supports various types of processing such as Batch, Interactive, Online, Streaming, Graph and others.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2: HDFS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Hadoop</a:t>
            </a:r>
            <a:r>
              <a:rPr lang="en-US" sz="4000" dirty="0" smtClean="0"/>
              <a:t> 2 consists of two major components</a:t>
            </a:r>
          </a:p>
          <a:p>
            <a:pPr lvl="1"/>
            <a:r>
              <a:rPr lang="en-US" sz="3600" dirty="0" smtClean="0"/>
              <a:t>Namespace – file related operations – create files, modify files and directories.</a:t>
            </a:r>
          </a:p>
          <a:p>
            <a:pPr lvl="1"/>
            <a:r>
              <a:rPr lang="en-US" sz="3600" dirty="0" smtClean="0"/>
              <a:t>Blocks storage service- Data node cluster management and replications.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2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Horizontal Scalability</a:t>
            </a:r>
          </a:p>
          <a:p>
            <a:pPr lvl="1">
              <a:buNone/>
            </a:pPr>
            <a:r>
              <a:rPr lang="en-US" dirty="0" smtClean="0"/>
              <a:t>	HDFS federation uses multiple </a:t>
            </a:r>
            <a:r>
              <a:rPr lang="en-US" dirty="0" err="1" smtClean="0"/>
              <a:t>NameNodes</a:t>
            </a:r>
            <a:r>
              <a:rPr lang="en-US" dirty="0" smtClean="0"/>
              <a:t> for horizontal scalability.</a:t>
            </a:r>
          </a:p>
          <a:p>
            <a:pPr lvl="1">
              <a:buNone/>
            </a:pPr>
            <a:r>
              <a:rPr lang="en-US" dirty="0" smtClean="0"/>
              <a:t>High availability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It is obtained with the help of Passive Standby </a:t>
            </a:r>
            <a:r>
              <a:rPr lang="en-US" dirty="0" err="1" smtClean="0"/>
              <a:t>NameNode</a:t>
            </a:r>
            <a:r>
              <a:rPr lang="en-US" dirty="0" smtClean="0"/>
              <a:t>. Active-Passive </a:t>
            </a:r>
            <a:r>
              <a:rPr lang="en-US" dirty="0" err="1" smtClean="0"/>
              <a:t>Namenode</a:t>
            </a:r>
            <a:r>
              <a:rPr lang="en-US" dirty="0" smtClean="0"/>
              <a:t> handles failover automatically.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and passive </a:t>
            </a:r>
            <a:r>
              <a:rPr lang="en-US" dirty="0" err="1" smtClean="0"/>
              <a:t>Namenode</a:t>
            </a:r>
            <a:r>
              <a:rPr lang="en-US" dirty="0" smtClean="0"/>
              <a:t> Interaction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357554" y="3429000"/>
            <a:ext cx="2643206" cy="1214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Edit Logs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643570" y="1285860"/>
            <a:ext cx="257176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Passive </a:t>
            </a:r>
            <a:r>
              <a:rPr lang="en-US" dirty="0" err="1" smtClean="0"/>
              <a:t>Namenode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1285860"/>
            <a:ext cx="257176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</a:t>
            </a:r>
            <a:r>
              <a:rPr lang="en-US" dirty="0" err="1" smtClean="0"/>
              <a:t>Namenode</a:t>
            </a:r>
            <a:endParaRPr lang="en-IN" dirty="0"/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1607323" y="2393149"/>
            <a:ext cx="1714512" cy="1500198"/>
          </a:xfrm>
          <a:prstGeom prst="bentConnector3">
            <a:avLst>
              <a:gd name="adj1" fmla="val 96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4"/>
          </p:cNvCxnSpPr>
          <p:nvPr/>
        </p:nvCxnSpPr>
        <p:spPr>
          <a:xfrm flipV="1">
            <a:off x="6000760" y="2357430"/>
            <a:ext cx="1214446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1.x versus </a:t>
            </a:r>
            <a:r>
              <a:rPr lang="en-US" dirty="0" err="1" smtClean="0"/>
              <a:t>Hadoop</a:t>
            </a:r>
            <a:r>
              <a:rPr lang="en-US" dirty="0" smtClean="0"/>
              <a:t> 2.x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2910" y="2143116"/>
            <a:ext cx="378621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071538" y="4357694"/>
            <a:ext cx="2786082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HDFS(Redundant, reliable storage)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214414" y="2714620"/>
            <a:ext cx="2786082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MapReduce</a:t>
            </a:r>
            <a:r>
              <a:rPr lang="en-US" dirty="0" smtClean="0"/>
              <a:t>(Cluster Resource Management &amp; Data Processing)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14876" y="1643050"/>
            <a:ext cx="4143404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357818" y="5214950"/>
            <a:ext cx="2786082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HDFS(Redundant, reliable storage)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429256" y="3786190"/>
            <a:ext cx="2786082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smtClean="0"/>
              <a:t>(Cluster Management)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857752" y="2143116"/>
            <a:ext cx="1857388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MapReduce</a:t>
            </a:r>
            <a:endParaRPr lang="en-US" dirty="0" smtClean="0"/>
          </a:p>
          <a:p>
            <a:pPr algn="ctr"/>
            <a:r>
              <a:rPr lang="en-US" dirty="0" smtClean="0"/>
              <a:t>(Data Processing)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16" y="2071678"/>
            <a:ext cx="1571636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Others(Data processing)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229600" cy="5740409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2 YARN</a:t>
            </a:r>
          </a:p>
          <a:p>
            <a:r>
              <a:rPr lang="en-US" sz="2800" dirty="0" smtClean="0"/>
              <a:t>Taking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beyond Batch. We can interact in multiple ways to get predictable performance and quality of services. Not only batch oriented processing it supports interactive, streaming and in-memory analytics also.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3214686"/>
            <a:ext cx="835824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57224" y="4857760"/>
            <a:ext cx="7715304" cy="500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7224" y="3714752"/>
            <a:ext cx="1285884" cy="100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(MR)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00298" y="3786190"/>
            <a:ext cx="1285884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 (TEZ)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86248" y="3786190"/>
            <a:ext cx="1285884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(HBASE)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857884" y="3786190"/>
            <a:ext cx="1285884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(</a:t>
            </a:r>
            <a:r>
              <a:rPr lang="en-US" dirty="0" err="1" smtClean="0"/>
              <a:t>STorm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286644" y="3786190"/>
            <a:ext cx="1285884" cy="928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In-memory (spark)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787</Words>
  <Application>Microsoft Office PowerPoint</Application>
  <PresentationFormat>On-screen Show (4:3)</PresentationFormat>
  <Paragraphs>106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YARN  Yet Another Resource Negotiator</vt:lpstr>
      <vt:lpstr>Hadoop 1.0</vt:lpstr>
      <vt:lpstr>Limitations of Hadoop 1.0 Architecture</vt:lpstr>
      <vt:lpstr>YARN</vt:lpstr>
      <vt:lpstr>Hadoop 2: HDFS </vt:lpstr>
      <vt:lpstr>Hadoop 2 Features</vt:lpstr>
      <vt:lpstr>Active and passive Namenode Interaction</vt:lpstr>
      <vt:lpstr>Hadoop 1.x versus Hadoop 2.x</vt:lpstr>
      <vt:lpstr>Slide 9</vt:lpstr>
      <vt:lpstr>Fundamental Idea</vt:lpstr>
      <vt:lpstr>Slide 11</vt:lpstr>
      <vt:lpstr>Basic Concepts</vt:lpstr>
      <vt:lpstr>YARN architecture</vt:lpstr>
      <vt:lpstr>The steps involved in YARN architecture are as follows</vt:lpstr>
      <vt:lpstr>Slide 15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 Yet Another Resource Negotiator</dc:title>
  <dc:creator>vignan</dc:creator>
  <cp:lastModifiedBy>lap</cp:lastModifiedBy>
  <cp:revision>4</cp:revision>
  <dcterms:created xsi:type="dcterms:W3CDTF">2018-08-22T03:59:27Z</dcterms:created>
  <dcterms:modified xsi:type="dcterms:W3CDTF">2020-01-24T06:23:15Z</dcterms:modified>
</cp:coreProperties>
</file>