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58" r:id="rId5"/>
    <p:sldId id="281" r:id="rId6"/>
    <p:sldId id="259" r:id="rId7"/>
    <p:sldId id="282" r:id="rId8"/>
    <p:sldId id="260" r:id="rId9"/>
    <p:sldId id="283" r:id="rId10"/>
    <p:sldId id="261" r:id="rId11"/>
    <p:sldId id="295" r:id="rId12"/>
    <p:sldId id="262" r:id="rId13"/>
    <p:sldId id="296" r:id="rId14"/>
    <p:sldId id="297" r:id="rId15"/>
    <p:sldId id="298" r:id="rId16"/>
    <p:sldId id="299" r:id="rId17"/>
    <p:sldId id="263" r:id="rId18"/>
    <p:sldId id="264" r:id="rId19"/>
    <p:sldId id="285" r:id="rId20"/>
    <p:sldId id="266" r:id="rId21"/>
    <p:sldId id="267" r:id="rId22"/>
    <p:sldId id="268" r:id="rId23"/>
    <p:sldId id="287" r:id="rId24"/>
    <p:sldId id="289" r:id="rId25"/>
    <p:sldId id="288" r:id="rId26"/>
    <p:sldId id="269" r:id="rId27"/>
    <p:sldId id="284" r:id="rId28"/>
    <p:sldId id="270" r:id="rId29"/>
    <p:sldId id="290" r:id="rId30"/>
    <p:sldId id="291" r:id="rId31"/>
    <p:sldId id="292" r:id="rId32"/>
    <p:sldId id="293" r:id="rId33"/>
    <p:sldId id="271" r:id="rId34"/>
    <p:sldId id="272" r:id="rId35"/>
    <p:sldId id="273" r:id="rId36"/>
    <p:sldId id="274" r:id="rId37"/>
    <p:sldId id="275" r:id="rId38"/>
    <p:sldId id="276" r:id="rId39"/>
    <p:sldId id="277" r:id="rId40"/>
    <p:sldId id="278" r:id="rId41"/>
    <p:sldId id="279" r:id="rId42"/>
    <p:sldId id="29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UNIT-II</a:t>
            </a:r>
            <a:endParaRPr lang="en-IN" dirty="0"/>
          </a:p>
        </p:txBody>
      </p:sp>
      <p:sp>
        <p:nvSpPr>
          <p:cNvPr id="3" name="Subtitle 2"/>
          <p:cNvSpPr>
            <a:spLocks noGrp="1"/>
          </p:cNvSpPr>
          <p:nvPr>
            <p:ph type="subTitle" idx="1"/>
          </p:nvPr>
        </p:nvSpPr>
        <p:spPr/>
        <p:txBody>
          <a:bodyPr>
            <a:normAutofit fontScale="62500" lnSpcReduction="20000"/>
          </a:bodyPr>
          <a:lstStyle/>
          <a:p>
            <a:pPr>
              <a:buFontTx/>
              <a:buChar char="-"/>
            </a:pPr>
            <a:r>
              <a:rPr lang="en-US" dirty="0" smtClean="0"/>
              <a:t>Dr. </a:t>
            </a:r>
            <a:r>
              <a:rPr lang="en-US" dirty="0" err="1" smtClean="0"/>
              <a:t>Shaik</a:t>
            </a:r>
            <a:r>
              <a:rPr lang="en-US" dirty="0" smtClean="0"/>
              <a:t> </a:t>
            </a:r>
            <a:r>
              <a:rPr lang="en-US" dirty="0" err="1" smtClean="0"/>
              <a:t>Fathimabi</a:t>
            </a:r>
            <a:endParaRPr lang="en-US" dirty="0" smtClean="0"/>
          </a:p>
          <a:p>
            <a:pPr>
              <a:buFontTx/>
              <a:buChar char="-"/>
            </a:pPr>
            <a:r>
              <a:rPr lang="en-US" dirty="0" smtClean="0"/>
              <a:t>The Design of HDFS, HDFS Concepts, Blocks, </a:t>
            </a:r>
            <a:r>
              <a:rPr lang="en-US" dirty="0" err="1" smtClean="0"/>
              <a:t>Namenodes</a:t>
            </a:r>
            <a:r>
              <a:rPr lang="en-US" dirty="0" smtClean="0"/>
              <a:t> and </a:t>
            </a:r>
            <a:r>
              <a:rPr lang="en-US" dirty="0" err="1" smtClean="0"/>
              <a:t>Datanodes</a:t>
            </a:r>
            <a:r>
              <a:rPr lang="en-US" dirty="0" smtClean="0"/>
              <a:t>, Basic </a:t>
            </a:r>
            <a:r>
              <a:rPr lang="en-US" dirty="0" err="1" smtClean="0"/>
              <a:t>Filesystem</a:t>
            </a:r>
            <a:r>
              <a:rPr lang="en-US" dirty="0" smtClean="0"/>
              <a:t> Operations, </a:t>
            </a:r>
            <a:r>
              <a:rPr lang="en-US" dirty="0" err="1" smtClean="0"/>
              <a:t>Hadoop</a:t>
            </a:r>
            <a:r>
              <a:rPr lang="en-US" dirty="0" smtClean="0"/>
              <a:t> </a:t>
            </a:r>
            <a:r>
              <a:rPr lang="en-US" dirty="0" err="1" smtClean="0"/>
              <a:t>Filesystems</a:t>
            </a:r>
            <a:r>
              <a:rPr lang="en-US" dirty="0" smtClean="0"/>
              <a:t>, Interfaces, The Java Interface, Reading Data from a </a:t>
            </a:r>
            <a:r>
              <a:rPr lang="en-US" dirty="0" err="1" smtClean="0"/>
              <a:t>HadoopURL</a:t>
            </a:r>
            <a:r>
              <a:rPr lang="en-US" dirty="0" smtClean="0"/>
              <a:t>, Data Flow, Anatomy of a </a:t>
            </a:r>
            <a:r>
              <a:rPr lang="en-US" dirty="0" err="1" smtClean="0"/>
              <a:t>FileRead</a:t>
            </a:r>
            <a:r>
              <a:rPr lang="en-US" dirty="0" smtClean="0"/>
              <a:t>, Anatomy of a </a:t>
            </a:r>
            <a:r>
              <a:rPr lang="en-US" dirty="0" err="1" smtClean="0"/>
              <a:t>FileWrite</a:t>
            </a:r>
            <a:r>
              <a:rPr lang="en-US" dirty="0" smtClean="0"/>
              <a:t>, Coherency Model.</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8534400" cy="6740307"/>
          </a:xfrm>
          <a:prstGeom prst="rect">
            <a:avLst/>
          </a:prstGeom>
          <a:noFill/>
        </p:spPr>
        <p:txBody>
          <a:bodyPr wrap="square" rtlCol="0">
            <a:spAutoFit/>
          </a:bodyPr>
          <a:lstStyle/>
          <a:p>
            <a:pPr algn="just"/>
            <a:r>
              <a:rPr lang="en-US" sz="2400" dirty="0" smtClean="0"/>
              <a:t>Namenodes and Datanodes</a:t>
            </a:r>
          </a:p>
          <a:p>
            <a:pPr algn="just">
              <a:buFont typeface="Arial" pitchFamily="34" charset="0"/>
              <a:buChar char="•"/>
            </a:pPr>
            <a:r>
              <a:rPr lang="en-US" sz="2400" dirty="0" smtClean="0"/>
              <a:t> HDFS cluster has two types of nodes operating in a master-worker pattern. A </a:t>
            </a:r>
            <a:r>
              <a:rPr lang="en-US" sz="2400" dirty="0" err="1" smtClean="0"/>
              <a:t>namenode</a:t>
            </a:r>
            <a:r>
              <a:rPr lang="en-US" sz="2400" dirty="0" smtClean="0"/>
              <a:t> (the master) &amp; a number of </a:t>
            </a:r>
            <a:r>
              <a:rPr lang="en-US" sz="2400" dirty="0" err="1" smtClean="0"/>
              <a:t>datanodes</a:t>
            </a:r>
            <a:r>
              <a:rPr lang="en-US" sz="2400" dirty="0" smtClean="0"/>
              <a:t> (workers).</a:t>
            </a:r>
          </a:p>
          <a:p>
            <a:pPr algn="just">
              <a:buFont typeface="Arial" pitchFamily="34" charset="0"/>
              <a:buChar char="•"/>
            </a:pPr>
            <a:r>
              <a:rPr lang="en-US" sz="2400" dirty="0" smtClean="0"/>
              <a:t>The </a:t>
            </a:r>
            <a:r>
              <a:rPr lang="en-US" sz="2400" dirty="0" err="1" smtClean="0"/>
              <a:t>namenode</a:t>
            </a:r>
            <a:r>
              <a:rPr lang="en-US" sz="2400" dirty="0" smtClean="0"/>
              <a:t> manages the </a:t>
            </a:r>
            <a:r>
              <a:rPr lang="en-US" sz="2400" dirty="0" err="1" smtClean="0"/>
              <a:t>filesystem</a:t>
            </a:r>
            <a:r>
              <a:rPr lang="en-US" sz="2400" dirty="0" smtClean="0"/>
              <a:t> namespace. It maintains the </a:t>
            </a:r>
            <a:r>
              <a:rPr lang="en-US" sz="2400" dirty="0" err="1" smtClean="0"/>
              <a:t>filesystem</a:t>
            </a:r>
            <a:r>
              <a:rPr lang="en-US" sz="2400" dirty="0" smtClean="0"/>
              <a:t> tree &amp; the metadata for all the files &amp; directories in the tree. This information is stored on the local disk in the form of two files: the namespace image and their edit log.</a:t>
            </a:r>
          </a:p>
          <a:p>
            <a:pPr algn="just">
              <a:buFont typeface="Arial" pitchFamily="34" charset="0"/>
              <a:buChar char="•"/>
            </a:pPr>
            <a:r>
              <a:rPr lang="en-US" sz="2400" dirty="0" smtClean="0"/>
              <a:t>The </a:t>
            </a:r>
            <a:r>
              <a:rPr lang="en-US" sz="2400" dirty="0" err="1" smtClean="0"/>
              <a:t>namenode</a:t>
            </a:r>
            <a:r>
              <a:rPr lang="en-US" sz="2400" dirty="0" smtClean="0"/>
              <a:t> also knows the </a:t>
            </a:r>
            <a:r>
              <a:rPr lang="en-US" sz="2400" dirty="0" err="1" smtClean="0"/>
              <a:t>datanodes</a:t>
            </a:r>
            <a:r>
              <a:rPr lang="en-US" sz="2400" dirty="0" smtClean="0"/>
              <a:t> on which all the blocks for a given file are located.</a:t>
            </a:r>
          </a:p>
          <a:p>
            <a:pPr algn="just">
              <a:buFont typeface="Arial" pitchFamily="34" charset="0"/>
              <a:buChar char="•"/>
            </a:pPr>
            <a:r>
              <a:rPr lang="en-US" sz="2400" dirty="0" smtClean="0"/>
              <a:t>Datanodes are the workhorses of the </a:t>
            </a:r>
            <a:r>
              <a:rPr lang="en-US" sz="2400" dirty="0" err="1" smtClean="0"/>
              <a:t>filesystem</a:t>
            </a:r>
            <a:r>
              <a:rPr lang="en-US" sz="2400" dirty="0" smtClean="0"/>
              <a:t>. They store and retrieve blocks when they are told to and they report back to the </a:t>
            </a:r>
            <a:r>
              <a:rPr lang="en-US" sz="2400" dirty="0" err="1" smtClean="0"/>
              <a:t>namenode</a:t>
            </a:r>
            <a:r>
              <a:rPr lang="en-US" sz="2400" dirty="0" smtClean="0"/>
              <a:t> periodically with lists of blocks that they are storing.</a:t>
            </a:r>
          </a:p>
          <a:p>
            <a:pPr algn="just">
              <a:buFont typeface="Arial" pitchFamily="34" charset="0"/>
              <a:buChar char="•"/>
            </a:pPr>
            <a:r>
              <a:rPr lang="en-US" sz="2400" dirty="0" smtClean="0"/>
              <a:t>Without the </a:t>
            </a:r>
            <a:r>
              <a:rPr lang="en-US" sz="2400" dirty="0" err="1" smtClean="0"/>
              <a:t>namenode</a:t>
            </a:r>
            <a:r>
              <a:rPr lang="en-US" sz="2400" dirty="0" smtClean="0"/>
              <a:t>, the </a:t>
            </a:r>
            <a:r>
              <a:rPr lang="en-US" sz="2400" dirty="0" err="1" smtClean="0"/>
              <a:t>filesystem</a:t>
            </a:r>
            <a:r>
              <a:rPr lang="en-US" sz="2400" dirty="0" smtClean="0"/>
              <a:t> cannot be used. If the machine running the </a:t>
            </a:r>
            <a:r>
              <a:rPr lang="en-US" sz="2400" dirty="0" err="1" smtClean="0"/>
              <a:t>namenode</a:t>
            </a:r>
            <a:r>
              <a:rPr lang="en-US" sz="2400" dirty="0" smtClean="0"/>
              <a:t> were failed, all the files on the </a:t>
            </a:r>
            <a:r>
              <a:rPr lang="en-US" sz="2400" dirty="0" err="1" smtClean="0"/>
              <a:t>filesystem</a:t>
            </a:r>
            <a:r>
              <a:rPr lang="en-US" sz="2400" dirty="0" smtClean="0"/>
              <a:t> would be lost since there would be no way of knowing how to reconstruct the files from the blocks on the </a:t>
            </a:r>
            <a:r>
              <a:rPr lang="en-US" sz="2400" dirty="0" err="1" smtClean="0"/>
              <a:t>datanodes</a:t>
            </a:r>
            <a:r>
              <a:rPr lang="en-US" sz="2400" dirty="0" smtClean="0"/>
              <a:t>. </a:t>
            </a:r>
          </a:p>
          <a:p>
            <a:pPr algn="just">
              <a:buFont typeface="Arial" pitchFamily="34" charset="0"/>
              <a:buChar char="•"/>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lgn="just"/>
            <a:r>
              <a:rPr lang="en-US" dirty="0" smtClean="0"/>
              <a:t>For this reason, it is important to make the </a:t>
            </a:r>
            <a:r>
              <a:rPr lang="en-US" dirty="0" err="1" smtClean="0"/>
              <a:t>namenode</a:t>
            </a:r>
            <a:r>
              <a:rPr lang="en-US" dirty="0" smtClean="0"/>
              <a:t> resilient to failure, and </a:t>
            </a:r>
            <a:r>
              <a:rPr lang="en-US" dirty="0" err="1" smtClean="0"/>
              <a:t>Hadoop</a:t>
            </a:r>
            <a:r>
              <a:rPr lang="en-US" dirty="0" smtClean="0"/>
              <a:t> provides two </a:t>
            </a:r>
            <a:r>
              <a:rPr lang="en-US" dirty="0" err="1" smtClean="0"/>
              <a:t>machanisms</a:t>
            </a:r>
            <a:r>
              <a:rPr lang="en-US" dirty="0" smtClean="0"/>
              <a:t> for this:</a:t>
            </a:r>
          </a:p>
          <a:p>
            <a:pPr marL="400050" indent="-400050" algn="just">
              <a:buFont typeface="+mj-lt"/>
              <a:buAutoNum type="romanUcPeriod"/>
            </a:pPr>
            <a:r>
              <a:rPr lang="en-US" dirty="0" smtClean="0"/>
              <a:t>1</a:t>
            </a:r>
            <a:r>
              <a:rPr lang="en-US" baseline="30000" dirty="0" smtClean="0"/>
              <a:t>st</a:t>
            </a:r>
            <a:r>
              <a:rPr lang="en-US" dirty="0" smtClean="0"/>
              <a:t> way is to back up the files that make up the persistent state of the </a:t>
            </a:r>
            <a:r>
              <a:rPr lang="en-US" dirty="0" err="1" smtClean="0"/>
              <a:t>filesystem</a:t>
            </a:r>
            <a:r>
              <a:rPr lang="en-US" dirty="0" smtClean="0"/>
              <a:t> metadata.</a:t>
            </a:r>
          </a:p>
          <a:p>
            <a:pPr marL="400050" indent="-400050" algn="just">
              <a:buFont typeface="+mj-lt"/>
              <a:buAutoNum type="romanUcPeriod"/>
            </a:pPr>
            <a:r>
              <a:rPr lang="en-US" dirty="0" smtClean="0"/>
              <a:t>It is also possible to run a secondary </a:t>
            </a:r>
            <a:r>
              <a:rPr lang="en-US" dirty="0" err="1" smtClean="0"/>
              <a:t>namenode</a:t>
            </a:r>
            <a:r>
              <a:rPr lang="en-US" dirty="0" smtClean="0"/>
              <a:t>, which despite its name does not act as a </a:t>
            </a:r>
            <a:r>
              <a:rPr lang="en-US" dirty="0" err="1" smtClean="0"/>
              <a:t>namenode</a:t>
            </a:r>
            <a:r>
              <a:rPr lang="en-US" dirty="0" smtClean="0"/>
              <a:t>. Its main role is to periodically merge the namespace image with the edit log to prevent the edit log from becoming too large. However, the state of secondary </a:t>
            </a:r>
            <a:r>
              <a:rPr lang="en-US" dirty="0" err="1" smtClean="0"/>
              <a:t>namenode</a:t>
            </a:r>
            <a:r>
              <a:rPr lang="en-US" dirty="0" smtClean="0"/>
              <a:t> lags that of the primary, so in the event of total failure of the primary, data loss is almost certain. In this situation is to copy the </a:t>
            </a:r>
            <a:r>
              <a:rPr lang="en-US" dirty="0" err="1" smtClean="0"/>
              <a:t>namenode’s</a:t>
            </a:r>
            <a:r>
              <a:rPr lang="en-US" dirty="0" smtClean="0"/>
              <a:t> metadata files that are on NFS to the secondary &amp; run it as primary.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52400"/>
            <a:ext cx="8610600" cy="6494085"/>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Basic File System Operations</a:t>
            </a:r>
          </a:p>
          <a:p>
            <a:pPr algn="just">
              <a:buFont typeface="Arial" pitchFamily="34" charset="0"/>
              <a:buChar char="•"/>
            </a:pPr>
            <a:r>
              <a:rPr lang="en-US" sz="2000" dirty="0" smtClean="0">
                <a:latin typeface="Times New Roman" pitchFamily="18" charset="0"/>
                <a:cs typeface="Times New Roman" pitchFamily="18" charset="0"/>
              </a:rPr>
              <a:t> The file-system is ready to be used, &amp; we can do all the usual file-system operations such as reading files, creating directories, moving files, deleting data, an listing directories. </a:t>
            </a:r>
          </a:p>
          <a:p>
            <a:pPr algn="just">
              <a:buFont typeface="Arial" pitchFamily="34" charset="0"/>
              <a:buChar char="•"/>
            </a:pPr>
            <a:r>
              <a:rPr lang="en-US" sz="2000" dirty="0" smtClean="0">
                <a:latin typeface="Times New Roman" pitchFamily="18" charset="0"/>
                <a:cs typeface="Times New Roman" pitchFamily="18" charset="0"/>
              </a:rPr>
              <a:t> You can type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fs</a:t>
            </a:r>
            <a:r>
              <a:rPr lang="en-US" sz="2000" dirty="0" smtClean="0">
                <a:latin typeface="Times New Roman" pitchFamily="18" charset="0"/>
                <a:cs typeface="Times New Roman" pitchFamily="18" charset="0"/>
              </a:rPr>
              <a:t> –help to get detailed help on every command.</a:t>
            </a:r>
          </a:p>
          <a:p>
            <a:pPr algn="just"/>
            <a:r>
              <a:rPr lang="en-US" sz="2000" b="1" dirty="0" smtClean="0">
                <a:latin typeface="Times New Roman" pitchFamily="18" charset="0"/>
                <a:cs typeface="Times New Roman" pitchFamily="18" charset="0"/>
              </a:rPr>
              <a:t>Copying a file from the local file system to HDFS:</a:t>
            </a:r>
          </a:p>
          <a:p>
            <a:pPr algn="just"/>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copyFromLocal</a:t>
            </a:r>
            <a:r>
              <a:rPr lang="en-US" sz="2000" dirty="0" smtClean="0">
                <a:latin typeface="Times New Roman" pitchFamily="18" charset="0"/>
                <a:cs typeface="Times New Roman" pitchFamily="18" charset="0"/>
              </a:rPr>
              <a:t> input/docs/quangle.txt hdfs://localhost/user/tom/quangle.txt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copyFromLocal</a:t>
            </a:r>
            <a:r>
              <a:rPr lang="en-US" sz="2000" dirty="0" smtClean="0">
                <a:latin typeface="Times New Roman" pitchFamily="18" charset="0"/>
                <a:cs typeface="Times New Roman" pitchFamily="18" charset="0"/>
              </a:rPr>
              <a:t> input/docs/quangle.txt /user/tom/quangle.txt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copyFromLocal</a:t>
            </a:r>
            <a:r>
              <a:rPr lang="en-US" sz="2000" dirty="0" smtClean="0">
                <a:latin typeface="Times New Roman" pitchFamily="18" charset="0"/>
                <a:cs typeface="Times New Roman" pitchFamily="18" charset="0"/>
              </a:rPr>
              <a:t> input/docs/quangle.txt </a:t>
            </a:r>
            <a:r>
              <a:rPr lang="en-US" sz="2000" dirty="0" err="1" smtClean="0">
                <a:latin typeface="Times New Roman" pitchFamily="18" charset="0"/>
                <a:cs typeface="Times New Roman" pitchFamily="18" charset="0"/>
              </a:rPr>
              <a:t>quangle.txt</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Copying the file back to the local </a:t>
            </a:r>
            <a:r>
              <a:rPr lang="en-US" sz="2000" dirty="0" err="1" smtClean="0">
                <a:latin typeface="Times New Roman" pitchFamily="18" charset="0"/>
                <a:cs typeface="Times New Roman" pitchFamily="18" charset="0"/>
              </a:rPr>
              <a:t>filesystem</a:t>
            </a:r>
            <a:r>
              <a:rPr lang="en-US" sz="2000" dirty="0" smtClean="0">
                <a:latin typeface="Times New Roman" pitchFamily="18" charset="0"/>
                <a:cs typeface="Times New Roman" pitchFamily="18" charset="0"/>
              </a:rPr>
              <a:t> and check whether it’s the same: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copyToLocal</a:t>
            </a:r>
            <a:r>
              <a:rPr lang="en-US" sz="2000" dirty="0" smtClean="0">
                <a:latin typeface="Times New Roman" pitchFamily="18" charset="0"/>
                <a:cs typeface="Times New Roman" pitchFamily="18" charset="0"/>
              </a:rPr>
              <a:t> quangle.txt </a:t>
            </a:r>
            <a:r>
              <a:rPr lang="en-US" sz="2000" dirty="0" err="1" smtClean="0">
                <a:latin typeface="Times New Roman" pitchFamily="18" charset="0"/>
                <a:cs typeface="Times New Roman" pitchFamily="18" charset="0"/>
              </a:rPr>
              <a:t>quangle.copy.txt</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md5 input/docs/quangle.txt </a:t>
            </a:r>
            <a:r>
              <a:rPr lang="en-US" sz="2000" dirty="0" err="1" smtClean="0">
                <a:latin typeface="Times New Roman" pitchFamily="18" charset="0"/>
                <a:cs typeface="Times New Roman" pitchFamily="18" charset="0"/>
              </a:rPr>
              <a:t>quangle.copy.txt</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mkdir</a:t>
            </a:r>
            <a:r>
              <a:rPr lang="en-US" sz="2000" dirty="0" smtClean="0">
                <a:latin typeface="Times New Roman" pitchFamily="18" charset="0"/>
                <a:cs typeface="Times New Roman" pitchFamily="18" charset="0"/>
              </a:rPr>
              <a:t> books</a:t>
            </a:r>
          </a:p>
          <a:p>
            <a:pPr algn="just"/>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ls</a:t>
            </a:r>
            <a:endParaRPr lang="en-IN" sz="20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HDFS </a:t>
            </a:r>
            <a:r>
              <a:rPr lang="en-US" dirty="0" smtClean="0"/>
              <a:t>Federation</a:t>
            </a:r>
            <a:endParaRPr lang="en-US" dirty="0"/>
          </a:p>
        </p:txBody>
      </p:sp>
      <p:sp>
        <p:nvSpPr>
          <p:cNvPr id="3" name="Content Placeholder 2"/>
          <p:cNvSpPr>
            <a:spLocks noGrp="1"/>
          </p:cNvSpPr>
          <p:nvPr>
            <p:ph idx="1"/>
          </p:nvPr>
        </p:nvSpPr>
        <p:spPr>
          <a:xfrm>
            <a:off x="457200" y="990600"/>
            <a:ext cx="8229600" cy="5562600"/>
          </a:xfrm>
        </p:spPr>
        <p:txBody>
          <a:bodyPr>
            <a:noAutofit/>
          </a:bodyPr>
          <a:lstStyle/>
          <a:p>
            <a:pPr algn="just"/>
            <a:r>
              <a:rPr lang="en-US" sz="2000" dirty="0" smtClean="0"/>
              <a:t>The </a:t>
            </a:r>
            <a:r>
              <a:rPr lang="en-US" sz="2000" dirty="0" err="1" smtClean="0"/>
              <a:t>namenode</a:t>
            </a:r>
            <a:r>
              <a:rPr lang="en-US" sz="2000" dirty="0" smtClean="0"/>
              <a:t> keeps a reference to every file and block in the </a:t>
            </a:r>
            <a:r>
              <a:rPr lang="en-US" sz="2000" dirty="0" err="1" smtClean="0"/>
              <a:t>filesystem</a:t>
            </a:r>
            <a:r>
              <a:rPr lang="en-US" sz="2000" dirty="0" smtClean="0"/>
              <a:t> in memory</a:t>
            </a:r>
            <a:r>
              <a:rPr lang="en-US" sz="2000" dirty="0" smtClean="0"/>
              <a:t>,  which </a:t>
            </a:r>
            <a:r>
              <a:rPr lang="en-US" sz="2000" dirty="0" smtClean="0"/>
              <a:t>means that on very large clusters with many files, memory becomes the </a:t>
            </a:r>
            <a:r>
              <a:rPr lang="en-US" sz="2000" dirty="0" smtClean="0"/>
              <a:t>limiting factor </a:t>
            </a:r>
            <a:r>
              <a:rPr lang="en-US" sz="2000" dirty="0" smtClean="0"/>
              <a:t>for </a:t>
            </a:r>
            <a:r>
              <a:rPr lang="en-US" sz="2000" dirty="0" smtClean="0"/>
              <a:t>scaling. </a:t>
            </a:r>
          </a:p>
          <a:p>
            <a:pPr algn="just"/>
            <a:r>
              <a:rPr lang="en-US" sz="2000" dirty="0" smtClean="0"/>
              <a:t>HDFS </a:t>
            </a:r>
            <a:r>
              <a:rPr lang="en-US" sz="2000" dirty="0" smtClean="0"/>
              <a:t>Federation, introduced in the 0.23 release series, allows a cluster to scale </a:t>
            </a:r>
            <a:r>
              <a:rPr lang="en-US" sz="2000" dirty="0" smtClean="0"/>
              <a:t>by adding </a:t>
            </a:r>
            <a:r>
              <a:rPr lang="en-US" sz="2000" dirty="0" err="1" smtClean="0"/>
              <a:t>namenodes</a:t>
            </a:r>
            <a:r>
              <a:rPr lang="en-US" sz="2000" dirty="0" smtClean="0"/>
              <a:t>, each of which manages a portion of the </a:t>
            </a:r>
            <a:r>
              <a:rPr lang="en-US" sz="2000" dirty="0" err="1" smtClean="0"/>
              <a:t>filesystem</a:t>
            </a:r>
            <a:r>
              <a:rPr lang="en-US" sz="2000" dirty="0" smtClean="0"/>
              <a:t> namespace</a:t>
            </a:r>
            <a:r>
              <a:rPr lang="en-US" sz="2000" dirty="0" smtClean="0"/>
              <a:t>.</a:t>
            </a:r>
          </a:p>
          <a:p>
            <a:pPr algn="just"/>
            <a:r>
              <a:rPr lang="en-US" sz="2000" dirty="0" smtClean="0"/>
              <a:t> For example</a:t>
            </a:r>
            <a:r>
              <a:rPr lang="en-US" sz="2000" dirty="0" smtClean="0"/>
              <a:t>, one </a:t>
            </a:r>
            <a:r>
              <a:rPr lang="en-US" sz="2000" dirty="0" err="1" smtClean="0"/>
              <a:t>namenode</a:t>
            </a:r>
            <a:r>
              <a:rPr lang="en-US" sz="2000" dirty="0" smtClean="0"/>
              <a:t> might manage all the files rooted under /user, say, and a </a:t>
            </a:r>
            <a:r>
              <a:rPr lang="en-US" sz="2000" dirty="0" smtClean="0"/>
              <a:t>second </a:t>
            </a:r>
            <a:r>
              <a:rPr lang="en-US" sz="2000" dirty="0" err="1" smtClean="0"/>
              <a:t>namenode</a:t>
            </a:r>
            <a:r>
              <a:rPr lang="en-US" sz="2000" dirty="0" smtClean="0"/>
              <a:t> </a:t>
            </a:r>
            <a:r>
              <a:rPr lang="en-US" sz="2000" dirty="0" smtClean="0"/>
              <a:t>might handle files under /</a:t>
            </a:r>
            <a:r>
              <a:rPr lang="en-US" sz="2000" dirty="0" smtClean="0"/>
              <a:t>share. Under </a:t>
            </a:r>
            <a:r>
              <a:rPr lang="en-US" sz="2000" dirty="0" smtClean="0"/>
              <a:t>federation, each </a:t>
            </a:r>
            <a:r>
              <a:rPr lang="en-US" sz="2000" dirty="0" err="1" smtClean="0"/>
              <a:t>namenode</a:t>
            </a:r>
            <a:r>
              <a:rPr lang="en-US" sz="2000" dirty="0" smtClean="0"/>
              <a:t> manages a namespace volume, which is made up </a:t>
            </a:r>
            <a:r>
              <a:rPr lang="en-US" sz="2000" dirty="0" smtClean="0"/>
              <a:t>of the </a:t>
            </a:r>
            <a:r>
              <a:rPr lang="en-US" sz="2000" dirty="0" smtClean="0"/>
              <a:t>metadata for the namespace, and a block pool containing all the blocks for the </a:t>
            </a:r>
            <a:r>
              <a:rPr lang="en-US" sz="2000" dirty="0" smtClean="0"/>
              <a:t>files in </a:t>
            </a:r>
            <a:r>
              <a:rPr lang="en-US" sz="2000" dirty="0" smtClean="0"/>
              <a:t>the namespace. </a:t>
            </a:r>
            <a:endParaRPr lang="en-US" sz="2000" dirty="0" smtClean="0"/>
          </a:p>
          <a:p>
            <a:pPr algn="just"/>
            <a:r>
              <a:rPr lang="en-US" sz="2000" dirty="0" smtClean="0"/>
              <a:t>Namespace </a:t>
            </a:r>
            <a:r>
              <a:rPr lang="en-US" sz="2000" dirty="0" smtClean="0"/>
              <a:t>volumes are independent of each other, which </a:t>
            </a:r>
            <a:r>
              <a:rPr lang="en-US" sz="2000" dirty="0" smtClean="0"/>
              <a:t>means </a:t>
            </a:r>
            <a:r>
              <a:rPr lang="en-US" sz="2000" dirty="0" err="1" smtClean="0"/>
              <a:t>namenodes</a:t>
            </a:r>
            <a:r>
              <a:rPr lang="en-US" sz="2000" dirty="0" smtClean="0"/>
              <a:t> </a:t>
            </a:r>
            <a:r>
              <a:rPr lang="en-US" sz="2000" dirty="0" smtClean="0"/>
              <a:t>do not communicate with one another, and furthermore the failure of </a:t>
            </a:r>
            <a:r>
              <a:rPr lang="en-US" sz="2000" dirty="0" smtClean="0"/>
              <a:t>one </a:t>
            </a:r>
            <a:r>
              <a:rPr lang="en-US" sz="2000" dirty="0" err="1" smtClean="0"/>
              <a:t>namenode</a:t>
            </a:r>
            <a:r>
              <a:rPr lang="en-US" sz="2000" dirty="0" smtClean="0"/>
              <a:t> </a:t>
            </a:r>
            <a:r>
              <a:rPr lang="en-US" sz="2000" dirty="0" smtClean="0"/>
              <a:t>does not affect the availability of the namespaces managed by other </a:t>
            </a:r>
            <a:r>
              <a:rPr lang="en-US" sz="2000" dirty="0" err="1" smtClean="0"/>
              <a:t>namenodes</a:t>
            </a:r>
            <a:r>
              <a:rPr lang="en-US" sz="2000" dirty="0" smtClean="0"/>
              <a:t>. </a:t>
            </a:r>
          </a:p>
          <a:p>
            <a:pPr algn="just"/>
            <a:r>
              <a:rPr lang="en-US" sz="2000" dirty="0" smtClean="0"/>
              <a:t>Block pool storage is not partitioned, however, so </a:t>
            </a:r>
            <a:r>
              <a:rPr lang="en-US" sz="2000" dirty="0" err="1" smtClean="0"/>
              <a:t>datanodes</a:t>
            </a:r>
            <a:r>
              <a:rPr lang="en-US" sz="2000" dirty="0" smtClean="0"/>
              <a:t> register with each </a:t>
            </a:r>
            <a:r>
              <a:rPr lang="en-US" sz="2000" dirty="0" err="1" smtClean="0"/>
              <a:t>namenode</a:t>
            </a:r>
            <a:r>
              <a:rPr lang="en-US" sz="2000" dirty="0" smtClean="0"/>
              <a:t> in </a:t>
            </a:r>
            <a:r>
              <a:rPr lang="en-US" sz="2000" dirty="0" smtClean="0"/>
              <a:t>the cluster and store blocks from multiple block pools</a:t>
            </a:r>
            <a:r>
              <a:rPr lang="en-US" sz="2000" dirty="0" smtClean="0"/>
              <a:t>.</a:t>
            </a:r>
            <a:endParaRPr lang="en-US" sz="20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808038"/>
          </a:xfrm>
        </p:spPr>
        <p:txBody>
          <a:bodyPr>
            <a:normAutofit/>
          </a:bodyPr>
          <a:lstStyle/>
          <a:p>
            <a:r>
              <a:rPr lang="en-US" dirty="0" smtClean="0"/>
              <a:t>HDFS </a:t>
            </a:r>
            <a:r>
              <a:rPr lang="en-US" dirty="0" smtClean="0"/>
              <a:t>High-Availability</a:t>
            </a:r>
            <a:endParaRPr lang="en-US" dirty="0"/>
          </a:p>
        </p:txBody>
      </p:sp>
      <p:sp>
        <p:nvSpPr>
          <p:cNvPr id="3" name="Content Placeholder 2"/>
          <p:cNvSpPr>
            <a:spLocks noGrp="1"/>
          </p:cNvSpPr>
          <p:nvPr>
            <p:ph idx="1"/>
          </p:nvPr>
        </p:nvSpPr>
        <p:spPr>
          <a:xfrm>
            <a:off x="304800" y="762000"/>
            <a:ext cx="8229600" cy="5059363"/>
          </a:xfrm>
        </p:spPr>
        <p:txBody>
          <a:bodyPr>
            <a:noAutofit/>
          </a:bodyPr>
          <a:lstStyle/>
          <a:p>
            <a:pPr algn="just"/>
            <a:r>
              <a:rPr lang="en-US" sz="2800" dirty="0" smtClean="0"/>
              <a:t>The </a:t>
            </a:r>
            <a:r>
              <a:rPr lang="en-US" sz="2800" dirty="0" smtClean="0"/>
              <a:t>combination of replicating </a:t>
            </a:r>
            <a:r>
              <a:rPr lang="en-US" sz="2800" dirty="0" err="1" smtClean="0"/>
              <a:t>namenode</a:t>
            </a:r>
            <a:r>
              <a:rPr lang="en-US" sz="2800" dirty="0" smtClean="0"/>
              <a:t> metadata </a:t>
            </a:r>
            <a:r>
              <a:rPr lang="en-US" sz="2800" dirty="0" smtClean="0"/>
              <a:t>on </a:t>
            </a:r>
            <a:r>
              <a:rPr lang="en-US" sz="2800" dirty="0" smtClean="0"/>
              <a:t>multiple </a:t>
            </a:r>
            <a:r>
              <a:rPr lang="en-US" sz="2800" dirty="0" err="1" smtClean="0"/>
              <a:t>filesystems</a:t>
            </a:r>
            <a:r>
              <a:rPr lang="en-US" sz="2800" dirty="0" smtClean="0"/>
              <a:t>, and </a:t>
            </a:r>
            <a:r>
              <a:rPr lang="en-US" sz="2800" dirty="0" smtClean="0"/>
              <a:t>using the secondary </a:t>
            </a:r>
            <a:r>
              <a:rPr lang="en-US" sz="2800" dirty="0" err="1" smtClean="0"/>
              <a:t>namenode</a:t>
            </a:r>
            <a:r>
              <a:rPr lang="en-US" sz="2800" dirty="0" smtClean="0"/>
              <a:t> </a:t>
            </a:r>
            <a:r>
              <a:rPr lang="en-US" sz="2800" dirty="0" smtClean="0"/>
              <a:t>to create checkpoints protects against data loss, but does </a:t>
            </a:r>
            <a:r>
              <a:rPr lang="en-US" sz="2800" dirty="0" smtClean="0"/>
              <a:t>not provide </a:t>
            </a:r>
            <a:r>
              <a:rPr lang="en-US" sz="2800" dirty="0" smtClean="0"/>
              <a:t>high-availability of the </a:t>
            </a:r>
            <a:r>
              <a:rPr lang="en-US" sz="2800" dirty="0" err="1" smtClean="0"/>
              <a:t>filesystem</a:t>
            </a:r>
            <a:r>
              <a:rPr lang="en-US" sz="2800" dirty="0" smtClean="0"/>
              <a:t>. </a:t>
            </a:r>
            <a:endParaRPr lang="en-US" sz="2800" dirty="0" smtClean="0"/>
          </a:p>
          <a:p>
            <a:pPr algn="just"/>
            <a:r>
              <a:rPr lang="en-US" sz="2800" dirty="0" smtClean="0"/>
              <a:t>The </a:t>
            </a:r>
            <a:r>
              <a:rPr lang="en-US" sz="2800" dirty="0" err="1" smtClean="0"/>
              <a:t>namenode</a:t>
            </a:r>
            <a:r>
              <a:rPr lang="en-US" sz="2800" dirty="0" smtClean="0"/>
              <a:t> is still a single point of </a:t>
            </a:r>
            <a:r>
              <a:rPr lang="en-US" sz="2800" dirty="0" smtClean="0"/>
              <a:t>failure (SPOF), since if it did fail, all clients—including </a:t>
            </a:r>
            <a:r>
              <a:rPr lang="en-US" sz="2800" dirty="0" err="1" smtClean="0"/>
              <a:t>MapReduce</a:t>
            </a:r>
            <a:r>
              <a:rPr lang="en-US" sz="2800" dirty="0" smtClean="0"/>
              <a:t> jobs—would be unable to </a:t>
            </a:r>
            <a:r>
              <a:rPr lang="en-US" sz="2800" dirty="0" smtClean="0"/>
              <a:t>read, write, or list files, </a:t>
            </a:r>
            <a:r>
              <a:rPr lang="en-US" sz="2800" dirty="0" smtClean="0"/>
              <a:t>because </a:t>
            </a:r>
            <a:r>
              <a:rPr lang="en-US" sz="2800" dirty="0" smtClean="0"/>
              <a:t>the </a:t>
            </a:r>
            <a:r>
              <a:rPr lang="en-US" sz="2800" dirty="0" err="1" smtClean="0"/>
              <a:t>namenode</a:t>
            </a:r>
            <a:r>
              <a:rPr lang="en-US" sz="2800" dirty="0" smtClean="0"/>
              <a:t> is the sole </a:t>
            </a:r>
            <a:r>
              <a:rPr lang="en-US" sz="2800" dirty="0" smtClean="0"/>
              <a:t>repository </a:t>
            </a:r>
            <a:r>
              <a:rPr lang="en-US" sz="2800" dirty="0" smtClean="0"/>
              <a:t>of </a:t>
            </a:r>
            <a:r>
              <a:rPr lang="en-US" sz="2800" dirty="0" smtClean="0"/>
              <a:t>the metadata </a:t>
            </a:r>
            <a:r>
              <a:rPr lang="en-US" sz="2800" dirty="0" smtClean="0"/>
              <a:t>and the file-to-block mapping. </a:t>
            </a:r>
            <a:endParaRPr lang="en-US" sz="2800" dirty="0" smtClean="0"/>
          </a:p>
          <a:p>
            <a:pPr algn="just"/>
            <a:r>
              <a:rPr lang="en-US" sz="2800" dirty="0" smtClean="0"/>
              <a:t>In </a:t>
            </a:r>
            <a:r>
              <a:rPr lang="en-US" sz="2800" dirty="0" smtClean="0"/>
              <a:t>such an event the whole </a:t>
            </a:r>
            <a:r>
              <a:rPr lang="en-US" sz="2800" dirty="0" err="1" smtClean="0"/>
              <a:t>Hadoop</a:t>
            </a:r>
            <a:r>
              <a:rPr lang="en-US" sz="2800" dirty="0" smtClean="0"/>
              <a:t> </a:t>
            </a:r>
            <a:r>
              <a:rPr lang="en-US" sz="2800" dirty="0" smtClean="0"/>
              <a:t>system would </a:t>
            </a:r>
            <a:r>
              <a:rPr lang="en-US" sz="2800" dirty="0" smtClean="0"/>
              <a:t>effectively be out of service until a new </a:t>
            </a:r>
            <a:r>
              <a:rPr lang="en-US" sz="2800" dirty="0" err="1" smtClean="0"/>
              <a:t>namenode</a:t>
            </a:r>
            <a:r>
              <a:rPr lang="en-US" sz="2800" dirty="0" smtClean="0"/>
              <a:t> could be brought online</a:t>
            </a:r>
            <a:r>
              <a:rPr lang="en-US" sz="2800" dirty="0" smtClean="0"/>
              <a:t>.</a:t>
            </a:r>
            <a:endParaRPr lang="en-US" sz="2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High-Availability</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To recover from a failed </a:t>
            </a:r>
            <a:r>
              <a:rPr lang="en-US" dirty="0" err="1" smtClean="0"/>
              <a:t>namenode</a:t>
            </a:r>
            <a:r>
              <a:rPr lang="en-US" dirty="0" smtClean="0"/>
              <a:t> in this situation, an administrator starts a new primary </a:t>
            </a:r>
            <a:r>
              <a:rPr lang="en-US" dirty="0" err="1" smtClean="0"/>
              <a:t>namenode</a:t>
            </a:r>
            <a:r>
              <a:rPr lang="en-US" dirty="0" smtClean="0"/>
              <a:t> with one of the </a:t>
            </a:r>
            <a:r>
              <a:rPr lang="en-US" dirty="0" err="1" smtClean="0"/>
              <a:t>filesystem</a:t>
            </a:r>
            <a:r>
              <a:rPr lang="en-US" dirty="0" smtClean="0"/>
              <a:t> metadata replicas, and configures </a:t>
            </a:r>
            <a:r>
              <a:rPr lang="en-US" dirty="0" err="1" smtClean="0"/>
              <a:t>datanodes</a:t>
            </a:r>
            <a:r>
              <a:rPr lang="en-US" dirty="0" smtClean="0"/>
              <a:t> and clients to use this new </a:t>
            </a:r>
            <a:r>
              <a:rPr lang="en-US" dirty="0" err="1" smtClean="0"/>
              <a:t>namenode</a:t>
            </a:r>
            <a:r>
              <a:rPr lang="en-US" dirty="0" smtClean="0"/>
              <a:t>.</a:t>
            </a:r>
          </a:p>
          <a:p>
            <a:pPr algn="just"/>
            <a:r>
              <a:rPr lang="en-US" dirty="0" smtClean="0"/>
              <a:t>The new </a:t>
            </a:r>
            <a:r>
              <a:rPr lang="en-US" dirty="0" err="1" smtClean="0"/>
              <a:t>namenode</a:t>
            </a:r>
            <a:r>
              <a:rPr lang="en-US" dirty="0" smtClean="0"/>
              <a:t> is not able to serve requests until it has </a:t>
            </a:r>
            <a:r>
              <a:rPr lang="en-US" dirty="0" err="1" smtClean="0"/>
              <a:t>i</a:t>
            </a:r>
            <a:r>
              <a:rPr lang="en-US" dirty="0" smtClean="0"/>
              <a:t>) loaded its namespace image into memory, ii) replayed its edit log, and iii) received enough block reports from the </a:t>
            </a:r>
            <a:r>
              <a:rPr lang="en-US" dirty="0" err="1" smtClean="0"/>
              <a:t>datanodes</a:t>
            </a:r>
            <a:r>
              <a:rPr lang="en-US" dirty="0" smtClean="0"/>
              <a:t> to leave safe mode. On large clusters with many files and blocks, the time it takes for a </a:t>
            </a:r>
            <a:r>
              <a:rPr lang="en-US" dirty="0" err="1" smtClean="0"/>
              <a:t>namenode</a:t>
            </a:r>
            <a:r>
              <a:rPr lang="en-US" dirty="0" smtClean="0"/>
              <a:t> to start from cold can be 30 minutes or more.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08038"/>
          </a:xfrm>
        </p:spPr>
        <p:txBody>
          <a:bodyPr/>
          <a:lstStyle/>
          <a:p>
            <a:r>
              <a:rPr lang="en-US" sz="4000" dirty="0" smtClean="0"/>
              <a:t>HDFS High-Availability</a:t>
            </a:r>
            <a:endParaRPr lang="en-US" sz="4000" dirty="0"/>
          </a:p>
        </p:txBody>
      </p:sp>
      <p:sp>
        <p:nvSpPr>
          <p:cNvPr id="3" name="Content Placeholder 2"/>
          <p:cNvSpPr>
            <a:spLocks noGrp="1"/>
          </p:cNvSpPr>
          <p:nvPr>
            <p:ph idx="1"/>
          </p:nvPr>
        </p:nvSpPr>
        <p:spPr>
          <a:xfrm>
            <a:off x="381000" y="1066800"/>
            <a:ext cx="8077200" cy="5364163"/>
          </a:xfrm>
        </p:spPr>
        <p:txBody>
          <a:bodyPr>
            <a:noAutofit/>
          </a:bodyPr>
          <a:lstStyle/>
          <a:p>
            <a:pPr algn="just"/>
            <a:r>
              <a:rPr lang="en-US" sz="2000" dirty="0" smtClean="0"/>
              <a:t>The 0.23 release series of </a:t>
            </a:r>
            <a:r>
              <a:rPr lang="en-US" sz="2000" dirty="0" err="1" smtClean="0"/>
              <a:t>Hadoop</a:t>
            </a:r>
            <a:r>
              <a:rPr lang="en-US" sz="2000" dirty="0" smtClean="0"/>
              <a:t> remedies this situation by adding support for </a:t>
            </a:r>
            <a:r>
              <a:rPr lang="en-US" sz="2000" dirty="0" smtClean="0"/>
              <a:t>HDFS high-availability </a:t>
            </a:r>
            <a:r>
              <a:rPr lang="en-US" sz="2000" dirty="0" smtClean="0"/>
              <a:t>(HA). In this implementation there is a pair of </a:t>
            </a:r>
            <a:r>
              <a:rPr lang="en-US" sz="2000" dirty="0" err="1" smtClean="0"/>
              <a:t>namenodes</a:t>
            </a:r>
            <a:r>
              <a:rPr lang="en-US" sz="2000" dirty="0" smtClean="0"/>
              <a:t> in an </a:t>
            </a:r>
            <a:r>
              <a:rPr lang="en-US" sz="2000" dirty="0" err="1" smtClean="0"/>
              <a:t>activestandby</a:t>
            </a:r>
            <a:r>
              <a:rPr lang="en-US" sz="2000" dirty="0" smtClean="0"/>
              <a:t> configuration. </a:t>
            </a:r>
          </a:p>
          <a:p>
            <a:pPr algn="just"/>
            <a:r>
              <a:rPr lang="en-US" sz="2000" dirty="0" smtClean="0"/>
              <a:t>In the event of the failure of the active </a:t>
            </a:r>
            <a:r>
              <a:rPr lang="en-US" sz="2000" dirty="0" err="1" smtClean="0"/>
              <a:t>namenode</a:t>
            </a:r>
            <a:r>
              <a:rPr lang="en-US" sz="2000" dirty="0" smtClean="0"/>
              <a:t>, the standby takes over </a:t>
            </a:r>
            <a:r>
              <a:rPr lang="en-US" sz="2000" dirty="0" smtClean="0"/>
              <a:t>its duties to continue servicing client requests without a significant </a:t>
            </a:r>
            <a:r>
              <a:rPr lang="en-US" sz="2000" dirty="0" smtClean="0"/>
              <a:t>interruption. A </a:t>
            </a:r>
            <a:r>
              <a:rPr lang="en-US" sz="2000" dirty="0" smtClean="0"/>
              <a:t>few architectural changes are needed to allow this to happen</a:t>
            </a:r>
            <a:r>
              <a:rPr lang="en-US" sz="2000" dirty="0" smtClean="0"/>
              <a:t>: </a:t>
            </a:r>
          </a:p>
          <a:p>
            <a:pPr algn="just"/>
            <a:r>
              <a:rPr lang="en-US" sz="2000" dirty="0" smtClean="0"/>
              <a:t>The </a:t>
            </a:r>
            <a:r>
              <a:rPr lang="en-US" sz="2000" dirty="0" err="1" smtClean="0"/>
              <a:t>namenodes</a:t>
            </a:r>
            <a:r>
              <a:rPr lang="en-US" sz="2000" dirty="0" smtClean="0"/>
              <a:t> must use highly-available shared storage to share the edit log. </a:t>
            </a:r>
            <a:endParaRPr lang="en-US" sz="2000" dirty="0" smtClean="0"/>
          </a:p>
          <a:p>
            <a:pPr algn="just"/>
            <a:r>
              <a:rPr lang="en-US" sz="2000" dirty="0" smtClean="0"/>
              <a:t>When a standby </a:t>
            </a:r>
            <a:r>
              <a:rPr lang="en-US" sz="2000" dirty="0" err="1" smtClean="0"/>
              <a:t>namenode</a:t>
            </a:r>
            <a:r>
              <a:rPr lang="en-US" sz="2000" dirty="0" smtClean="0"/>
              <a:t> comes up it reads up to the end of the shared edit log to synchronize its state with the active </a:t>
            </a:r>
            <a:r>
              <a:rPr lang="en-US" sz="2000" dirty="0" err="1" smtClean="0"/>
              <a:t>namenode</a:t>
            </a:r>
            <a:r>
              <a:rPr lang="en-US" sz="2000" dirty="0" smtClean="0"/>
              <a:t>, and Then continues to read new </a:t>
            </a:r>
            <a:r>
              <a:rPr lang="en-US" sz="2000" dirty="0" smtClean="0"/>
              <a:t>entries as they are written by the active </a:t>
            </a:r>
            <a:r>
              <a:rPr lang="en-US" sz="2000" dirty="0" err="1" smtClean="0"/>
              <a:t>namenode</a:t>
            </a:r>
            <a:r>
              <a:rPr lang="en-US" sz="2000" dirty="0" smtClean="0"/>
              <a:t>.</a:t>
            </a:r>
          </a:p>
          <a:p>
            <a:r>
              <a:rPr lang="en-US" sz="2000" dirty="0" err="1" smtClean="0"/>
              <a:t>Datanodes</a:t>
            </a:r>
            <a:r>
              <a:rPr lang="en-US" sz="2000" dirty="0" smtClean="0"/>
              <a:t> must send block reports to both </a:t>
            </a:r>
            <a:r>
              <a:rPr lang="en-US" sz="2000" dirty="0" err="1" smtClean="0"/>
              <a:t>namenodes</a:t>
            </a:r>
            <a:r>
              <a:rPr lang="en-US" sz="2000" dirty="0" smtClean="0"/>
              <a:t> since the block </a:t>
            </a:r>
            <a:r>
              <a:rPr lang="en-US" sz="2000" dirty="0" smtClean="0"/>
              <a:t>mappings are </a:t>
            </a:r>
            <a:r>
              <a:rPr lang="en-US" sz="2000" dirty="0" smtClean="0"/>
              <a:t>stored in a </a:t>
            </a:r>
            <a:r>
              <a:rPr lang="en-US" sz="2000" dirty="0" err="1" smtClean="0"/>
              <a:t>namenode’s</a:t>
            </a:r>
            <a:r>
              <a:rPr lang="en-US" sz="2000" dirty="0" smtClean="0"/>
              <a:t> memory, and not on disk.</a:t>
            </a:r>
          </a:p>
          <a:p>
            <a:r>
              <a:rPr lang="en-US" sz="2000" dirty="0" smtClean="0"/>
              <a:t>Clients </a:t>
            </a:r>
            <a:r>
              <a:rPr lang="en-US" sz="2000" dirty="0" smtClean="0"/>
              <a:t>must be configured to handle </a:t>
            </a:r>
            <a:r>
              <a:rPr lang="en-US" sz="2000" dirty="0" err="1" smtClean="0"/>
              <a:t>namenode</a:t>
            </a:r>
            <a:r>
              <a:rPr lang="en-US" sz="2000" dirty="0" smtClean="0"/>
              <a:t> failover, which uses a </a:t>
            </a:r>
            <a:r>
              <a:rPr lang="en-US" sz="2000" dirty="0" smtClean="0"/>
              <a:t>mechanism that </a:t>
            </a:r>
            <a:r>
              <a:rPr lang="en-US" sz="2000" dirty="0" smtClean="0"/>
              <a:t>is transparent to users.</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152400"/>
            <a:ext cx="8686800" cy="6494085"/>
          </a:xfrm>
          <a:prstGeom prst="rect">
            <a:avLst/>
          </a:prstGeom>
          <a:noFill/>
        </p:spPr>
        <p:txBody>
          <a:bodyPr wrap="square" rtlCol="0">
            <a:spAutoFit/>
          </a:bodyPr>
          <a:lstStyle/>
          <a:p>
            <a:pPr algn="just"/>
            <a:r>
              <a:rPr lang="en-US" sz="2000" b="1" dirty="0" smtClean="0"/>
              <a:t>File Permissions in HDFS</a:t>
            </a:r>
          </a:p>
          <a:p>
            <a:pPr algn="just">
              <a:buFont typeface="Arial" pitchFamily="34" charset="0"/>
              <a:buChar char="•"/>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There are three types of permission:</a:t>
            </a:r>
          </a:p>
          <a:p>
            <a:pPr algn="just"/>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read permission (r) </a:t>
            </a:r>
          </a:p>
          <a:p>
            <a:pPr algn="just"/>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write permission (w) </a:t>
            </a:r>
          </a:p>
          <a:p>
            <a:pPr algn="just"/>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execute permission (x)</a:t>
            </a:r>
          </a:p>
          <a:p>
            <a:pPr algn="just">
              <a:buFont typeface="Arial" pitchFamily="34" charset="0"/>
              <a:buChar char="•"/>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The read permission is required to read files or list the contents of a directory.</a:t>
            </a:r>
          </a:p>
          <a:p>
            <a:pPr algn="just">
              <a:buFont typeface="Arial" pitchFamily="34" charset="0"/>
              <a:buChar char="•"/>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The write permission is required to write a file, or for a directory, to create or delete files or directories in it.</a:t>
            </a:r>
          </a:p>
          <a:p>
            <a:pPr algn="just">
              <a:buFont typeface="Arial" pitchFamily="34" charset="0"/>
              <a:buChar char="•"/>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execute permission is ignored for a file since you can’t execute a file on HDFS, and for a directory it is required to access its children.</a:t>
            </a:r>
          </a:p>
          <a:p>
            <a:pPr algn="just">
              <a:buFont typeface="Arial" pitchFamily="34" charset="0"/>
              <a:buChar char="•"/>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Each file and directory has an owner, a group and a mode. The mode is made up of the permissions for the user who is the owner, the permissions for the users who are members of the group, and the permissions for users who are neither the owners nor members of the group.</a:t>
            </a:r>
          </a:p>
          <a:p>
            <a:pPr algn="just">
              <a:buFont typeface="Arial" pitchFamily="34" charset="0"/>
              <a:buChar char="•"/>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By default, a client’s identity is determined by the username and groups of the process it is running in. </a:t>
            </a:r>
          </a:p>
          <a:p>
            <a:pPr algn="just">
              <a:buFont typeface="Arial" pitchFamily="34" charset="0"/>
              <a:buChar char="•"/>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When permissions checking is enabled, the owner permissions are checked if the client’s username matched the owner, and the group permissions are checked if the client is a member of the group, otherwise, the other permissions are checked.</a:t>
            </a:r>
          </a:p>
          <a:p>
            <a:pPr algn="just">
              <a:buFont typeface="Arial" pitchFamily="34" charset="0"/>
              <a:buChar char="•"/>
            </a:pPr>
            <a:r>
              <a:rPr lang="en-US" sz="2000" dirty="0" smtClean="0">
                <a:latin typeface="Times New Roman" pitchFamily="18" charset="0"/>
                <a:cs typeface="Times New Roman" pitchFamily="18" charset="0"/>
              </a:rPr>
              <a:t> There is a concept called super-user, which is the identity of the name-node process. Permission checks are not performed for the super-user.</a:t>
            </a:r>
            <a:endParaRPr lang="en-IN"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5632311"/>
          </a:xfrm>
          <a:prstGeom prst="rect">
            <a:avLst/>
          </a:prstGeom>
          <a:noFill/>
        </p:spPr>
        <p:txBody>
          <a:bodyPr wrap="square" rtlCol="0">
            <a:spAutoFit/>
          </a:bodyPr>
          <a:lstStyle/>
          <a:p>
            <a:pPr algn="ctr"/>
            <a:r>
              <a:rPr lang="en-US" sz="3600" b="1" dirty="0" err="1" smtClean="0">
                <a:latin typeface="Times New Roman" pitchFamily="18" charset="0"/>
                <a:cs typeface="Times New Roman" pitchFamily="18" charset="0"/>
              </a:rPr>
              <a:t>Hadoop</a:t>
            </a:r>
            <a:r>
              <a:rPr lang="en-US" sz="3600" b="1" dirty="0" smtClean="0">
                <a:latin typeface="Times New Roman" pitchFamily="18" charset="0"/>
                <a:cs typeface="Times New Roman" pitchFamily="18" charset="0"/>
              </a:rPr>
              <a:t> File-Systems</a:t>
            </a:r>
          </a:p>
          <a:p>
            <a:pPr algn="ctr"/>
            <a:endParaRPr lang="en-US" sz="3600" b="1" dirty="0" smtClean="0">
              <a:latin typeface="Times New Roman" pitchFamily="18" charset="0"/>
              <a:cs typeface="Times New Roman" pitchFamily="18" charset="0"/>
            </a:endParaRPr>
          </a:p>
          <a:p>
            <a:pPr algn="just">
              <a:buFont typeface="Arial" pitchFamily="34" charset="0"/>
              <a:buChar char="•"/>
            </a:pP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Hadoop</a:t>
            </a:r>
            <a:r>
              <a:rPr lang="en-US" sz="3600" dirty="0" smtClean="0">
                <a:latin typeface="Times New Roman" pitchFamily="18" charset="0"/>
                <a:cs typeface="Times New Roman" pitchFamily="18" charset="0"/>
              </a:rPr>
              <a:t> has an abstract notation of file-system, of which HDFS is just one implementation.</a:t>
            </a:r>
          </a:p>
          <a:p>
            <a:pPr algn="just">
              <a:buFont typeface="Arial" pitchFamily="34" charset="0"/>
              <a:buChar char="•"/>
            </a:pPr>
            <a:r>
              <a:rPr lang="en-US" sz="3600" dirty="0" smtClean="0">
                <a:latin typeface="Times New Roman" pitchFamily="18" charset="0"/>
                <a:cs typeface="Times New Roman" pitchFamily="18" charset="0"/>
              </a:rPr>
              <a:t> The java abstract class</a:t>
            </a:r>
          </a:p>
          <a:p>
            <a:pPr algn="just">
              <a:buFont typeface="Arial" pitchFamily="34" charset="0"/>
              <a:buChar char="•"/>
            </a:pPr>
            <a:r>
              <a:rPr lang="en-US" sz="3600" dirty="0" smtClean="0">
                <a:latin typeface="Times New Roman" pitchFamily="18" charset="0"/>
                <a:cs typeface="Times New Roman" pitchFamily="18" charset="0"/>
              </a:rPr>
              <a:t> </a:t>
            </a:r>
            <a:r>
              <a:rPr lang="en-US" sz="3600" dirty="0" err="1" smtClean="0">
                <a:latin typeface="Times New Roman" pitchFamily="18" charset="0"/>
                <a:cs typeface="Times New Roman" pitchFamily="18" charset="0"/>
              </a:rPr>
              <a:t>org.apache.hadoop.fs.FileSystem</a:t>
            </a:r>
            <a:r>
              <a:rPr lang="en-US" sz="3600" dirty="0" smtClean="0">
                <a:latin typeface="Times New Roman" pitchFamily="18" charset="0"/>
                <a:cs typeface="Times New Roman" pitchFamily="18" charset="0"/>
              </a:rPr>
              <a:t> </a:t>
            </a:r>
          </a:p>
          <a:p>
            <a:pPr algn="just">
              <a:buFont typeface="Arial" pitchFamily="34" charset="0"/>
              <a:buChar char="•"/>
            </a:pPr>
            <a:r>
              <a:rPr lang="en-US" sz="3600" dirty="0" smtClean="0">
                <a:latin typeface="Times New Roman" pitchFamily="18" charset="0"/>
                <a:cs typeface="Times New Roman" pitchFamily="18" charset="0"/>
              </a:rPr>
              <a:t>represents a </a:t>
            </a:r>
            <a:r>
              <a:rPr lang="en-US" sz="3600" dirty="0" err="1" smtClean="0">
                <a:latin typeface="Times New Roman" pitchFamily="18" charset="0"/>
                <a:cs typeface="Times New Roman" pitchFamily="18" charset="0"/>
              </a:rPr>
              <a:t>filesystem</a:t>
            </a:r>
            <a:r>
              <a:rPr lang="en-US" sz="3600" dirty="0" smtClean="0">
                <a:latin typeface="Times New Roman" pitchFamily="18" charset="0"/>
                <a:cs typeface="Times New Roman" pitchFamily="18" charset="0"/>
              </a:rPr>
              <a:t> in </a:t>
            </a:r>
            <a:r>
              <a:rPr lang="en-US" sz="3600" dirty="0" err="1" smtClean="0">
                <a:latin typeface="Times New Roman" pitchFamily="18" charset="0"/>
                <a:cs typeface="Times New Roman" pitchFamily="18" charset="0"/>
              </a:rPr>
              <a:t>Hadoop</a:t>
            </a:r>
            <a:r>
              <a:rPr lang="en-US" sz="3600" dirty="0" smtClean="0">
                <a:latin typeface="Times New Roman" pitchFamily="18" charset="0"/>
                <a:cs typeface="Times New Roman" pitchFamily="18" charset="0"/>
              </a:rPr>
              <a:t>  &amp; there are several concrete implementations: </a:t>
            </a:r>
          </a:p>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228601" y="228600"/>
            <a:ext cx="8763000" cy="6477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85800"/>
            <a:ext cx="8305800" cy="369332"/>
          </a:xfrm>
          <a:prstGeom prst="rect">
            <a:avLst/>
          </a:prstGeom>
          <a:noFill/>
        </p:spPr>
        <p:txBody>
          <a:bodyPr wrap="square" rtlCol="0">
            <a:spAutoFit/>
          </a:bodyPr>
          <a:lstStyle/>
          <a:p>
            <a:pPr algn="ctr"/>
            <a:r>
              <a:rPr lang="en-US" dirty="0" smtClean="0"/>
              <a:t>The </a:t>
            </a:r>
            <a:r>
              <a:rPr lang="en-US" dirty="0" err="1" smtClean="0"/>
              <a:t>Hadoop</a:t>
            </a:r>
            <a:r>
              <a:rPr lang="en-US" dirty="0" smtClean="0"/>
              <a:t> Distributed File System</a:t>
            </a:r>
            <a:endParaRPr lang="en-IN" dirty="0"/>
          </a:p>
        </p:txBody>
      </p:sp>
      <p:sp>
        <p:nvSpPr>
          <p:cNvPr id="5" name="TextBox 4"/>
          <p:cNvSpPr txBox="1"/>
          <p:nvPr/>
        </p:nvSpPr>
        <p:spPr>
          <a:xfrm>
            <a:off x="381000" y="1295400"/>
            <a:ext cx="8458200" cy="3416320"/>
          </a:xfrm>
          <a:prstGeom prst="rect">
            <a:avLst/>
          </a:prstGeom>
          <a:noFill/>
        </p:spPr>
        <p:txBody>
          <a:bodyPr wrap="square" rtlCol="0">
            <a:spAutoFit/>
          </a:bodyPr>
          <a:lstStyle/>
          <a:p>
            <a:pPr algn="just">
              <a:buFont typeface="Arial" pitchFamily="34" charset="0"/>
              <a:buChar char="•"/>
            </a:pPr>
            <a:r>
              <a:rPr lang="en-US" dirty="0" smtClean="0"/>
              <a:t> When a dataset outgrows the storage capacity of a single physical machine, it becomes necessary to partition it across a number of separate machines.</a:t>
            </a:r>
          </a:p>
          <a:p>
            <a:pPr algn="just">
              <a:buFont typeface="Arial" pitchFamily="34" charset="0"/>
              <a:buChar char="•"/>
            </a:pPr>
            <a:r>
              <a:rPr lang="en-US" dirty="0" smtClean="0"/>
              <a:t>File systems that manage the storage across a network of machines are called distributed file systems.</a:t>
            </a:r>
          </a:p>
          <a:p>
            <a:pPr algn="just">
              <a:buFont typeface="Arial" pitchFamily="34" charset="0"/>
              <a:buChar char="•"/>
            </a:pPr>
            <a:r>
              <a:rPr lang="en-US" dirty="0" smtClean="0"/>
              <a:t>Since they are network-based, all the complications of network programming kick in, thus making distributed file systems more complex than  regular disk systems.</a:t>
            </a:r>
          </a:p>
          <a:p>
            <a:pPr algn="just">
              <a:buFont typeface="Arial" pitchFamily="34" charset="0"/>
              <a:buChar char="•"/>
            </a:pPr>
            <a:r>
              <a:rPr lang="en-US" dirty="0" smtClean="0"/>
              <a:t>One of the biggest challenges is making the file system tolerate node failure without suffering data loss.</a:t>
            </a:r>
          </a:p>
          <a:p>
            <a:pPr algn="just">
              <a:buFont typeface="Arial" pitchFamily="34" charset="0"/>
              <a:buChar char="•"/>
            </a:pPr>
            <a:r>
              <a:rPr lang="en-US" dirty="0" err="1" smtClean="0"/>
              <a:t>Hadoop</a:t>
            </a:r>
            <a:r>
              <a:rPr lang="en-US" dirty="0" smtClean="0"/>
              <a:t> comes with a distributed file system called HDFS, which stands for </a:t>
            </a:r>
            <a:r>
              <a:rPr lang="en-US" dirty="0" err="1" smtClean="0"/>
              <a:t>Hadoop</a:t>
            </a:r>
            <a:r>
              <a:rPr lang="en-US" dirty="0" smtClean="0"/>
              <a:t> Distributed File System.</a:t>
            </a:r>
          </a:p>
          <a:p>
            <a:pPr algn="just"/>
            <a:endParaRPr lang="en-US" dirty="0" smtClean="0"/>
          </a:p>
          <a:p>
            <a:pPr algn="just">
              <a:buFont typeface="Arial" pitchFamily="34" charset="0"/>
              <a:buChar char="•"/>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6" name="TextBox 5"/>
          <p:cNvSpPr txBox="1"/>
          <p:nvPr/>
        </p:nvSpPr>
        <p:spPr>
          <a:xfrm>
            <a:off x="457200" y="457200"/>
            <a:ext cx="8305800" cy="5909310"/>
          </a:xfrm>
          <a:prstGeom prst="rect">
            <a:avLst/>
          </a:prstGeom>
          <a:noFill/>
        </p:spPr>
        <p:txBody>
          <a:bodyPr wrap="square" rtlCol="0">
            <a:spAutoFit/>
          </a:bodyPr>
          <a:lstStyle/>
          <a:p>
            <a:pPr algn="ctr"/>
            <a:r>
              <a:rPr lang="en-US" sz="3600" b="1" dirty="0" smtClean="0">
                <a:latin typeface="Times New Roman" pitchFamily="18" charset="0"/>
                <a:cs typeface="Times New Roman" pitchFamily="18" charset="0"/>
              </a:rPr>
              <a:t>Interfaces</a:t>
            </a:r>
            <a:endParaRPr lang="en-US" b="1" dirty="0" smtClean="0">
              <a:latin typeface="Times New Roman" pitchFamily="18" charset="0"/>
              <a:cs typeface="Times New Roman" pitchFamily="18" charset="0"/>
            </a:endParaRPr>
          </a:p>
          <a:p>
            <a:pPr algn="just">
              <a:buFont typeface="Arial" pitchFamily="34" charset="0"/>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is written in Java, &amp; all </a:t>
            </a:r>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file-system interactions are mediated through the Java API.</a:t>
            </a:r>
          </a:p>
          <a:p>
            <a:pPr algn="just">
              <a:buFont typeface="Arial" pitchFamily="34" charset="0"/>
              <a:buChar char="•"/>
            </a:pPr>
            <a:r>
              <a:rPr lang="en-US" dirty="0" smtClean="0">
                <a:latin typeface="Times New Roman" pitchFamily="18" charset="0"/>
                <a:cs typeface="Times New Roman" pitchFamily="18" charset="0"/>
              </a:rPr>
              <a:t> The file system shell, is a Java application that uses the Java </a:t>
            </a:r>
            <a:r>
              <a:rPr lang="en-US" dirty="0" err="1" smtClean="0">
                <a:latin typeface="Times New Roman" pitchFamily="18" charset="0"/>
                <a:cs typeface="Times New Roman" pitchFamily="18" charset="0"/>
              </a:rPr>
              <a:t>FileSystem</a:t>
            </a:r>
            <a:r>
              <a:rPr lang="en-US" dirty="0" smtClean="0">
                <a:latin typeface="Times New Roman" pitchFamily="18" charset="0"/>
                <a:cs typeface="Times New Roman" pitchFamily="18" charset="0"/>
              </a:rPr>
              <a:t> class to provide file system operations.</a:t>
            </a:r>
          </a:p>
          <a:p>
            <a:pPr algn="just">
              <a:buFont typeface="Arial" pitchFamily="34" charset="0"/>
              <a:buChar char="•"/>
            </a:pPr>
            <a:r>
              <a:rPr lang="en-US" dirty="0" smtClean="0">
                <a:latin typeface="Times New Roman" pitchFamily="18" charset="0"/>
                <a:cs typeface="Times New Roman" pitchFamily="18" charset="0"/>
              </a:rPr>
              <a:t> There are also other file system interfaces </a:t>
            </a:r>
          </a:p>
          <a:p>
            <a:pPr algn="just">
              <a:buFont typeface="Arial" pitchFamily="34" charset="0"/>
              <a:buChar char="•"/>
            </a:pPr>
            <a:endParaRPr lang="en-US" dirty="0" smtClean="0">
              <a:latin typeface="Times New Roman" pitchFamily="18" charset="0"/>
              <a:cs typeface="Times New Roman" pitchFamily="18" charset="0"/>
            </a:endParaRPr>
          </a:p>
          <a:p>
            <a:pPr algn="just">
              <a:buFont typeface="Arial" pitchFamily="34" charset="0"/>
              <a:buChar char="•"/>
            </a:pPr>
            <a:r>
              <a:rPr lang="en-US" dirty="0" smtClean="0">
                <a:latin typeface="Times New Roman" pitchFamily="18" charset="0"/>
                <a:cs typeface="Times New Roman" pitchFamily="18" charset="0"/>
              </a:rPr>
              <a:t>The interfaces are most commonly used with HDFS, since the other file-systems in </a:t>
            </a:r>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typically have existing tools to access the underlying file-system, but many of them work with any </a:t>
            </a:r>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file-system.</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HTTP</a:t>
            </a:r>
          </a:p>
          <a:p>
            <a:pPr algn="just">
              <a:buFont typeface="Arial" pitchFamily="34" charset="0"/>
              <a:buChar char="•"/>
            </a:pPr>
            <a:r>
              <a:rPr lang="en-US" dirty="0" smtClean="0">
                <a:latin typeface="Times New Roman" pitchFamily="18" charset="0"/>
                <a:cs typeface="Times New Roman" pitchFamily="18" charset="0"/>
              </a:rPr>
              <a:t> There are two ways of accessing HDFS over HTTP:</a:t>
            </a:r>
          </a:p>
          <a:p>
            <a:pPr marL="342900" indent="-342900" algn="just">
              <a:buAutoNum type="arabicPeriod"/>
            </a:pPr>
            <a:r>
              <a:rPr lang="en-US" b="1" dirty="0" smtClean="0">
                <a:latin typeface="Times New Roman" pitchFamily="18" charset="0"/>
                <a:cs typeface="Times New Roman" pitchFamily="18" charset="0"/>
              </a:rPr>
              <a:t>Directly:</a:t>
            </a:r>
            <a:endParaRPr lang="en-US" dirty="0" smtClean="0">
              <a:latin typeface="Times New Roman" pitchFamily="18" charset="0"/>
              <a:cs typeface="Times New Roman" pitchFamily="18" charset="0"/>
            </a:endParaRPr>
          </a:p>
          <a:p>
            <a:pPr marL="342900" indent="-342900" algn="just"/>
            <a:r>
              <a:rPr lang="en-US" dirty="0" smtClean="0">
                <a:latin typeface="Times New Roman" pitchFamily="18" charset="0"/>
                <a:cs typeface="Times New Roman" pitchFamily="18" charset="0"/>
              </a:rPr>
              <a:t>	( where the HDFS daemons( process that runs in the background) serve HTTP requests to clients.</a:t>
            </a:r>
          </a:p>
          <a:p>
            <a:pPr marL="342900" indent="-342900" algn="just"/>
            <a:r>
              <a:rPr lang="en-US" b="1" dirty="0" smtClean="0">
                <a:latin typeface="Times New Roman" pitchFamily="18" charset="0"/>
                <a:cs typeface="Times New Roman" pitchFamily="18" charset="0"/>
              </a:rPr>
              <a:t>2. Proxy (or Proxies):</a:t>
            </a:r>
          </a:p>
          <a:p>
            <a:pPr marL="342900" indent="-342900" algn="just"/>
            <a:r>
              <a:rPr lang="en-US" dirty="0" smtClean="0">
                <a:latin typeface="Times New Roman" pitchFamily="18" charset="0"/>
                <a:cs typeface="Times New Roman" pitchFamily="18" charset="0"/>
              </a:rPr>
              <a:t>	which accesses HDFS on the client’s behalf using the usual </a:t>
            </a:r>
            <a:r>
              <a:rPr lang="en-US" dirty="0" err="1" smtClean="0">
                <a:latin typeface="Times New Roman" pitchFamily="18" charset="0"/>
                <a:cs typeface="Times New Roman" pitchFamily="18" charset="0"/>
              </a:rPr>
              <a:t>DistributedFileSystem</a:t>
            </a:r>
            <a:r>
              <a:rPr lang="en-US" dirty="0" smtClean="0">
                <a:latin typeface="Times New Roman" pitchFamily="18" charset="0"/>
                <a:cs typeface="Times New Roman" pitchFamily="18" charset="0"/>
              </a:rPr>
              <a:t> API. </a:t>
            </a:r>
          </a:p>
          <a:p>
            <a:pPr marL="342900" indent="-342900"/>
            <a:endParaRPr lang="en-IN"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5" name="Rectangle 4"/>
          <p:cNvSpPr/>
          <p:nvPr/>
        </p:nvSpPr>
        <p:spPr>
          <a:xfrm>
            <a:off x="1447800" y="9906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6" name="Rectangle 5"/>
          <p:cNvSpPr/>
          <p:nvPr/>
        </p:nvSpPr>
        <p:spPr>
          <a:xfrm>
            <a:off x="5943600" y="39624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Datanode</a:t>
            </a:r>
            <a:endParaRPr lang="en-US" dirty="0"/>
          </a:p>
        </p:txBody>
      </p:sp>
      <p:sp>
        <p:nvSpPr>
          <p:cNvPr id="7" name="Rectangle 6"/>
          <p:cNvSpPr/>
          <p:nvPr/>
        </p:nvSpPr>
        <p:spPr>
          <a:xfrm>
            <a:off x="6019800" y="25146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Datanode</a:t>
            </a:r>
            <a:endParaRPr lang="en-US" dirty="0"/>
          </a:p>
        </p:txBody>
      </p:sp>
      <p:sp>
        <p:nvSpPr>
          <p:cNvPr id="8" name="Rectangle 7"/>
          <p:cNvSpPr/>
          <p:nvPr/>
        </p:nvSpPr>
        <p:spPr>
          <a:xfrm>
            <a:off x="6019800" y="1066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NameNode</a:t>
            </a:r>
            <a:endParaRPr lang="en-US" dirty="0"/>
          </a:p>
        </p:txBody>
      </p:sp>
      <p:sp>
        <p:nvSpPr>
          <p:cNvPr id="9" name="Rectangle 8"/>
          <p:cNvSpPr/>
          <p:nvPr/>
        </p:nvSpPr>
        <p:spPr>
          <a:xfrm>
            <a:off x="1447800" y="38100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10" name="Rectangle 9"/>
          <p:cNvSpPr/>
          <p:nvPr/>
        </p:nvSpPr>
        <p:spPr>
          <a:xfrm>
            <a:off x="1447800" y="24384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cxnSp>
        <p:nvCxnSpPr>
          <p:cNvPr id="12" name="Straight Arrow Connector 11"/>
          <p:cNvCxnSpPr>
            <a:stCxn id="5" idx="3"/>
            <a:endCxn id="8" idx="1"/>
          </p:cNvCxnSpPr>
          <p:nvPr/>
        </p:nvCxnSpPr>
        <p:spPr>
          <a:xfrm>
            <a:off x="3657600" y="1295400"/>
            <a:ext cx="2362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3"/>
          </p:cNvCxnSpPr>
          <p:nvPr/>
        </p:nvCxnSpPr>
        <p:spPr>
          <a:xfrm flipV="1">
            <a:off x="3657600" y="1524000"/>
            <a:ext cx="23622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flipV="1">
            <a:off x="3657600" y="1600200"/>
            <a:ext cx="2362200" cy="2514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7" idx="1"/>
          </p:cNvCxnSpPr>
          <p:nvPr/>
        </p:nvCxnSpPr>
        <p:spPr>
          <a:xfrm>
            <a:off x="3657600" y="1295400"/>
            <a:ext cx="23622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6" idx="1"/>
          </p:cNvCxnSpPr>
          <p:nvPr/>
        </p:nvCxnSpPr>
        <p:spPr>
          <a:xfrm>
            <a:off x="3657600" y="2743200"/>
            <a:ext cx="22860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3"/>
          </p:cNvCxnSpPr>
          <p:nvPr/>
        </p:nvCxnSpPr>
        <p:spPr>
          <a:xfrm>
            <a:off x="3657600" y="4114800"/>
            <a:ext cx="2286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590800" y="4953000"/>
            <a:ext cx="5043432" cy="584775"/>
          </a:xfrm>
          <a:prstGeom prst="rect">
            <a:avLst/>
          </a:prstGeom>
          <a:noFill/>
        </p:spPr>
        <p:txBody>
          <a:bodyPr wrap="none" rtlCol="0">
            <a:spAutoFit/>
          </a:bodyPr>
          <a:lstStyle/>
          <a:p>
            <a:pPr algn="ctr"/>
            <a:r>
              <a:rPr lang="en-US" sz="3200" dirty="0" smtClean="0"/>
              <a:t>HTTP Interface Direct :Access</a:t>
            </a:r>
            <a:endParaRPr lang="en-US" sz="3200" dirty="0"/>
          </a:p>
        </p:txBody>
      </p:sp>
      <p:sp>
        <p:nvSpPr>
          <p:cNvPr id="25" name="TextBox 24"/>
          <p:cNvSpPr txBox="1"/>
          <p:nvPr/>
        </p:nvSpPr>
        <p:spPr>
          <a:xfrm>
            <a:off x="457200" y="5943600"/>
            <a:ext cx="8424807" cy="369332"/>
          </a:xfrm>
          <a:prstGeom prst="rect">
            <a:avLst/>
          </a:prstGeom>
          <a:noFill/>
        </p:spPr>
        <p:txBody>
          <a:bodyPr wrap="none" rtlCol="0">
            <a:spAutoFit/>
          </a:bodyPr>
          <a:lstStyle/>
          <a:p>
            <a:r>
              <a:rPr lang="en-US" dirty="0" smtClean="0"/>
              <a:t>The embedded web servers in the </a:t>
            </a:r>
            <a:r>
              <a:rPr lang="en-US" dirty="0" err="1" smtClean="0"/>
              <a:t>namenode</a:t>
            </a:r>
            <a:r>
              <a:rPr lang="en-US" dirty="0" smtClean="0"/>
              <a:t> and </a:t>
            </a:r>
            <a:r>
              <a:rPr lang="en-US" dirty="0" err="1" smtClean="0"/>
              <a:t>datanode</a:t>
            </a:r>
            <a:r>
              <a:rPr lang="en-US" dirty="0" smtClean="0"/>
              <a:t> act as </a:t>
            </a:r>
            <a:r>
              <a:rPr lang="en-US" dirty="0" err="1" smtClean="0"/>
              <a:t>WebHDFS</a:t>
            </a:r>
            <a:r>
              <a:rPr lang="en-US" dirty="0" smtClean="0"/>
              <a:t> endpoints.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5" name="TextBox 4"/>
          <p:cNvSpPr txBox="1"/>
          <p:nvPr/>
        </p:nvSpPr>
        <p:spPr>
          <a:xfrm>
            <a:off x="152400" y="381000"/>
            <a:ext cx="8763000" cy="6063198"/>
          </a:xfrm>
          <a:prstGeom prst="rect">
            <a:avLst/>
          </a:prstGeom>
          <a:noFill/>
        </p:spPr>
        <p:txBody>
          <a:bodyPr wrap="square" rtlCol="0">
            <a:spAutoFit/>
          </a:bodyPr>
          <a:lstStyle/>
          <a:p>
            <a:pPr algn="just">
              <a:buFont typeface="Arial" pitchFamily="34" charset="0"/>
              <a:buChar char="•"/>
            </a:pPr>
            <a:r>
              <a:rPr lang="en-US" sz="2800" dirty="0" smtClean="0"/>
              <a:t> In the first case, directory listings are served by the </a:t>
            </a:r>
            <a:r>
              <a:rPr lang="en-US" sz="2800" dirty="0" err="1" smtClean="0"/>
              <a:t>namenode’s</a:t>
            </a:r>
            <a:r>
              <a:rPr lang="en-US" sz="2800" dirty="0" smtClean="0"/>
              <a:t> embedded web server(which runs on the port 50070) formatted in XML or JSON, which file data is streamed from </a:t>
            </a:r>
            <a:r>
              <a:rPr lang="en-US" sz="2800" dirty="0" err="1" smtClean="0"/>
              <a:t>datanodes</a:t>
            </a:r>
            <a:r>
              <a:rPr lang="en-US" sz="2800" dirty="0" smtClean="0"/>
              <a:t> by their web servers (running on port 50075).</a:t>
            </a:r>
          </a:p>
          <a:p>
            <a:pPr algn="just">
              <a:buFont typeface="Arial" pitchFamily="34" charset="0"/>
              <a:buChar char="•"/>
            </a:pPr>
            <a:endParaRPr lang="en-US" sz="2800" dirty="0" smtClean="0"/>
          </a:p>
          <a:p>
            <a:pPr algn="just"/>
            <a:endParaRPr lang="en-US" sz="2800" dirty="0" smtClean="0"/>
          </a:p>
          <a:p>
            <a:pPr algn="just">
              <a:buFont typeface="Arial" pitchFamily="34" charset="0"/>
              <a:buChar char="•"/>
            </a:pPr>
            <a:r>
              <a:rPr lang="en-US" sz="2800" dirty="0" smtClean="0"/>
              <a:t> The original direct HTTP interface (HFTP and HSFTP) was read-only, while the new </a:t>
            </a:r>
            <a:r>
              <a:rPr lang="en-US" sz="2800" dirty="0" err="1" smtClean="0"/>
              <a:t>WebHDFS</a:t>
            </a:r>
            <a:r>
              <a:rPr lang="en-US" sz="2800" dirty="0" smtClean="0"/>
              <a:t> implementation supports all file-system operations, including Kerberos authentication. </a:t>
            </a:r>
            <a:r>
              <a:rPr lang="en-US" sz="2800" dirty="0" err="1" smtClean="0"/>
              <a:t>WebHDFS</a:t>
            </a:r>
            <a:r>
              <a:rPr lang="en-US" sz="2800" dirty="0" smtClean="0"/>
              <a:t> must be enabled by setting </a:t>
            </a:r>
            <a:r>
              <a:rPr lang="en-US" sz="2800" dirty="0" err="1" smtClean="0"/>
              <a:t>dfs.webhdfs.enabled</a:t>
            </a:r>
            <a:r>
              <a:rPr lang="en-US" sz="2800" dirty="0" smtClean="0"/>
              <a:t> to true, for you to be able to use </a:t>
            </a:r>
            <a:r>
              <a:rPr lang="en-US" sz="2800" dirty="0" err="1" smtClean="0"/>
              <a:t>webhdfs</a:t>
            </a:r>
            <a:r>
              <a:rPr lang="en-US" sz="2800" dirty="0" smtClean="0"/>
              <a:t> URI’s.</a:t>
            </a:r>
          </a:p>
          <a:p>
            <a:pPr algn="just"/>
            <a:endParaRPr lang="en-US" sz="24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5" name="Rectangle 4"/>
          <p:cNvSpPr/>
          <p:nvPr/>
        </p:nvSpPr>
        <p:spPr>
          <a:xfrm>
            <a:off x="685800" y="11430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6" name="Rectangle 5"/>
          <p:cNvSpPr/>
          <p:nvPr/>
        </p:nvSpPr>
        <p:spPr>
          <a:xfrm>
            <a:off x="6400800" y="41910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Datanode</a:t>
            </a:r>
            <a:endParaRPr lang="en-US" dirty="0"/>
          </a:p>
        </p:txBody>
      </p:sp>
      <p:sp>
        <p:nvSpPr>
          <p:cNvPr id="7" name="Rectangle 6"/>
          <p:cNvSpPr/>
          <p:nvPr/>
        </p:nvSpPr>
        <p:spPr>
          <a:xfrm>
            <a:off x="6477000" y="28194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Datanode</a:t>
            </a:r>
            <a:endParaRPr lang="en-US" dirty="0"/>
          </a:p>
        </p:txBody>
      </p:sp>
      <p:sp>
        <p:nvSpPr>
          <p:cNvPr id="8" name="Rectangle 7"/>
          <p:cNvSpPr/>
          <p:nvPr/>
        </p:nvSpPr>
        <p:spPr>
          <a:xfrm>
            <a:off x="6477000" y="13716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NameNode</a:t>
            </a:r>
            <a:endParaRPr lang="en-US" dirty="0"/>
          </a:p>
        </p:txBody>
      </p:sp>
      <p:sp>
        <p:nvSpPr>
          <p:cNvPr id="9" name="Rectangle 8"/>
          <p:cNvSpPr/>
          <p:nvPr/>
        </p:nvSpPr>
        <p:spPr>
          <a:xfrm>
            <a:off x="609600" y="37338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10" name="Rectangle 9"/>
          <p:cNvSpPr/>
          <p:nvPr/>
        </p:nvSpPr>
        <p:spPr>
          <a:xfrm>
            <a:off x="685800" y="2514600"/>
            <a:ext cx="2209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cxnSp>
        <p:nvCxnSpPr>
          <p:cNvPr id="14" name="Straight Arrow Connector 13"/>
          <p:cNvCxnSpPr>
            <a:stCxn id="10" idx="3"/>
            <a:endCxn id="26" idx="1"/>
          </p:cNvCxnSpPr>
          <p:nvPr/>
        </p:nvCxnSpPr>
        <p:spPr>
          <a:xfrm flipV="1">
            <a:off x="2895600" y="2286000"/>
            <a:ext cx="1143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0" idx="1"/>
          </p:cNvCxnSpPr>
          <p:nvPr/>
        </p:nvCxnSpPr>
        <p:spPr>
          <a:xfrm flipV="1">
            <a:off x="2743200" y="3429000"/>
            <a:ext cx="1295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26" idx="1"/>
          </p:cNvCxnSpPr>
          <p:nvPr/>
        </p:nvCxnSpPr>
        <p:spPr>
          <a:xfrm>
            <a:off x="2895600" y="1447800"/>
            <a:ext cx="1143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371600" y="5105400"/>
            <a:ext cx="7242046" cy="584775"/>
          </a:xfrm>
          <a:prstGeom prst="rect">
            <a:avLst/>
          </a:prstGeom>
          <a:noFill/>
        </p:spPr>
        <p:txBody>
          <a:bodyPr wrap="none" rtlCol="0">
            <a:spAutoFit/>
          </a:bodyPr>
          <a:lstStyle/>
          <a:p>
            <a:pPr algn="ctr"/>
            <a:r>
              <a:rPr lang="en-US" sz="3200" dirty="0" smtClean="0"/>
              <a:t>Accessing HDFS via a bank of HDFS proxies</a:t>
            </a:r>
            <a:endParaRPr lang="en-US" sz="3200" dirty="0"/>
          </a:p>
        </p:txBody>
      </p:sp>
      <p:sp>
        <p:nvSpPr>
          <p:cNvPr id="26" name="Rectangle 25"/>
          <p:cNvSpPr/>
          <p:nvPr/>
        </p:nvSpPr>
        <p:spPr>
          <a:xfrm>
            <a:off x="4038600" y="19812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 Proxy</a:t>
            </a:r>
            <a:endParaRPr lang="en-US" dirty="0"/>
          </a:p>
        </p:txBody>
      </p:sp>
      <p:sp>
        <p:nvSpPr>
          <p:cNvPr id="30" name="Rectangle 29"/>
          <p:cNvSpPr/>
          <p:nvPr/>
        </p:nvSpPr>
        <p:spPr>
          <a:xfrm>
            <a:off x="4038600" y="3124200"/>
            <a:ext cx="1447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HDFS Proxy</a:t>
            </a:r>
            <a:endParaRPr lang="en-US" dirty="0"/>
          </a:p>
        </p:txBody>
      </p:sp>
      <p:cxnSp>
        <p:nvCxnSpPr>
          <p:cNvPr id="37" name="Straight Arrow Connector 36"/>
          <p:cNvCxnSpPr>
            <a:stCxn id="26" idx="3"/>
            <a:endCxn id="8" idx="1"/>
          </p:cNvCxnSpPr>
          <p:nvPr/>
        </p:nvCxnSpPr>
        <p:spPr>
          <a:xfrm flipV="1">
            <a:off x="5486400" y="16764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0" idx="3"/>
          </p:cNvCxnSpPr>
          <p:nvPr/>
        </p:nvCxnSpPr>
        <p:spPr>
          <a:xfrm flipV="1">
            <a:off x="5486400" y="1981200"/>
            <a:ext cx="9906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7" idx="1"/>
          </p:cNvCxnSpPr>
          <p:nvPr/>
        </p:nvCxnSpPr>
        <p:spPr>
          <a:xfrm>
            <a:off x="5486400" y="24384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5029200" y="2819400"/>
            <a:ext cx="17526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486400" y="3581400"/>
            <a:ext cx="914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791200" y="1981200"/>
            <a:ext cx="1364284" cy="369332"/>
          </a:xfrm>
          <a:prstGeom prst="rect">
            <a:avLst/>
          </a:prstGeom>
          <a:noFill/>
        </p:spPr>
        <p:txBody>
          <a:bodyPr wrap="none" rtlCol="0">
            <a:spAutoFit/>
          </a:bodyPr>
          <a:lstStyle/>
          <a:p>
            <a:r>
              <a:rPr lang="en-US" dirty="0" smtClean="0"/>
              <a:t>RPC Request</a:t>
            </a:r>
            <a:endParaRPr lang="en-US" dirty="0"/>
          </a:p>
        </p:txBody>
      </p:sp>
      <p:sp>
        <p:nvSpPr>
          <p:cNvPr id="49" name="TextBox 48"/>
          <p:cNvSpPr txBox="1"/>
          <p:nvPr/>
        </p:nvSpPr>
        <p:spPr>
          <a:xfrm>
            <a:off x="6248400" y="3505200"/>
            <a:ext cx="1498936" cy="369332"/>
          </a:xfrm>
          <a:prstGeom prst="rect">
            <a:avLst/>
          </a:prstGeom>
          <a:noFill/>
        </p:spPr>
        <p:txBody>
          <a:bodyPr wrap="none" rtlCol="0">
            <a:spAutoFit/>
          </a:bodyPr>
          <a:lstStyle/>
          <a:p>
            <a:r>
              <a:rPr lang="en-US" dirty="0" smtClean="0"/>
              <a:t>Block Request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 The second way accessing HDFS over HTTP relies on one or more standalone proxy servers. All traffic to the cluster passes through the proxy. This allows for stricter firewall and bandwidth limiting policies to be put in place. It’s common to use a proxy for transfers between </a:t>
            </a:r>
            <a:r>
              <a:rPr lang="en-US" dirty="0" err="1" smtClean="0"/>
              <a:t>Hadoop</a:t>
            </a:r>
            <a:r>
              <a:rPr lang="en-US" dirty="0" smtClean="0"/>
              <a:t> clusters located in different data centers.</a:t>
            </a:r>
          </a:p>
          <a:p>
            <a:pPr algn="just"/>
            <a:r>
              <a:rPr lang="en-US" dirty="0" smtClean="0"/>
              <a:t> The original HDFS proxy was read-only, and could be accessed by clients using the HSFTP </a:t>
            </a:r>
            <a:r>
              <a:rPr lang="en-US" dirty="0" err="1" smtClean="0"/>
              <a:t>FileSystem</a:t>
            </a:r>
            <a:r>
              <a:rPr lang="en-US" dirty="0" smtClean="0"/>
              <a:t> implementation.</a:t>
            </a:r>
          </a:p>
          <a:p>
            <a:pPr algn="just"/>
            <a:r>
              <a:rPr lang="en-US" dirty="0" smtClean="0"/>
              <a:t> The HTTP REST API that </a:t>
            </a:r>
            <a:r>
              <a:rPr lang="en-US" dirty="0" err="1" smtClean="0"/>
              <a:t>WebHDFS</a:t>
            </a:r>
            <a:r>
              <a:rPr lang="en-US" dirty="0" smtClean="0"/>
              <a:t> exposes is formally defined in a specification, so it is likely that over time clients in languages other than Java will be written that use it directly.</a:t>
            </a:r>
            <a:endParaRPr lang="en-IN" b="1"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 Library</a:t>
            </a:r>
            <a:endParaRPr lang="en-US" dirty="0"/>
          </a:p>
        </p:txBody>
      </p:sp>
      <p:sp>
        <p:nvSpPr>
          <p:cNvPr id="3" name="Content Placeholder 2"/>
          <p:cNvSpPr>
            <a:spLocks noGrp="1"/>
          </p:cNvSpPr>
          <p:nvPr>
            <p:ph idx="1"/>
          </p:nvPr>
        </p:nvSpPr>
        <p:spPr/>
        <p:txBody>
          <a:bodyPr/>
          <a:lstStyle/>
          <a:p>
            <a:pPr algn="just"/>
            <a:endParaRPr lang="en-US" b="1" dirty="0" smtClean="0"/>
          </a:p>
          <a:p>
            <a:pPr algn="just"/>
            <a:r>
              <a:rPr lang="en-US" b="1" dirty="0" smtClean="0"/>
              <a:t> </a:t>
            </a:r>
            <a:r>
              <a:rPr lang="en-US" dirty="0" err="1" smtClean="0"/>
              <a:t>Hadoop</a:t>
            </a:r>
            <a:r>
              <a:rPr lang="en-US" dirty="0" smtClean="0"/>
              <a:t> provides a C library called </a:t>
            </a:r>
            <a:r>
              <a:rPr lang="en-US" dirty="0" err="1" smtClean="0"/>
              <a:t>libhdfs</a:t>
            </a:r>
            <a:r>
              <a:rPr lang="en-US" dirty="0" smtClean="0"/>
              <a:t> that mirrors the Java </a:t>
            </a:r>
            <a:r>
              <a:rPr lang="en-US" dirty="0" err="1" smtClean="0"/>
              <a:t>FileSystem</a:t>
            </a:r>
            <a:r>
              <a:rPr lang="en-US" dirty="0" smtClean="0"/>
              <a:t> </a:t>
            </a:r>
            <a:r>
              <a:rPr lang="en-US" dirty="0" err="1" smtClean="0"/>
              <a:t>inteface</a:t>
            </a:r>
            <a:r>
              <a:rPr lang="en-US" dirty="0" smtClean="0"/>
              <a:t>. It works using the Java Native Interface to call a Java file-system client.</a:t>
            </a:r>
          </a:p>
          <a:p>
            <a:pPr algn="just"/>
            <a:r>
              <a:rPr lang="en-US" b="1" dirty="0" smtClean="0"/>
              <a:t> </a:t>
            </a:r>
            <a:r>
              <a:rPr lang="en-US" dirty="0" smtClean="0"/>
              <a:t>The C API is very similar to the Java one, but it typically lags the Java one, so newer features may not be supported.</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5" name="TextBox 4"/>
          <p:cNvSpPr txBox="1"/>
          <p:nvPr/>
        </p:nvSpPr>
        <p:spPr>
          <a:xfrm>
            <a:off x="152400" y="381000"/>
            <a:ext cx="8763000" cy="6001643"/>
          </a:xfrm>
          <a:prstGeom prst="rect">
            <a:avLst/>
          </a:prstGeom>
          <a:noFill/>
        </p:spPr>
        <p:txBody>
          <a:bodyPr wrap="square" rtlCol="0">
            <a:spAutoFit/>
          </a:bodyPr>
          <a:lstStyle/>
          <a:p>
            <a:pPr algn="ctr"/>
            <a:r>
              <a:rPr lang="en-US" sz="2800" b="1" dirty="0" smtClean="0"/>
              <a:t>FUSE</a:t>
            </a:r>
          </a:p>
          <a:p>
            <a:pPr algn="just"/>
            <a:endParaRPr lang="en-US" b="1" dirty="0" smtClean="0"/>
          </a:p>
          <a:p>
            <a:pPr algn="just">
              <a:buFont typeface="Arial" pitchFamily="34" charset="0"/>
              <a:buChar char="•"/>
            </a:pPr>
            <a:r>
              <a:rPr lang="en-US" sz="3200" dirty="0" smtClean="0"/>
              <a:t> File-system in </a:t>
            </a:r>
            <a:r>
              <a:rPr lang="en-US" sz="3200" dirty="0" err="1" smtClean="0"/>
              <a:t>Userspace</a:t>
            </a:r>
            <a:r>
              <a:rPr lang="en-US" sz="3200" dirty="0" smtClean="0"/>
              <a:t> (FUSE) allows file-systems that are implemented in user space to be integrated as a Unix file-system.</a:t>
            </a:r>
          </a:p>
          <a:p>
            <a:pPr algn="just">
              <a:buFont typeface="Arial" pitchFamily="34" charset="0"/>
              <a:buChar char="•"/>
            </a:pPr>
            <a:r>
              <a:rPr lang="en-US" sz="3200" dirty="0" smtClean="0"/>
              <a:t> </a:t>
            </a:r>
            <a:r>
              <a:rPr lang="en-US" sz="3200" dirty="0" err="1" smtClean="0"/>
              <a:t>Hadoop’s</a:t>
            </a:r>
            <a:r>
              <a:rPr lang="en-US" sz="3200" dirty="0" smtClean="0"/>
              <a:t> Fuse-DFS </a:t>
            </a:r>
            <a:r>
              <a:rPr lang="en-US" sz="3200" dirty="0" err="1" smtClean="0"/>
              <a:t>contrib</a:t>
            </a:r>
            <a:r>
              <a:rPr lang="en-US" sz="3200" dirty="0" smtClean="0"/>
              <a:t> module allows any </a:t>
            </a:r>
            <a:r>
              <a:rPr lang="en-US" sz="3200" dirty="0" err="1" smtClean="0"/>
              <a:t>Hadoop</a:t>
            </a:r>
            <a:r>
              <a:rPr lang="en-US" sz="3200" dirty="0" smtClean="0"/>
              <a:t> file-system to be mounted as a standard file-system. Then you can use Unix utilities to interact with the file-system, as well as POSIX( Portable Operating System Interface for UNIX) libraries to access the file-system from any programming language.</a:t>
            </a:r>
          </a:p>
          <a:p>
            <a:pPr algn="just"/>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Interface</a:t>
            </a:r>
            <a:endParaRPr lang="en-US" dirty="0"/>
          </a:p>
        </p:txBody>
      </p:sp>
      <p:sp>
        <p:nvSpPr>
          <p:cNvPr id="3" name="Content Placeholder 2"/>
          <p:cNvSpPr>
            <a:spLocks noGrp="1"/>
          </p:cNvSpPr>
          <p:nvPr>
            <p:ph idx="1"/>
          </p:nvPr>
        </p:nvSpPr>
        <p:spPr>
          <a:xfrm>
            <a:off x="457200" y="1219200"/>
            <a:ext cx="8229600" cy="5638800"/>
          </a:xfrm>
        </p:spPr>
        <p:txBody>
          <a:bodyPr>
            <a:noAutofit/>
          </a:bodyPr>
          <a:lstStyle/>
          <a:p>
            <a:pPr algn="just">
              <a:buNone/>
            </a:pPr>
            <a:r>
              <a:rPr lang="en-US" sz="2400" b="1" dirty="0" smtClean="0"/>
              <a:t>Reading Data from a </a:t>
            </a:r>
            <a:r>
              <a:rPr lang="en-US" sz="2400" b="1" dirty="0" err="1" smtClean="0"/>
              <a:t>Hadoop</a:t>
            </a:r>
            <a:r>
              <a:rPr lang="en-US" sz="2400" b="1" dirty="0" smtClean="0"/>
              <a:t> URL</a:t>
            </a:r>
          </a:p>
          <a:p>
            <a:pPr algn="just">
              <a:buNone/>
            </a:pPr>
            <a:r>
              <a:rPr lang="en-US" sz="2400" dirty="0" smtClean="0"/>
              <a:t> One of the simplest ways to read a file from a </a:t>
            </a:r>
            <a:r>
              <a:rPr lang="en-US" sz="2400" dirty="0" err="1" smtClean="0"/>
              <a:t>Hadoop</a:t>
            </a:r>
            <a:r>
              <a:rPr lang="en-US" sz="2400" dirty="0" smtClean="0"/>
              <a:t> file-system is by using a </a:t>
            </a:r>
            <a:r>
              <a:rPr lang="en-US" sz="2400" dirty="0" err="1" smtClean="0"/>
              <a:t>java.net.URL</a:t>
            </a:r>
            <a:r>
              <a:rPr lang="en-US" sz="2400" dirty="0" smtClean="0"/>
              <a:t> object to open a stream to read the data from.</a:t>
            </a:r>
          </a:p>
          <a:p>
            <a:pPr algn="just">
              <a:buNone/>
            </a:pPr>
            <a:r>
              <a:rPr lang="en-US" sz="2400" b="1" dirty="0" smtClean="0"/>
              <a:t>Code</a:t>
            </a:r>
          </a:p>
          <a:p>
            <a:pPr algn="just">
              <a:buNone/>
            </a:pPr>
            <a:r>
              <a:rPr lang="en-US" sz="2400" dirty="0" smtClean="0"/>
              <a:t>	</a:t>
            </a:r>
            <a:r>
              <a:rPr lang="en-US" sz="2400" dirty="0" err="1" smtClean="0"/>
              <a:t>InputStream</a:t>
            </a:r>
            <a:r>
              <a:rPr lang="en-US" sz="2400" dirty="0" smtClean="0"/>
              <a:t> in = null;</a:t>
            </a:r>
          </a:p>
          <a:p>
            <a:pPr algn="just">
              <a:buNone/>
            </a:pPr>
            <a:r>
              <a:rPr lang="en-US" sz="2400" dirty="0" smtClean="0"/>
              <a:t>	try</a:t>
            </a:r>
          </a:p>
          <a:p>
            <a:pPr algn="just">
              <a:buNone/>
            </a:pPr>
            <a:r>
              <a:rPr lang="en-US" sz="2400" dirty="0" smtClean="0"/>
              <a:t>	{		in=new URL(“hdfs://host/path”).</a:t>
            </a:r>
            <a:r>
              <a:rPr lang="en-US" sz="2400" dirty="0" err="1" smtClean="0"/>
              <a:t>openStream</a:t>
            </a:r>
            <a:r>
              <a:rPr lang="en-US" sz="2400" dirty="0" smtClean="0"/>
              <a:t>();</a:t>
            </a:r>
          </a:p>
          <a:p>
            <a:pPr algn="just">
              <a:buNone/>
            </a:pPr>
            <a:r>
              <a:rPr lang="en-US" sz="2400" dirty="0" smtClean="0"/>
              <a:t>	// process in</a:t>
            </a:r>
          </a:p>
          <a:p>
            <a:pPr algn="just">
              <a:buNone/>
            </a:pPr>
            <a:r>
              <a:rPr lang="en-US" sz="2400" dirty="0" smtClean="0"/>
              <a:t>	}	finally</a:t>
            </a:r>
          </a:p>
          <a:p>
            <a:pPr algn="just">
              <a:buNone/>
            </a:pPr>
            <a:r>
              <a:rPr lang="en-US" sz="2400" dirty="0" smtClean="0"/>
              <a:t>	{</a:t>
            </a:r>
          </a:p>
          <a:p>
            <a:pPr algn="just">
              <a:buNone/>
            </a:pPr>
            <a:r>
              <a:rPr lang="en-US" sz="2400" dirty="0" smtClean="0"/>
              <a:t>	</a:t>
            </a:r>
            <a:r>
              <a:rPr lang="en-US" sz="2400" dirty="0" err="1" smtClean="0"/>
              <a:t>IOUtils.closeStream</a:t>
            </a:r>
            <a:r>
              <a:rPr lang="en-US" sz="2400" dirty="0" smtClean="0"/>
              <a:t>(in);	</a:t>
            </a:r>
          </a:p>
          <a:p>
            <a:pPr algn="just">
              <a:buNone/>
            </a:pPr>
            <a:r>
              <a:rPr lang="en-US" sz="2400" dirty="0" smtClean="0"/>
              <a:t>}</a:t>
            </a:r>
          </a:p>
          <a:p>
            <a:pPr>
              <a:buNone/>
            </a:pP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5" name="TextBox 4"/>
          <p:cNvSpPr txBox="1"/>
          <p:nvPr/>
        </p:nvSpPr>
        <p:spPr>
          <a:xfrm>
            <a:off x="152400" y="381000"/>
            <a:ext cx="8763000" cy="6370975"/>
          </a:xfrm>
          <a:prstGeom prst="rect">
            <a:avLst/>
          </a:prstGeom>
          <a:noFill/>
        </p:spPr>
        <p:txBody>
          <a:bodyPr wrap="square" rtlCol="0">
            <a:spAutoFit/>
          </a:bodyPr>
          <a:lstStyle/>
          <a:p>
            <a:pPr algn="just"/>
            <a:r>
              <a:rPr lang="en-US" sz="2400" b="1" dirty="0" smtClean="0"/>
              <a:t>Example:</a:t>
            </a:r>
          </a:p>
          <a:p>
            <a:pPr algn="just"/>
            <a:r>
              <a:rPr lang="en-US" sz="2400" dirty="0" smtClean="0"/>
              <a:t>Displaying files from a </a:t>
            </a:r>
            <a:r>
              <a:rPr lang="en-US" sz="2400" dirty="0" err="1" smtClean="0"/>
              <a:t>Hadoop</a:t>
            </a:r>
            <a:r>
              <a:rPr lang="en-US" sz="2400" dirty="0" smtClean="0"/>
              <a:t> file-system on standard output using a </a:t>
            </a:r>
            <a:r>
              <a:rPr lang="en-US" sz="2400" dirty="0" err="1" smtClean="0"/>
              <a:t>URLStreamHandler</a:t>
            </a:r>
            <a:endParaRPr lang="en-US" sz="2400" dirty="0" smtClean="0"/>
          </a:p>
          <a:p>
            <a:pPr algn="just"/>
            <a:r>
              <a:rPr lang="en-US" sz="2400" b="1" dirty="0" smtClean="0"/>
              <a:t>Code:</a:t>
            </a:r>
          </a:p>
          <a:p>
            <a:pPr algn="just"/>
            <a:r>
              <a:rPr lang="en-US" sz="2400" dirty="0" smtClean="0"/>
              <a:t>Public class </a:t>
            </a:r>
            <a:r>
              <a:rPr lang="en-US" sz="2400" dirty="0" err="1" smtClean="0"/>
              <a:t>URLCat</a:t>
            </a:r>
            <a:r>
              <a:rPr lang="en-US" sz="2400" dirty="0" smtClean="0"/>
              <a:t>{</a:t>
            </a:r>
          </a:p>
          <a:p>
            <a:pPr algn="just"/>
            <a:r>
              <a:rPr lang="en-US" sz="2400" dirty="0" smtClean="0"/>
              <a:t>	static	{</a:t>
            </a:r>
          </a:p>
          <a:p>
            <a:pPr algn="just"/>
            <a:r>
              <a:rPr lang="en-US" sz="2400" dirty="0" smtClean="0"/>
              <a:t>	</a:t>
            </a:r>
            <a:r>
              <a:rPr lang="en-US" sz="2400" dirty="0" err="1" smtClean="0"/>
              <a:t>URL.setURLStreamHandlerFactory</a:t>
            </a:r>
            <a:r>
              <a:rPr lang="en-US" sz="2400" dirty="0" smtClean="0"/>
              <a:t>(new </a:t>
            </a:r>
            <a:r>
              <a:rPr lang="en-US" sz="2400" dirty="0" err="1" smtClean="0"/>
              <a:t>FsUrlStreamHandlerFactory</a:t>
            </a:r>
            <a:r>
              <a:rPr lang="en-US" sz="2400" dirty="0" smtClean="0"/>
              <a:t>());</a:t>
            </a:r>
          </a:p>
          <a:p>
            <a:pPr algn="just"/>
            <a:r>
              <a:rPr lang="en-US" sz="2400" dirty="0" smtClean="0"/>
              <a:t>	}</a:t>
            </a:r>
          </a:p>
          <a:p>
            <a:pPr algn="just"/>
            <a:r>
              <a:rPr lang="en-US" sz="2400" dirty="0" smtClean="0"/>
              <a:t>Public static void main(String[] </a:t>
            </a:r>
            <a:r>
              <a:rPr lang="en-US" sz="2400" dirty="0" err="1" smtClean="0"/>
              <a:t>args</a:t>
            </a:r>
            <a:r>
              <a:rPr lang="en-US" sz="2400" dirty="0" smtClean="0"/>
              <a:t>) throws Exception{</a:t>
            </a:r>
          </a:p>
          <a:p>
            <a:pPr algn="just"/>
            <a:r>
              <a:rPr lang="en-US" sz="2400" dirty="0" smtClean="0"/>
              <a:t>	</a:t>
            </a:r>
            <a:r>
              <a:rPr lang="en-US" sz="2400" dirty="0" err="1" smtClean="0"/>
              <a:t>InputStream</a:t>
            </a:r>
            <a:r>
              <a:rPr lang="en-US" sz="2400" dirty="0" smtClean="0"/>
              <a:t> in= null;</a:t>
            </a:r>
          </a:p>
          <a:p>
            <a:pPr algn="just"/>
            <a:r>
              <a:rPr lang="en-US" sz="2400" dirty="0" smtClean="0"/>
              <a:t>	try	{</a:t>
            </a:r>
          </a:p>
          <a:p>
            <a:pPr algn="just"/>
            <a:r>
              <a:rPr lang="en-US" sz="2400" dirty="0" smtClean="0"/>
              <a:t>	in=new URL(</a:t>
            </a:r>
            <a:r>
              <a:rPr lang="en-US" sz="2400" dirty="0" err="1" smtClean="0"/>
              <a:t>args</a:t>
            </a:r>
            <a:r>
              <a:rPr lang="en-US" sz="2400" dirty="0" smtClean="0"/>
              <a:t>[0].</a:t>
            </a:r>
            <a:r>
              <a:rPr lang="en-US" sz="2400" dirty="0" err="1" smtClean="0"/>
              <a:t>openStream</a:t>
            </a:r>
            <a:r>
              <a:rPr lang="en-US" sz="2400" dirty="0" smtClean="0"/>
              <a:t>();</a:t>
            </a:r>
          </a:p>
          <a:p>
            <a:pPr algn="just"/>
            <a:r>
              <a:rPr lang="en-US" sz="2400" dirty="0" smtClean="0"/>
              <a:t>	</a:t>
            </a:r>
            <a:r>
              <a:rPr lang="en-US" sz="2400" dirty="0" err="1" smtClean="0"/>
              <a:t>IOUtils.copyBytes</a:t>
            </a:r>
            <a:r>
              <a:rPr lang="en-US" sz="2400" dirty="0" smtClean="0"/>
              <a:t>(in, </a:t>
            </a:r>
            <a:r>
              <a:rPr lang="en-US" sz="2400" dirty="0" err="1" smtClean="0"/>
              <a:t>System.out</a:t>
            </a:r>
            <a:r>
              <a:rPr lang="en-US" sz="2400" dirty="0" smtClean="0"/>
              <a:t>, 4096, false);</a:t>
            </a:r>
          </a:p>
          <a:p>
            <a:pPr algn="just"/>
            <a:r>
              <a:rPr lang="en-US" sz="2400" dirty="0" smtClean="0"/>
              <a:t>	}</a:t>
            </a:r>
          </a:p>
          <a:p>
            <a:pPr algn="just"/>
            <a:r>
              <a:rPr lang="en-US" sz="2400" dirty="0" smtClean="0"/>
              <a:t>	finally	{</a:t>
            </a:r>
          </a:p>
          <a:p>
            <a:pPr algn="just"/>
            <a:r>
              <a:rPr lang="en-US" sz="2400" dirty="0" smtClean="0"/>
              <a:t>	</a:t>
            </a:r>
            <a:r>
              <a:rPr lang="en-US" sz="2400" dirty="0" err="1" smtClean="0"/>
              <a:t>IOUtils.closeStream</a:t>
            </a:r>
            <a:r>
              <a:rPr lang="en-US" sz="2400" dirty="0" smtClean="0"/>
              <a:t>(in);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endParaRPr lang="en-US" dirty="0"/>
          </a:p>
        </p:txBody>
      </p:sp>
      <p:sp>
        <p:nvSpPr>
          <p:cNvPr id="3" name="Content Placeholder 2"/>
          <p:cNvSpPr>
            <a:spLocks noGrp="1"/>
          </p:cNvSpPr>
          <p:nvPr>
            <p:ph idx="1"/>
          </p:nvPr>
        </p:nvSpPr>
        <p:spPr>
          <a:xfrm>
            <a:off x="228600" y="1676400"/>
            <a:ext cx="8763000" cy="4525963"/>
          </a:xfrm>
        </p:spPr>
        <p:txBody>
          <a:bodyPr/>
          <a:lstStyle/>
          <a:p>
            <a:r>
              <a:rPr lang="en-US" sz="2800" dirty="0" smtClean="0"/>
              <a:t>Export HADOOP_CLASSPATH=hadoop-examples.jar</a:t>
            </a:r>
          </a:p>
          <a:p>
            <a:r>
              <a:rPr lang="en-US" sz="2800" dirty="0" err="1" smtClean="0"/>
              <a:t>Hadoop</a:t>
            </a:r>
            <a:r>
              <a:rPr lang="en-US" sz="2800" dirty="0" smtClean="0"/>
              <a:t> </a:t>
            </a:r>
            <a:r>
              <a:rPr lang="en-US" sz="2800" dirty="0" err="1" smtClean="0"/>
              <a:t>URLCat</a:t>
            </a:r>
            <a:r>
              <a:rPr lang="en-US" sz="2800" dirty="0" smtClean="0"/>
              <a:t> hdfs://localhost/user/file.txt</a:t>
            </a:r>
          </a:p>
          <a:p>
            <a:endParaRPr lang="en-US" sz="2800" dirty="0" smtClean="0"/>
          </a:p>
          <a:p>
            <a:r>
              <a:rPr lang="en-US" sz="2800" dirty="0" smtClean="0"/>
              <a:t>This is the input file contents</a:t>
            </a:r>
          </a:p>
          <a:p>
            <a:r>
              <a:rPr lang="en-US" sz="2800" dirty="0" smtClean="0"/>
              <a:t>Displayed on the screen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Design of HDFS</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HDFS is a file system designed for storing very large files with streaming data access patterns, running on clusters of commodity hardware.</a:t>
            </a:r>
          </a:p>
          <a:p>
            <a:pPr algn="just"/>
            <a:endParaRPr lang="en-US" dirty="0" smtClean="0"/>
          </a:p>
          <a:p>
            <a:pPr algn="just"/>
            <a:r>
              <a:rPr lang="en-US" dirty="0" smtClean="0"/>
              <a:t>1. Very large files:</a:t>
            </a:r>
          </a:p>
          <a:p>
            <a:pPr algn="just"/>
            <a:r>
              <a:rPr lang="en-US" dirty="0" smtClean="0"/>
              <a:t>Very large files means files that are hundreds of megabytes, gigabytes, or terabytes in size. There are </a:t>
            </a:r>
            <a:r>
              <a:rPr lang="en-US" dirty="0" err="1" smtClean="0"/>
              <a:t>Hadoop</a:t>
            </a:r>
            <a:r>
              <a:rPr lang="en-US" dirty="0" smtClean="0"/>
              <a:t> clusters running today that store </a:t>
            </a:r>
            <a:r>
              <a:rPr lang="en-US" dirty="0" err="1" smtClean="0"/>
              <a:t>petabytes</a:t>
            </a:r>
            <a:r>
              <a:rPr lang="en-US" dirty="0" smtClean="0"/>
              <a:t> of data.</a:t>
            </a:r>
          </a:p>
          <a:p>
            <a:pPr algn="just"/>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036638"/>
          </a:xfrm>
        </p:spPr>
        <p:txBody>
          <a:bodyPr>
            <a:normAutofit fontScale="90000"/>
          </a:bodyPr>
          <a:lstStyle/>
          <a:p>
            <a:r>
              <a:rPr lang="en-US" dirty="0" smtClean="0"/>
              <a:t>Reading Data using the </a:t>
            </a:r>
            <a:r>
              <a:rPr lang="en-US" dirty="0" err="1" smtClean="0"/>
              <a:t>FileSystem</a:t>
            </a:r>
            <a:r>
              <a:rPr lang="en-US" dirty="0" smtClean="0"/>
              <a:t> API</a:t>
            </a:r>
            <a:endParaRPr lang="en-US" dirty="0"/>
          </a:p>
        </p:txBody>
      </p:sp>
      <p:sp>
        <p:nvSpPr>
          <p:cNvPr id="3" name="Content Placeholder 2"/>
          <p:cNvSpPr>
            <a:spLocks noGrp="1"/>
          </p:cNvSpPr>
          <p:nvPr>
            <p:ph idx="1"/>
          </p:nvPr>
        </p:nvSpPr>
        <p:spPr>
          <a:xfrm>
            <a:off x="457200" y="1066800"/>
            <a:ext cx="8229600" cy="5486400"/>
          </a:xfrm>
        </p:spPr>
        <p:txBody>
          <a:bodyPr>
            <a:noAutofit/>
          </a:bodyPr>
          <a:lstStyle/>
          <a:p>
            <a:pPr>
              <a:buNone/>
            </a:pPr>
            <a:r>
              <a:rPr lang="en-US" sz="2000" i="1" dirty="0" smtClean="0"/>
              <a:t>Example 3-2. Displaying files from a </a:t>
            </a:r>
            <a:r>
              <a:rPr lang="en-US" sz="2000" i="1" dirty="0" err="1" smtClean="0"/>
              <a:t>Hadoop</a:t>
            </a:r>
            <a:r>
              <a:rPr lang="en-US" sz="2000" i="1" dirty="0" smtClean="0"/>
              <a:t> </a:t>
            </a:r>
            <a:r>
              <a:rPr lang="en-US" sz="2000" i="1" dirty="0" err="1" smtClean="0"/>
              <a:t>filesystem</a:t>
            </a:r>
            <a:r>
              <a:rPr lang="en-US" sz="2000" i="1" dirty="0" smtClean="0"/>
              <a:t> on standard output by using the </a:t>
            </a:r>
            <a:r>
              <a:rPr lang="en-US" sz="2000" i="1" dirty="0" err="1" smtClean="0"/>
              <a:t>FileSystem</a:t>
            </a:r>
            <a:endParaRPr lang="en-US" sz="2000" i="1" dirty="0" smtClean="0"/>
          </a:p>
          <a:p>
            <a:pPr>
              <a:buNone/>
            </a:pPr>
            <a:r>
              <a:rPr lang="en-US" sz="2000" i="1" dirty="0" smtClean="0"/>
              <a:t>directly</a:t>
            </a:r>
          </a:p>
          <a:p>
            <a:pPr>
              <a:buNone/>
            </a:pPr>
            <a:r>
              <a:rPr lang="en-US" sz="2000" dirty="0" smtClean="0"/>
              <a:t>public class </a:t>
            </a:r>
            <a:r>
              <a:rPr lang="en-US" sz="2000" dirty="0" err="1" smtClean="0"/>
              <a:t>FileSystemCat</a:t>
            </a:r>
            <a:r>
              <a:rPr lang="en-US" sz="2000" dirty="0" smtClean="0"/>
              <a:t> {</a:t>
            </a:r>
          </a:p>
          <a:p>
            <a:pPr>
              <a:buNone/>
            </a:pPr>
            <a:r>
              <a:rPr lang="en-US" sz="2000" dirty="0" smtClean="0"/>
              <a:t>public static void main(String[] </a:t>
            </a:r>
            <a:r>
              <a:rPr lang="en-US" sz="2000" dirty="0" err="1" smtClean="0"/>
              <a:t>args</a:t>
            </a:r>
            <a:r>
              <a:rPr lang="en-US" sz="2000" dirty="0" smtClean="0"/>
              <a:t>) throws Exception {</a:t>
            </a:r>
          </a:p>
          <a:p>
            <a:pPr>
              <a:buNone/>
            </a:pPr>
            <a:r>
              <a:rPr lang="en-US" sz="2000" dirty="0" smtClean="0"/>
              <a:t>String </a:t>
            </a:r>
            <a:r>
              <a:rPr lang="en-US" sz="2000" dirty="0" err="1" smtClean="0"/>
              <a:t>uri</a:t>
            </a:r>
            <a:r>
              <a:rPr lang="en-US" sz="2000" dirty="0" smtClean="0"/>
              <a:t> = </a:t>
            </a:r>
            <a:r>
              <a:rPr lang="en-US" sz="2000" dirty="0" err="1" smtClean="0"/>
              <a:t>args</a:t>
            </a:r>
            <a:r>
              <a:rPr lang="en-US" sz="2000" dirty="0" smtClean="0"/>
              <a:t>[0];</a:t>
            </a:r>
          </a:p>
          <a:p>
            <a:pPr>
              <a:buNone/>
            </a:pPr>
            <a:r>
              <a:rPr lang="en-US" sz="2000" dirty="0" smtClean="0"/>
              <a:t>Configuration conf = new Configuration();</a:t>
            </a:r>
          </a:p>
          <a:p>
            <a:pPr>
              <a:buNone/>
            </a:pPr>
            <a:r>
              <a:rPr lang="en-US" sz="2000" dirty="0" err="1" smtClean="0"/>
              <a:t>FileSystem</a:t>
            </a:r>
            <a:r>
              <a:rPr lang="en-US" sz="2000" dirty="0" smtClean="0"/>
              <a:t> </a:t>
            </a:r>
            <a:r>
              <a:rPr lang="en-US" sz="2000" dirty="0" err="1" smtClean="0"/>
              <a:t>fs</a:t>
            </a:r>
            <a:r>
              <a:rPr lang="en-US" sz="2000" dirty="0" smtClean="0"/>
              <a:t> = </a:t>
            </a:r>
            <a:r>
              <a:rPr lang="en-US" sz="2000" dirty="0" err="1" smtClean="0"/>
              <a:t>FileSystem.get</a:t>
            </a:r>
            <a:r>
              <a:rPr lang="en-US" sz="2000" dirty="0" smtClean="0"/>
              <a:t>(</a:t>
            </a:r>
            <a:r>
              <a:rPr lang="en-US" sz="2000" dirty="0" err="1" smtClean="0"/>
              <a:t>URI.create</a:t>
            </a:r>
            <a:r>
              <a:rPr lang="en-US" sz="2000" dirty="0" smtClean="0"/>
              <a:t>(</a:t>
            </a:r>
            <a:r>
              <a:rPr lang="en-US" sz="2000" dirty="0" err="1" smtClean="0"/>
              <a:t>uri</a:t>
            </a:r>
            <a:r>
              <a:rPr lang="en-US" sz="2000" dirty="0" smtClean="0"/>
              <a:t>), conf);</a:t>
            </a:r>
          </a:p>
          <a:p>
            <a:pPr>
              <a:buNone/>
            </a:pPr>
            <a:r>
              <a:rPr lang="en-US" sz="2000" dirty="0" err="1" smtClean="0"/>
              <a:t>InputStream</a:t>
            </a:r>
            <a:r>
              <a:rPr lang="en-US" sz="2000" dirty="0" smtClean="0"/>
              <a:t> in = null;</a:t>
            </a:r>
          </a:p>
          <a:p>
            <a:pPr>
              <a:buNone/>
            </a:pPr>
            <a:r>
              <a:rPr lang="en-US" sz="2000" dirty="0" smtClean="0"/>
              <a:t>try {</a:t>
            </a:r>
          </a:p>
          <a:p>
            <a:pPr>
              <a:buNone/>
            </a:pPr>
            <a:r>
              <a:rPr lang="en-US" sz="2000" dirty="0" smtClean="0"/>
              <a:t>	in = </a:t>
            </a:r>
            <a:r>
              <a:rPr lang="en-US" sz="2000" dirty="0" err="1" smtClean="0"/>
              <a:t>fs.open</a:t>
            </a:r>
            <a:r>
              <a:rPr lang="en-US" sz="2000" dirty="0" smtClean="0"/>
              <a:t>(new Path(</a:t>
            </a:r>
            <a:r>
              <a:rPr lang="en-US" sz="2000" dirty="0" err="1" smtClean="0"/>
              <a:t>uri</a:t>
            </a:r>
            <a:r>
              <a:rPr lang="en-US" sz="2000" dirty="0" smtClean="0"/>
              <a:t>));</a:t>
            </a:r>
          </a:p>
          <a:p>
            <a:pPr>
              <a:buNone/>
            </a:pPr>
            <a:r>
              <a:rPr lang="en-US" sz="2000" dirty="0" smtClean="0"/>
              <a:t>	</a:t>
            </a:r>
            <a:r>
              <a:rPr lang="en-US" sz="2000" dirty="0" err="1" smtClean="0"/>
              <a:t>IOUtils.copyBytes</a:t>
            </a:r>
            <a:r>
              <a:rPr lang="en-US" sz="2000" dirty="0" smtClean="0"/>
              <a:t>(in, </a:t>
            </a:r>
            <a:r>
              <a:rPr lang="en-US" sz="2000" dirty="0" err="1" smtClean="0"/>
              <a:t>System.out</a:t>
            </a:r>
            <a:r>
              <a:rPr lang="en-US" sz="2000" dirty="0" smtClean="0"/>
              <a:t>, 4096, false);</a:t>
            </a:r>
          </a:p>
          <a:p>
            <a:pPr>
              <a:buNone/>
            </a:pPr>
            <a:r>
              <a:rPr lang="en-US" sz="2000" dirty="0" smtClean="0"/>
              <a:t>} finally {</a:t>
            </a:r>
          </a:p>
          <a:p>
            <a:pPr>
              <a:buNone/>
            </a:pPr>
            <a:r>
              <a:rPr lang="en-US" sz="2000" dirty="0" smtClean="0"/>
              <a:t>	</a:t>
            </a:r>
            <a:r>
              <a:rPr lang="en-US" sz="2000" dirty="0" err="1" smtClean="0"/>
              <a:t>IOUtils.closeStream</a:t>
            </a:r>
            <a:r>
              <a:rPr lang="en-US" sz="2000" dirty="0" smtClean="0"/>
              <a:t>(in); } </a:t>
            </a:r>
          </a:p>
          <a:p>
            <a:pPr>
              <a:buNone/>
            </a:pPr>
            <a:r>
              <a:rPr lang="en-US" sz="2000" dirty="0" smtClean="0"/>
              <a:t>}</a:t>
            </a:r>
          </a:p>
          <a:p>
            <a:pPr>
              <a:buNone/>
            </a:pPr>
            <a:r>
              <a:rPr lang="en-US" sz="2000" dirty="0" smtClean="0"/>
              <a:t>}</a:t>
            </a: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open() method on </a:t>
            </a:r>
            <a:r>
              <a:rPr lang="en-US" dirty="0" err="1" smtClean="0"/>
              <a:t>FileSystem</a:t>
            </a:r>
            <a:r>
              <a:rPr lang="en-US" dirty="0" smtClean="0"/>
              <a:t> actually returns on </a:t>
            </a:r>
            <a:r>
              <a:rPr lang="en-US" dirty="0" err="1" smtClean="0"/>
              <a:t>FSDataInputStream</a:t>
            </a:r>
            <a:r>
              <a:rPr lang="en-US" dirty="0" smtClean="0"/>
              <a:t> rather than a standard java.io class</a:t>
            </a:r>
          </a:p>
          <a:p>
            <a:r>
              <a:rPr lang="en-US" dirty="0" smtClean="0"/>
              <a:t>This class is a specialization of </a:t>
            </a:r>
            <a:r>
              <a:rPr lang="en-US" dirty="0" err="1" smtClean="0"/>
              <a:t>java.io.DataInputStream</a:t>
            </a:r>
            <a:r>
              <a:rPr lang="en-US" dirty="0" smtClean="0"/>
              <a:t> with support for random access using seek().</a:t>
            </a:r>
          </a:p>
          <a:p>
            <a:r>
              <a:rPr lang="en-US" sz="3000" dirty="0" smtClean="0"/>
              <a:t>$</a:t>
            </a:r>
            <a:r>
              <a:rPr lang="en-US" sz="3000" dirty="0" err="1" smtClean="0"/>
              <a:t>hadoop</a:t>
            </a:r>
            <a:r>
              <a:rPr lang="en-US" sz="3000" dirty="0" smtClean="0"/>
              <a:t> </a:t>
            </a:r>
            <a:r>
              <a:rPr lang="en-US" sz="3000" dirty="0" err="1" smtClean="0"/>
              <a:t>FileSystemCat</a:t>
            </a:r>
            <a:r>
              <a:rPr lang="en-US" sz="3000" dirty="0" smtClean="0"/>
              <a:t> hdfs://localhost/user/file.txt</a:t>
            </a:r>
          </a:p>
          <a:p>
            <a:endParaRPr lang="en-US" dirty="0" smtClean="0"/>
          </a:p>
          <a:p>
            <a:r>
              <a:rPr lang="en-US" dirty="0" smtClean="0"/>
              <a:t>This is the contents of the file displayed on the screen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operation</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public class </a:t>
            </a:r>
            <a:r>
              <a:rPr lang="en-US" dirty="0" err="1" smtClean="0"/>
              <a:t>FileCopyWithProgress</a:t>
            </a:r>
            <a:r>
              <a:rPr lang="en-US" dirty="0" smtClean="0"/>
              <a:t> {</a:t>
            </a:r>
          </a:p>
          <a:p>
            <a:pPr>
              <a:buNone/>
            </a:pPr>
            <a:r>
              <a:rPr lang="en-US" dirty="0" smtClean="0"/>
              <a:t>public static void main(String[] </a:t>
            </a:r>
            <a:r>
              <a:rPr lang="en-US" dirty="0" err="1" smtClean="0"/>
              <a:t>args</a:t>
            </a:r>
            <a:r>
              <a:rPr lang="en-US" dirty="0" smtClean="0"/>
              <a:t>) throws Exception {</a:t>
            </a:r>
          </a:p>
          <a:p>
            <a:pPr>
              <a:buNone/>
            </a:pPr>
            <a:r>
              <a:rPr lang="en-US" dirty="0" smtClean="0"/>
              <a:t>String </a:t>
            </a:r>
            <a:r>
              <a:rPr lang="en-US" dirty="0" err="1" smtClean="0"/>
              <a:t>localSrc</a:t>
            </a:r>
            <a:r>
              <a:rPr lang="en-US" dirty="0" smtClean="0"/>
              <a:t> = </a:t>
            </a:r>
            <a:r>
              <a:rPr lang="en-US" dirty="0" err="1" smtClean="0"/>
              <a:t>args</a:t>
            </a:r>
            <a:r>
              <a:rPr lang="en-US" dirty="0" smtClean="0"/>
              <a:t>[0];</a:t>
            </a:r>
          </a:p>
          <a:p>
            <a:pPr>
              <a:buNone/>
            </a:pPr>
            <a:r>
              <a:rPr lang="en-US" dirty="0" smtClean="0"/>
              <a:t>String </a:t>
            </a:r>
            <a:r>
              <a:rPr lang="en-US" dirty="0" err="1" smtClean="0"/>
              <a:t>dst</a:t>
            </a:r>
            <a:r>
              <a:rPr lang="en-US" dirty="0" smtClean="0"/>
              <a:t> = </a:t>
            </a:r>
            <a:r>
              <a:rPr lang="en-US" dirty="0" err="1" smtClean="0"/>
              <a:t>args</a:t>
            </a:r>
            <a:r>
              <a:rPr lang="en-US" dirty="0" smtClean="0"/>
              <a:t>[1];</a:t>
            </a:r>
          </a:p>
          <a:p>
            <a:pPr>
              <a:buNone/>
            </a:pPr>
            <a:r>
              <a:rPr lang="en-US" dirty="0" err="1" smtClean="0"/>
              <a:t>InputStream</a:t>
            </a:r>
            <a:r>
              <a:rPr lang="en-US" dirty="0" smtClean="0"/>
              <a:t> in = new </a:t>
            </a:r>
            <a:r>
              <a:rPr lang="en-US" dirty="0" err="1" smtClean="0"/>
              <a:t>BufferedInputStream</a:t>
            </a:r>
            <a:r>
              <a:rPr lang="en-US" dirty="0" smtClean="0"/>
              <a:t>(new </a:t>
            </a:r>
            <a:r>
              <a:rPr lang="en-US" dirty="0" err="1" smtClean="0"/>
              <a:t>FileInputStream</a:t>
            </a:r>
            <a:r>
              <a:rPr lang="en-US" dirty="0" smtClean="0"/>
              <a:t>(</a:t>
            </a:r>
            <a:r>
              <a:rPr lang="en-US" dirty="0" err="1" smtClean="0"/>
              <a:t>localSrc</a:t>
            </a:r>
            <a:r>
              <a:rPr lang="en-US" dirty="0" smtClean="0"/>
              <a:t>));</a:t>
            </a:r>
          </a:p>
          <a:p>
            <a:pPr>
              <a:buNone/>
            </a:pPr>
            <a:r>
              <a:rPr lang="en-US" dirty="0" smtClean="0"/>
              <a:t>Configuration conf = new Configuration();</a:t>
            </a:r>
          </a:p>
          <a:p>
            <a:pPr>
              <a:buNone/>
            </a:pPr>
            <a:r>
              <a:rPr lang="en-US" dirty="0" err="1" smtClean="0"/>
              <a:t>FileSystem</a:t>
            </a:r>
            <a:r>
              <a:rPr lang="en-US" dirty="0" smtClean="0"/>
              <a:t> </a:t>
            </a:r>
            <a:r>
              <a:rPr lang="en-US" dirty="0" err="1" smtClean="0"/>
              <a:t>fs</a:t>
            </a:r>
            <a:r>
              <a:rPr lang="en-US" dirty="0" smtClean="0"/>
              <a:t> = </a:t>
            </a:r>
            <a:r>
              <a:rPr lang="en-US" dirty="0" err="1" smtClean="0"/>
              <a:t>FileSystem.get</a:t>
            </a:r>
            <a:r>
              <a:rPr lang="en-US" dirty="0" smtClean="0"/>
              <a:t>(</a:t>
            </a:r>
            <a:r>
              <a:rPr lang="en-US" dirty="0" err="1" smtClean="0"/>
              <a:t>URI.create</a:t>
            </a:r>
            <a:r>
              <a:rPr lang="en-US" dirty="0" smtClean="0"/>
              <a:t>(</a:t>
            </a:r>
            <a:r>
              <a:rPr lang="en-US" dirty="0" err="1" smtClean="0"/>
              <a:t>dst</a:t>
            </a:r>
            <a:r>
              <a:rPr lang="en-US" dirty="0" smtClean="0"/>
              <a:t>), conf);</a:t>
            </a:r>
          </a:p>
          <a:p>
            <a:pPr>
              <a:buNone/>
            </a:pPr>
            <a:r>
              <a:rPr lang="en-US" dirty="0" err="1" smtClean="0"/>
              <a:t>OutputStream</a:t>
            </a:r>
            <a:r>
              <a:rPr lang="en-US" dirty="0" smtClean="0"/>
              <a:t> out = </a:t>
            </a:r>
            <a:r>
              <a:rPr lang="en-US" dirty="0" err="1" smtClean="0"/>
              <a:t>fs.create</a:t>
            </a:r>
            <a:r>
              <a:rPr lang="en-US" dirty="0" smtClean="0"/>
              <a:t>(new Path(</a:t>
            </a:r>
            <a:r>
              <a:rPr lang="en-US" dirty="0" err="1" smtClean="0"/>
              <a:t>dst</a:t>
            </a:r>
            <a:r>
              <a:rPr lang="en-US" dirty="0" smtClean="0"/>
              <a:t>), new </a:t>
            </a:r>
            <a:r>
              <a:rPr lang="en-US" dirty="0" err="1" smtClean="0"/>
              <a:t>Progressable</a:t>
            </a:r>
            <a:r>
              <a:rPr lang="en-US" dirty="0" smtClean="0"/>
              <a:t>() {</a:t>
            </a:r>
          </a:p>
          <a:p>
            <a:pPr>
              <a:buNone/>
            </a:pPr>
            <a:r>
              <a:rPr lang="en-US" dirty="0" smtClean="0"/>
              <a:t>	public void progress() {</a:t>
            </a:r>
          </a:p>
          <a:p>
            <a:pPr>
              <a:buNone/>
            </a:pPr>
            <a:r>
              <a:rPr lang="en-US" dirty="0" smtClean="0"/>
              <a:t>	</a:t>
            </a:r>
            <a:r>
              <a:rPr lang="en-US" dirty="0" err="1" smtClean="0"/>
              <a:t>System.out.print</a:t>
            </a:r>
            <a:r>
              <a:rPr lang="en-US" dirty="0" smtClean="0"/>
              <a:t>(".");</a:t>
            </a:r>
          </a:p>
          <a:p>
            <a:pPr>
              <a:buNone/>
            </a:pPr>
            <a:r>
              <a:rPr lang="en-US" dirty="0" smtClean="0"/>
              <a:t>	}</a:t>
            </a:r>
          </a:p>
          <a:p>
            <a:pPr>
              <a:buNone/>
            </a:pPr>
            <a:r>
              <a:rPr lang="en-US" dirty="0" smtClean="0"/>
              <a:t>	}</a:t>
            </a:r>
          </a:p>
          <a:p>
            <a:pPr>
              <a:buNone/>
            </a:pPr>
            <a:r>
              <a:rPr lang="en-US" dirty="0" smtClean="0"/>
              <a:t>	);</a:t>
            </a:r>
          </a:p>
          <a:p>
            <a:pPr>
              <a:buNone/>
            </a:pPr>
            <a:r>
              <a:rPr lang="en-US" dirty="0" err="1" smtClean="0"/>
              <a:t>IOUtils.copyBytes</a:t>
            </a:r>
            <a:r>
              <a:rPr lang="en-US" dirty="0" smtClean="0"/>
              <a:t>(in, out, 4096, true);</a:t>
            </a:r>
          </a:p>
          <a:p>
            <a:pPr>
              <a:buNone/>
            </a:pPr>
            <a:r>
              <a:rPr lang="en-US" dirty="0" smtClean="0"/>
              <a:t>}</a:t>
            </a:r>
          </a:p>
          <a:p>
            <a:pPr>
              <a:buNone/>
            </a:pPr>
            <a:r>
              <a:rPr lang="en-US" dirty="0" smtClean="0"/>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5" name="TextBox 4"/>
          <p:cNvSpPr txBox="1"/>
          <p:nvPr/>
        </p:nvSpPr>
        <p:spPr>
          <a:xfrm>
            <a:off x="152400" y="381000"/>
            <a:ext cx="8763000" cy="1754326"/>
          </a:xfrm>
          <a:prstGeom prst="rect">
            <a:avLst/>
          </a:prstGeom>
          <a:noFill/>
        </p:spPr>
        <p:txBody>
          <a:bodyPr wrap="square" rtlCol="0">
            <a:spAutoFit/>
          </a:bodyPr>
          <a:lstStyle/>
          <a:p>
            <a:pPr algn="just"/>
            <a:r>
              <a:rPr lang="en-US" b="1" dirty="0" smtClean="0"/>
              <a:t>Data Flow</a:t>
            </a:r>
          </a:p>
          <a:p>
            <a:pPr marL="342900" indent="-342900" algn="just">
              <a:buAutoNum type="arabicPeriod"/>
            </a:pPr>
            <a:r>
              <a:rPr lang="en-US" b="1" dirty="0" smtClean="0"/>
              <a:t>Anatomy of a File Read</a:t>
            </a:r>
          </a:p>
          <a:p>
            <a:pPr marL="342900" indent="-342900" algn="just">
              <a:buFont typeface="Arial" pitchFamily="34" charset="0"/>
              <a:buChar char="•"/>
            </a:pPr>
            <a:r>
              <a:rPr lang="en-US" dirty="0" smtClean="0"/>
              <a:t>To get an idea of how data flows between the client interacting with HDFS, the name-node and the data-nodes.</a:t>
            </a:r>
          </a:p>
          <a:p>
            <a:pPr marL="342900" indent="-342900" algn="just"/>
            <a:endParaRPr lang="en-US" dirty="0" smtClean="0"/>
          </a:p>
          <a:p>
            <a:pPr marL="342900" indent="-342900" algn="just"/>
            <a:endParaRPr lang="en-US" dirty="0" smtClean="0"/>
          </a:p>
        </p:txBody>
      </p:sp>
      <p:pic>
        <p:nvPicPr>
          <p:cNvPr id="4098" name="Picture 2"/>
          <p:cNvPicPr>
            <a:picLocks noChangeAspect="1" noChangeArrowheads="1"/>
          </p:cNvPicPr>
          <p:nvPr/>
        </p:nvPicPr>
        <p:blipFill>
          <a:blip r:embed="rId2"/>
          <a:srcRect/>
          <a:stretch>
            <a:fillRect/>
          </a:stretch>
        </p:blipFill>
        <p:spPr bwMode="auto">
          <a:xfrm>
            <a:off x="457200" y="1524000"/>
            <a:ext cx="7924800" cy="50292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5" name="TextBox 4"/>
          <p:cNvSpPr txBox="1"/>
          <p:nvPr/>
        </p:nvSpPr>
        <p:spPr>
          <a:xfrm>
            <a:off x="152400" y="381000"/>
            <a:ext cx="8763000" cy="7017306"/>
          </a:xfrm>
          <a:prstGeom prst="rect">
            <a:avLst/>
          </a:prstGeom>
          <a:noFill/>
        </p:spPr>
        <p:txBody>
          <a:bodyPr wrap="square" rtlCol="0">
            <a:spAutoFit/>
          </a:bodyPr>
          <a:lstStyle/>
          <a:p>
            <a:pPr algn="just">
              <a:buFont typeface="Arial" pitchFamily="34" charset="0"/>
              <a:buChar char="•"/>
            </a:pPr>
            <a:r>
              <a:rPr lang="en-US" dirty="0" smtClean="0"/>
              <a:t> The client opens the file it wishes to read by calling open() on the </a:t>
            </a:r>
            <a:r>
              <a:rPr lang="en-US" dirty="0" err="1" smtClean="0"/>
              <a:t>FileSystem</a:t>
            </a:r>
            <a:r>
              <a:rPr lang="en-US" dirty="0" smtClean="0"/>
              <a:t> object, which for HDFS is an instance of </a:t>
            </a:r>
            <a:r>
              <a:rPr lang="en-US" dirty="0" err="1" smtClean="0"/>
              <a:t>DistributedFileSystem</a:t>
            </a:r>
            <a:endParaRPr lang="en-US" dirty="0" smtClean="0"/>
          </a:p>
          <a:p>
            <a:pPr marL="342900" indent="-342900" algn="just">
              <a:buFont typeface="Arial" pitchFamily="34" charset="0"/>
              <a:buChar char="•"/>
            </a:pPr>
            <a:r>
              <a:rPr lang="en-US" dirty="0" err="1" smtClean="0"/>
              <a:t>DistributedFileSystem</a:t>
            </a:r>
            <a:r>
              <a:rPr lang="en-US" dirty="0" smtClean="0"/>
              <a:t> calls the </a:t>
            </a:r>
            <a:r>
              <a:rPr lang="en-US" dirty="0" err="1" smtClean="0"/>
              <a:t>namenode</a:t>
            </a:r>
            <a:r>
              <a:rPr lang="en-US" dirty="0" smtClean="0"/>
              <a:t>, using RPC(remote procedure call), to determine the locations of the blocks for the first few blocks in the file.</a:t>
            </a:r>
          </a:p>
          <a:p>
            <a:pPr marL="342900" indent="-342900" algn="just">
              <a:buFont typeface="Arial" pitchFamily="34" charset="0"/>
              <a:buChar char="•"/>
            </a:pPr>
            <a:r>
              <a:rPr lang="en-US" dirty="0" smtClean="0"/>
              <a:t>For each block, the </a:t>
            </a:r>
            <a:r>
              <a:rPr lang="en-US" dirty="0" err="1" smtClean="0"/>
              <a:t>namenode</a:t>
            </a:r>
            <a:r>
              <a:rPr lang="en-US" dirty="0" smtClean="0"/>
              <a:t> returns the addresses of the </a:t>
            </a:r>
            <a:r>
              <a:rPr lang="en-US" dirty="0" err="1" smtClean="0"/>
              <a:t>datanodes</a:t>
            </a:r>
            <a:r>
              <a:rPr lang="en-US" dirty="0" smtClean="0"/>
              <a:t> that have a copy of that block. The </a:t>
            </a:r>
            <a:r>
              <a:rPr lang="en-US" dirty="0" err="1" smtClean="0"/>
              <a:t>datanodes</a:t>
            </a:r>
            <a:r>
              <a:rPr lang="en-US" dirty="0" smtClean="0"/>
              <a:t> are stored according to their proximity to the client.</a:t>
            </a:r>
          </a:p>
          <a:p>
            <a:pPr marL="342900" indent="-342900" algn="just">
              <a:buFont typeface="Arial" pitchFamily="34" charset="0"/>
              <a:buChar char="•"/>
            </a:pPr>
            <a:r>
              <a:rPr lang="en-US" dirty="0" smtClean="0"/>
              <a:t>If the client is itself a </a:t>
            </a:r>
            <a:r>
              <a:rPr lang="en-US" dirty="0" err="1" smtClean="0"/>
              <a:t>datanode</a:t>
            </a:r>
            <a:r>
              <a:rPr lang="en-US" dirty="0" smtClean="0"/>
              <a:t>, then it will read from the local </a:t>
            </a:r>
            <a:r>
              <a:rPr lang="en-US" dirty="0" err="1" smtClean="0"/>
              <a:t>datanode</a:t>
            </a:r>
            <a:r>
              <a:rPr lang="en-US" dirty="0" smtClean="0"/>
              <a:t>, if it hosts a copy of the block.</a:t>
            </a:r>
          </a:p>
          <a:p>
            <a:pPr marL="342900" indent="-342900" algn="just">
              <a:buFont typeface="Arial" pitchFamily="34" charset="0"/>
              <a:buChar char="•"/>
            </a:pPr>
            <a:r>
              <a:rPr lang="en-US" dirty="0" smtClean="0"/>
              <a:t>The </a:t>
            </a:r>
            <a:r>
              <a:rPr lang="en-US" dirty="0" err="1" smtClean="0"/>
              <a:t>DistributedFileSystem</a:t>
            </a:r>
            <a:r>
              <a:rPr lang="en-US" dirty="0" smtClean="0"/>
              <a:t> returns an </a:t>
            </a:r>
            <a:r>
              <a:rPr lang="en-US" dirty="0" err="1" smtClean="0"/>
              <a:t>FSDataInputStream</a:t>
            </a:r>
            <a:r>
              <a:rPr lang="en-US" dirty="0" smtClean="0"/>
              <a:t> to the client for it to read data from. </a:t>
            </a:r>
            <a:r>
              <a:rPr lang="en-US" dirty="0" err="1" smtClean="0"/>
              <a:t>FSDataInputStream</a:t>
            </a:r>
            <a:r>
              <a:rPr lang="en-US" dirty="0" smtClean="0"/>
              <a:t> in turn wraps a </a:t>
            </a:r>
            <a:r>
              <a:rPr lang="en-US" dirty="0" err="1" smtClean="0"/>
              <a:t>DFSInputStream</a:t>
            </a:r>
            <a:r>
              <a:rPr lang="en-US" dirty="0" smtClean="0"/>
              <a:t>, which manages the </a:t>
            </a:r>
            <a:r>
              <a:rPr lang="en-US" dirty="0" err="1" smtClean="0"/>
              <a:t>datanode</a:t>
            </a:r>
            <a:r>
              <a:rPr lang="en-US" dirty="0" smtClean="0"/>
              <a:t> and </a:t>
            </a:r>
            <a:r>
              <a:rPr lang="en-US" dirty="0" err="1" smtClean="0"/>
              <a:t>namenode</a:t>
            </a:r>
            <a:r>
              <a:rPr lang="en-US" dirty="0" smtClean="0"/>
              <a:t> I/O.</a:t>
            </a:r>
          </a:p>
          <a:p>
            <a:pPr marL="342900" indent="-342900" algn="just">
              <a:buFont typeface="Arial" pitchFamily="34" charset="0"/>
              <a:buChar char="•"/>
            </a:pPr>
            <a:r>
              <a:rPr lang="en-US" dirty="0" smtClean="0"/>
              <a:t>The Client then calls read() on the stream. </a:t>
            </a:r>
            <a:r>
              <a:rPr lang="en-US" dirty="0" err="1" smtClean="0"/>
              <a:t>DFSInputStream</a:t>
            </a:r>
            <a:r>
              <a:rPr lang="en-US" dirty="0" smtClean="0"/>
              <a:t>, which has stored the </a:t>
            </a:r>
            <a:r>
              <a:rPr lang="en-US" dirty="0" err="1" smtClean="0"/>
              <a:t>datanode</a:t>
            </a:r>
            <a:r>
              <a:rPr lang="en-US" dirty="0" smtClean="0"/>
              <a:t> addresses for the first few blocks in the file, then connects to the first closet </a:t>
            </a:r>
            <a:r>
              <a:rPr lang="en-US" dirty="0" err="1" smtClean="0"/>
              <a:t>datanode</a:t>
            </a:r>
            <a:r>
              <a:rPr lang="en-US" dirty="0" smtClean="0"/>
              <a:t> for the first block in the file. Data is streamed from the </a:t>
            </a:r>
            <a:r>
              <a:rPr lang="en-US" dirty="0" err="1" smtClean="0"/>
              <a:t>datanode</a:t>
            </a:r>
            <a:r>
              <a:rPr lang="en-US" dirty="0" smtClean="0"/>
              <a:t> back to the client, which calls read() repeatedly on the stream. </a:t>
            </a:r>
          </a:p>
          <a:p>
            <a:pPr marL="342900" indent="-342900" algn="just">
              <a:buFont typeface="Arial" pitchFamily="34" charset="0"/>
              <a:buChar char="•"/>
            </a:pPr>
            <a:r>
              <a:rPr lang="en-US" dirty="0" smtClean="0"/>
              <a:t>When the end of the block is reached, </a:t>
            </a:r>
            <a:r>
              <a:rPr lang="en-US" dirty="0" err="1" smtClean="0"/>
              <a:t>DFSInputStream</a:t>
            </a:r>
            <a:r>
              <a:rPr lang="en-US" dirty="0" smtClean="0"/>
              <a:t> will close the connection to the </a:t>
            </a:r>
            <a:r>
              <a:rPr lang="en-US" dirty="0" err="1" smtClean="0"/>
              <a:t>datanode</a:t>
            </a:r>
            <a:r>
              <a:rPr lang="en-US" dirty="0" smtClean="0"/>
              <a:t>, then find the best </a:t>
            </a:r>
            <a:r>
              <a:rPr lang="en-US" dirty="0" err="1" smtClean="0"/>
              <a:t>datanode</a:t>
            </a:r>
            <a:r>
              <a:rPr lang="en-US" dirty="0" smtClean="0"/>
              <a:t> for the next block.</a:t>
            </a:r>
          </a:p>
          <a:p>
            <a:pPr marL="342900" indent="-342900" algn="just">
              <a:buFont typeface="Arial" pitchFamily="34" charset="0"/>
              <a:buChar char="•"/>
            </a:pPr>
            <a:r>
              <a:rPr lang="en-US" dirty="0" smtClean="0"/>
              <a:t>Blocks are read in order with the </a:t>
            </a:r>
            <a:r>
              <a:rPr lang="en-US" dirty="0" err="1" smtClean="0"/>
              <a:t>DFSInputStream</a:t>
            </a:r>
            <a:r>
              <a:rPr lang="en-US" dirty="0" smtClean="0"/>
              <a:t> opening new connections to </a:t>
            </a:r>
            <a:r>
              <a:rPr lang="en-US" dirty="0" err="1" smtClean="0"/>
              <a:t>datanodes</a:t>
            </a:r>
            <a:r>
              <a:rPr lang="en-US" dirty="0" smtClean="0"/>
              <a:t> as the client reads through the stream. It will also call the </a:t>
            </a:r>
            <a:r>
              <a:rPr lang="en-US" dirty="0" err="1" smtClean="0"/>
              <a:t>namenode</a:t>
            </a:r>
            <a:r>
              <a:rPr lang="en-US" dirty="0" smtClean="0"/>
              <a:t> to retrieve the </a:t>
            </a:r>
            <a:r>
              <a:rPr lang="en-US" dirty="0" err="1" smtClean="0"/>
              <a:t>datanode</a:t>
            </a:r>
            <a:r>
              <a:rPr lang="en-US" dirty="0" smtClean="0"/>
              <a:t> locations for the next batch of blocks as needed. When the client has finished reading, it calls close() on the </a:t>
            </a:r>
            <a:r>
              <a:rPr lang="en-US" dirty="0" err="1" smtClean="0"/>
              <a:t>FSDataInputStream</a:t>
            </a:r>
            <a:r>
              <a:rPr lang="en-US" dirty="0" smtClean="0"/>
              <a:t>.</a:t>
            </a:r>
          </a:p>
          <a:p>
            <a:pPr marL="342900" indent="-342900" algn="just"/>
            <a:endParaRPr lang="en-US" dirty="0" smtClean="0"/>
          </a:p>
          <a:p>
            <a:pPr marL="342900" indent="-342900" algn="just">
              <a:buFont typeface="Arial" pitchFamily="34" charset="0"/>
              <a:buChar char="•"/>
            </a:pPr>
            <a:endParaRPr lang="en-US" dirty="0" smtClean="0"/>
          </a:p>
          <a:p>
            <a:pPr marL="342900" indent="-342900" algn="just">
              <a:buFont typeface="Arial" pitchFamily="34" charset="0"/>
              <a:buChar char="•"/>
            </a:pPr>
            <a:endParaRPr lang="en-US" dirty="0" smtClean="0"/>
          </a:p>
          <a:p>
            <a:pPr marL="342900" indent="-342900" algn="just"/>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838200" y="0"/>
            <a:ext cx="6879724" cy="4262438"/>
          </a:xfrm>
          <a:prstGeom prst="rect">
            <a:avLst/>
          </a:prstGeom>
          <a:noFill/>
          <a:ln w="9525">
            <a:noFill/>
            <a:miter lim="800000"/>
            <a:headEnd/>
            <a:tailEnd/>
          </a:ln>
          <a:effectLst/>
        </p:spPr>
      </p:pic>
      <p:sp>
        <p:nvSpPr>
          <p:cNvPr id="5" name="TextBox 4"/>
          <p:cNvSpPr txBox="1"/>
          <p:nvPr/>
        </p:nvSpPr>
        <p:spPr>
          <a:xfrm>
            <a:off x="533400" y="4267200"/>
            <a:ext cx="8153400" cy="1754326"/>
          </a:xfrm>
          <a:prstGeom prst="rect">
            <a:avLst/>
          </a:prstGeom>
          <a:noFill/>
        </p:spPr>
        <p:txBody>
          <a:bodyPr wrap="square" rtlCol="0">
            <a:spAutoFit/>
          </a:bodyPr>
          <a:lstStyle/>
          <a:p>
            <a:r>
              <a:rPr lang="en-US" sz="2800" dirty="0" smtClean="0"/>
              <a:t>Distance =0 processes on the same node</a:t>
            </a:r>
          </a:p>
          <a:p>
            <a:r>
              <a:rPr lang="en-US" sz="2800" dirty="0" smtClean="0"/>
              <a:t>Distance = 2 different nodes on the same rank</a:t>
            </a:r>
          </a:p>
          <a:p>
            <a:r>
              <a:rPr lang="en-US" sz="2400" dirty="0" smtClean="0"/>
              <a:t>Distance = 4 nodes on different racks in the same data center</a:t>
            </a:r>
          </a:p>
          <a:p>
            <a:r>
              <a:rPr lang="en-US" sz="2800" dirty="0" smtClean="0"/>
              <a:t>Distance = 6 nodes on different data centers</a:t>
            </a: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5" name="TextBox 4"/>
          <p:cNvSpPr txBox="1"/>
          <p:nvPr/>
        </p:nvSpPr>
        <p:spPr>
          <a:xfrm>
            <a:off x="228600" y="381000"/>
            <a:ext cx="8686800" cy="1200329"/>
          </a:xfrm>
          <a:prstGeom prst="rect">
            <a:avLst/>
          </a:prstGeom>
          <a:noFill/>
        </p:spPr>
        <p:txBody>
          <a:bodyPr wrap="square" rtlCol="0">
            <a:spAutoFit/>
          </a:bodyPr>
          <a:lstStyle/>
          <a:p>
            <a:r>
              <a:rPr lang="en-US" b="1" dirty="0" smtClean="0"/>
              <a:t>2. Anatomy of a File Write</a:t>
            </a:r>
          </a:p>
          <a:p>
            <a:pPr>
              <a:buFont typeface="Arial" pitchFamily="34" charset="0"/>
              <a:buChar char="•"/>
            </a:pPr>
            <a:r>
              <a:rPr lang="en-US" dirty="0" smtClean="0"/>
              <a:t> Creating a new file, writing data to it, then closing the file.</a:t>
            </a:r>
          </a:p>
          <a:p>
            <a:endParaRPr lang="en-US" dirty="0" smtClean="0"/>
          </a:p>
          <a:p>
            <a:endParaRPr lang="en-IN" dirty="0"/>
          </a:p>
        </p:txBody>
      </p:sp>
      <p:pic>
        <p:nvPicPr>
          <p:cNvPr id="6146" name="Picture 2"/>
          <p:cNvPicPr>
            <a:picLocks noChangeAspect="1" noChangeArrowheads="1"/>
          </p:cNvPicPr>
          <p:nvPr/>
        </p:nvPicPr>
        <p:blipFill>
          <a:blip r:embed="rId2"/>
          <a:srcRect/>
          <a:stretch>
            <a:fillRect/>
          </a:stretch>
        </p:blipFill>
        <p:spPr bwMode="auto">
          <a:xfrm>
            <a:off x="304800" y="1066800"/>
            <a:ext cx="8534400" cy="52578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5" name="TextBox 4"/>
          <p:cNvSpPr txBox="1"/>
          <p:nvPr/>
        </p:nvSpPr>
        <p:spPr>
          <a:xfrm>
            <a:off x="228600" y="381000"/>
            <a:ext cx="8686800" cy="7017306"/>
          </a:xfrm>
          <a:prstGeom prst="rect">
            <a:avLst/>
          </a:prstGeom>
          <a:noFill/>
        </p:spPr>
        <p:txBody>
          <a:bodyPr wrap="square" rtlCol="0">
            <a:spAutoFit/>
          </a:bodyPr>
          <a:lstStyle/>
          <a:p>
            <a:pPr algn="just">
              <a:buFont typeface="Arial" pitchFamily="34" charset="0"/>
              <a:buChar char="•"/>
            </a:pPr>
            <a:r>
              <a:rPr lang="en-US" dirty="0" smtClean="0"/>
              <a:t> The client creates the file by calling create() on </a:t>
            </a:r>
            <a:r>
              <a:rPr lang="en-US" dirty="0" err="1" smtClean="0"/>
              <a:t>DistributedFileSystem</a:t>
            </a:r>
            <a:r>
              <a:rPr lang="en-US" dirty="0" smtClean="0"/>
              <a:t>. </a:t>
            </a:r>
            <a:r>
              <a:rPr lang="en-US" dirty="0" err="1" smtClean="0"/>
              <a:t>DistributedFileSystem</a:t>
            </a:r>
            <a:r>
              <a:rPr lang="en-US" dirty="0" smtClean="0"/>
              <a:t> makes an RPC call to the </a:t>
            </a:r>
            <a:r>
              <a:rPr lang="en-US" dirty="0" err="1" smtClean="0"/>
              <a:t>namenode</a:t>
            </a:r>
            <a:r>
              <a:rPr lang="en-US" dirty="0" smtClean="0"/>
              <a:t> to create a new file in the </a:t>
            </a:r>
            <a:r>
              <a:rPr lang="en-US" dirty="0" err="1" smtClean="0"/>
              <a:t>filesystem’s</a:t>
            </a:r>
            <a:r>
              <a:rPr lang="en-US" dirty="0" smtClean="0"/>
              <a:t> namespace, with no blocks associated with it.</a:t>
            </a:r>
          </a:p>
          <a:p>
            <a:pPr algn="just">
              <a:buFont typeface="Arial" pitchFamily="34" charset="0"/>
              <a:buChar char="•"/>
            </a:pPr>
            <a:r>
              <a:rPr lang="en-US" dirty="0" smtClean="0"/>
              <a:t> The </a:t>
            </a:r>
            <a:r>
              <a:rPr lang="en-US" dirty="0" err="1" smtClean="0"/>
              <a:t>namenode</a:t>
            </a:r>
            <a:r>
              <a:rPr lang="en-US" dirty="0" smtClean="0"/>
              <a:t> performs various checks to make sure the file doesn’t already exist, and that the client has the right permissions to create the file.</a:t>
            </a:r>
          </a:p>
          <a:p>
            <a:pPr algn="just">
              <a:buFont typeface="Arial" pitchFamily="34" charset="0"/>
              <a:buChar char="•"/>
            </a:pPr>
            <a:r>
              <a:rPr lang="en-US" dirty="0" smtClean="0"/>
              <a:t>If these checks pass, the </a:t>
            </a:r>
            <a:r>
              <a:rPr lang="en-US" dirty="0" err="1" smtClean="0"/>
              <a:t>namenode</a:t>
            </a:r>
            <a:r>
              <a:rPr lang="en-US" dirty="0" smtClean="0"/>
              <a:t> makes a record  of the new file, otherwise file creation fails and the client is thrown an </a:t>
            </a:r>
            <a:r>
              <a:rPr lang="en-US" dirty="0" err="1" smtClean="0"/>
              <a:t>IOException</a:t>
            </a:r>
            <a:r>
              <a:rPr lang="en-US" dirty="0" smtClean="0"/>
              <a:t>.</a:t>
            </a:r>
          </a:p>
          <a:p>
            <a:pPr algn="just">
              <a:buFont typeface="Arial" pitchFamily="34" charset="0"/>
              <a:buChar char="•"/>
            </a:pPr>
            <a:r>
              <a:rPr lang="en-US" dirty="0" smtClean="0"/>
              <a:t> The </a:t>
            </a:r>
            <a:r>
              <a:rPr lang="en-US" dirty="0" err="1" smtClean="0"/>
              <a:t>DistributedFileSystem</a:t>
            </a:r>
            <a:r>
              <a:rPr lang="en-US" dirty="0" smtClean="0"/>
              <a:t> returns an </a:t>
            </a:r>
            <a:r>
              <a:rPr lang="en-US" dirty="0" err="1" smtClean="0"/>
              <a:t>FSDataOutputStream</a:t>
            </a:r>
            <a:r>
              <a:rPr lang="en-US" dirty="0" smtClean="0"/>
              <a:t> for the client to start writing data to. </a:t>
            </a:r>
          </a:p>
          <a:p>
            <a:pPr algn="just">
              <a:buFont typeface="Arial" pitchFamily="34" charset="0"/>
              <a:buChar char="•"/>
            </a:pPr>
            <a:r>
              <a:rPr lang="en-US" dirty="0" smtClean="0"/>
              <a:t> As the client writes data, </a:t>
            </a:r>
            <a:r>
              <a:rPr lang="en-US" dirty="0" err="1" smtClean="0"/>
              <a:t>DFSOutputStream</a:t>
            </a:r>
            <a:r>
              <a:rPr lang="en-US" dirty="0" smtClean="0"/>
              <a:t> splits it into packets, which it writes to an internal queue, called the data queue. The data queue is consumed by the </a:t>
            </a:r>
            <a:r>
              <a:rPr lang="en-US" dirty="0" err="1" smtClean="0"/>
              <a:t>dataStreamer</a:t>
            </a:r>
            <a:r>
              <a:rPr lang="en-US" dirty="0" smtClean="0"/>
              <a:t>, whose responsibility it is to ask the </a:t>
            </a:r>
            <a:r>
              <a:rPr lang="en-US" dirty="0" err="1" smtClean="0"/>
              <a:t>namenode</a:t>
            </a:r>
            <a:r>
              <a:rPr lang="en-US" dirty="0" smtClean="0"/>
              <a:t> to allocate new blocks by picking a list of suitable </a:t>
            </a:r>
            <a:r>
              <a:rPr lang="en-US" dirty="0" err="1" smtClean="0"/>
              <a:t>datanodes</a:t>
            </a:r>
            <a:r>
              <a:rPr lang="en-US" dirty="0" smtClean="0"/>
              <a:t> to store the replicas.</a:t>
            </a:r>
          </a:p>
          <a:p>
            <a:pPr algn="just">
              <a:buFont typeface="Arial" pitchFamily="34" charset="0"/>
              <a:buChar char="•"/>
            </a:pPr>
            <a:r>
              <a:rPr lang="en-US" dirty="0" smtClean="0"/>
              <a:t> The list of </a:t>
            </a:r>
            <a:r>
              <a:rPr lang="en-US" dirty="0" err="1" smtClean="0"/>
              <a:t>datanodes</a:t>
            </a:r>
            <a:r>
              <a:rPr lang="en-US" dirty="0" smtClean="0"/>
              <a:t> forms a pipeline we will assume the replication level is three, so there are three nodes in the pipeline.</a:t>
            </a:r>
          </a:p>
          <a:p>
            <a:pPr algn="just">
              <a:buFont typeface="Arial" pitchFamily="34" charset="0"/>
              <a:buChar char="•"/>
            </a:pPr>
            <a:r>
              <a:rPr lang="en-US" dirty="0" smtClean="0"/>
              <a:t> The </a:t>
            </a:r>
            <a:r>
              <a:rPr lang="en-US" dirty="0" err="1" smtClean="0"/>
              <a:t>DataStreamer</a:t>
            </a:r>
            <a:r>
              <a:rPr lang="en-US" dirty="0" smtClean="0"/>
              <a:t> streams the packets to the first </a:t>
            </a:r>
            <a:r>
              <a:rPr lang="en-US" dirty="0" err="1" smtClean="0"/>
              <a:t>datanode</a:t>
            </a:r>
            <a:r>
              <a:rPr lang="en-US" dirty="0" smtClean="0"/>
              <a:t> in the pipeline, which stores the packet and forwards it to the second </a:t>
            </a:r>
            <a:r>
              <a:rPr lang="en-US" dirty="0" err="1" smtClean="0"/>
              <a:t>datanode</a:t>
            </a:r>
            <a:r>
              <a:rPr lang="en-US" dirty="0" smtClean="0"/>
              <a:t> in the pipeline. Similarly the second </a:t>
            </a:r>
            <a:r>
              <a:rPr lang="en-US" dirty="0" err="1" smtClean="0"/>
              <a:t>datanode</a:t>
            </a:r>
            <a:r>
              <a:rPr lang="en-US" dirty="0" smtClean="0"/>
              <a:t> stores the packet and forwards it to the third </a:t>
            </a:r>
            <a:r>
              <a:rPr lang="en-US" dirty="0" err="1" smtClean="0"/>
              <a:t>datanode</a:t>
            </a:r>
            <a:r>
              <a:rPr lang="en-US" dirty="0" smtClean="0"/>
              <a:t> in the pipeline.</a:t>
            </a:r>
          </a:p>
          <a:p>
            <a:pPr algn="just">
              <a:buFont typeface="Arial" pitchFamily="34" charset="0"/>
              <a:buChar char="•"/>
            </a:pPr>
            <a:r>
              <a:rPr lang="en-US" dirty="0" smtClean="0"/>
              <a:t> </a:t>
            </a:r>
            <a:r>
              <a:rPr lang="en-US" dirty="0" err="1" smtClean="0"/>
              <a:t>DFSOutputStream</a:t>
            </a:r>
            <a:r>
              <a:rPr lang="en-US" dirty="0" smtClean="0"/>
              <a:t> also maintains an internal queue of packets that are waiting to be </a:t>
            </a:r>
            <a:r>
              <a:rPr lang="en-US" dirty="0" err="1" smtClean="0"/>
              <a:t>ack</a:t>
            </a:r>
            <a:r>
              <a:rPr lang="en-US" dirty="0" smtClean="0"/>
              <a:t> by </a:t>
            </a:r>
            <a:r>
              <a:rPr lang="en-US" dirty="0" err="1" smtClean="0"/>
              <a:t>datanodes</a:t>
            </a:r>
            <a:r>
              <a:rPr lang="en-US" dirty="0" smtClean="0"/>
              <a:t>, called the </a:t>
            </a:r>
            <a:r>
              <a:rPr lang="en-US" dirty="0" err="1" smtClean="0"/>
              <a:t>ack</a:t>
            </a:r>
            <a:r>
              <a:rPr lang="en-US" dirty="0" smtClean="0"/>
              <a:t> queue. A packet is removed from the </a:t>
            </a:r>
            <a:r>
              <a:rPr lang="en-US" dirty="0" err="1" smtClean="0"/>
              <a:t>ack</a:t>
            </a:r>
            <a:r>
              <a:rPr lang="en-US" dirty="0" smtClean="0"/>
              <a:t> queue only when it has been </a:t>
            </a:r>
            <a:r>
              <a:rPr lang="en-US" dirty="0" err="1" smtClean="0"/>
              <a:t>ack</a:t>
            </a:r>
            <a:r>
              <a:rPr lang="en-US" dirty="0" smtClean="0"/>
              <a:t> by all the </a:t>
            </a:r>
            <a:r>
              <a:rPr lang="en-US" dirty="0" err="1" smtClean="0"/>
              <a:t>datanodes</a:t>
            </a:r>
            <a:r>
              <a:rPr lang="en-US" dirty="0" smtClean="0"/>
              <a:t> in the pipeline.</a:t>
            </a:r>
          </a:p>
          <a:p>
            <a:pPr algn="just">
              <a:buFont typeface="Arial" pitchFamily="34" charset="0"/>
              <a:buChar char="•"/>
            </a:pPr>
            <a:r>
              <a:rPr lang="en-US" dirty="0" smtClean="0"/>
              <a:t> If a </a:t>
            </a:r>
            <a:r>
              <a:rPr lang="en-US" dirty="0" err="1" smtClean="0"/>
              <a:t>datanode</a:t>
            </a:r>
            <a:r>
              <a:rPr lang="en-US" dirty="0" smtClean="0"/>
              <a:t> fails while data is being written to it, then the following actions are take, which are transparent to the client writing the data. First the pipeline is closed, and any </a:t>
            </a:r>
          </a:p>
          <a:p>
            <a:pPr>
              <a:buFont typeface="Arial" pitchFamily="34" charset="0"/>
              <a:buChar char="•"/>
            </a:pPr>
            <a:endParaRPr lang="en-US" dirty="0" smtClean="0"/>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838200" y="685800"/>
            <a:ext cx="7239000" cy="492442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7" name="TextBox 6"/>
          <p:cNvSpPr txBox="1"/>
          <p:nvPr/>
        </p:nvSpPr>
        <p:spPr>
          <a:xfrm>
            <a:off x="228600" y="304800"/>
            <a:ext cx="8686800" cy="523220"/>
          </a:xfrm>
          <a:prstGeom prst="rect">
            <a:avLst/>
          </a:prstGeom>
          <a:noFill/>
        </p:spPr>
        <p:txBody>
          <a:bodyPr wrap="square" rtlCol="0">
            <a:spAutoFit/>
          </a:bodyPr>
          <a:lstStyle/>
          <a:p>
            <a:pPr algn="ctr"/>
            <a:r>
              <a:rPr lang="en-US" sz="2800" b="1" dirty="0" smtClean="0"/>
              <a:t>Coherency Model</a:t>
            </a:r>
            <a:endParaRPr lang="en-IN" dirty="0"/>
          </a:p>
        </p:txBody>
      </p:sp>
      <p:pic>
        <p:nvPicPr>
          <p:cNvPr id="8194" name="Picture 2"/>
          <p:cNvPicPr>
            <a:picLocks noChangeAspect="1" noChangeArrowheads="1"/>
          </p:cNvPicPr>
          <p:nvPr/>
        </p:nvPicPr>
        <p:blipFill>
          <a:blip r:embed="rId2"/>
          <a:srcRect/>
          <a:stretch>
            <a:fillRect/>
          </a:stretch>
        </p:blipFill>
        <p:spPr bwMode="auto">
          <a:xfrm>
            <a:off x="71120" y="1066800"/>
            <a:ext cx="8768080" cy="5638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8534400" cy="6370975"/>
          </a:xfrm>
          <a:prstGeom prst="rect">
            <a:avLst/>
          </a:prstGeom>
          <a:noFill/>
        </p:spPr>
        <p:txBody>
          <a:bodyPr wrap="square" rtlCol="0">
            <a:spAutoFit/>
          </a:bodyPr>
          <a:lstStyle/>
          <a:p>
            <a:pPr algn="just"/>
            <a:r>
              <a:rPr lang="en-US" sz="2400" dirty="0" smtClean="0"/>
              <a:t>2. Streaming data access</a:t>
            </a:r>
          </a:p>
          <a:p>
            <a:pPr algn="just">
              <a:buFont typeface="Arial" pitchFamily="34" charset="0"/>
              <a:buChar char="•"/>
            </a:pPr>
            <a:r>
              <a:rPr lang="en-US" sz="2400" dirty="0" smtClean="0"/>
              <a:t>HDFS is built around the idea  that the most efficient data processing pattern is a write-once, read-many-times patterns.</a:t>
            </a:r>
          </a:p>
          <a:p>
            <a:pPr algn="just">
              <a:buFont typeface="Arial" pitchFamily="34" charset="0"/>
              <a:buChar char="•"/>
            </a:pPr>
            <a:r>
              <a:rPr lang="en-US" sz="2400" dirty="0" smtClean="0"/>
              <a:t>A dataset is typically generated or copied from source, then various analyses are performed on that dataset over time.</a:t>
            </a:r>
          </a:p>
          <a:p>
            <a:pPr algn="just">
              <a:buFont typeface="Arial" pitchFamily="34" charset="0"/>
              <a:buChar char="•"/>
            </a:pPr>
            <a:r>
              <a:rPr lang="en-US" sz="2400" dirty="0" smtClean="0"/>
              <a:t>Each analysis will involve a large proportion, if not all, of the dataset, so the time to read the whole dataset is more important than the latency in reading the first record.</a:t>
            </a:r>
          </a:p>
          <a:p>
            <a:pPr algn="just"/>
            <a:endParaRPr lang="en-US" sz="2400" dirty="0" smtClean="0"/>
          </a:p>
          <a:p>
            <a:pPr algn="just"/>
            <a:r>
              <a:rPr lang="en-US" sz="2400" dirty="0" smtClean="0"/>
              <a:t>3. Commodity Hardware:</a:t>
            </a:r>
          </a:p>
          <a:p>
            <a:pPr algn="just">
              <a:buFont typeface="Arial" pitchFamily="34" charset="0"/>
              <a:buChar char="•"/>
            </a:pPr>
            <a:r>
              <a:rPr lang="en-US" sz="2400" dirty="0" err="1" smtClean="0"/>
              <a:t>Hadoop</a:t>
            </a:r>
            <a:r>
              <a:rPr lang="en-US" sz="2400" dirty="0" smtClean="0"/>
              <a:t> doesn’t require expensive, highly reliable hardware to run on.</a:t>
            </a:r>
          </a:p>
          <a:p>
            <a:pPr algn="just">
              <a:buFont typeface="Arial" pitchFamily="34" charset="0"/>
              <a:buChar char="•"/>
            </a:pPr>
            <a:r>
              <a:rPr lang="en-US" sz="2400" dirty="0" smtClean="0"/>
              <a:t>It’s designed to run on clusters of commodity hardware for which the chance of node failure across the cluster is high, at least for large clusters.</a:t>
            </a:r>
          </a:p>
          <a:p>
            <a:pPr algn="just">
              <a:buFont typeface="Arial" pitchFamily="34" charset="0"/>
              <a:buChar char="•"/>
            </a:pPr>
            <a:r>
              <a:rPr lang="en-US" sz="2400" dirty="0" smtClean="0"/>
              <a:t>HDFS is designed to carry on working without a noticeable interruption to the user in the face of such failure.</a:t>
            </a:r>
            <a:endParaRPr lang="en-IN"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7" name="TextBox 6"/>
          <p:cNvSpPr txBox="1"/>
          <p:nvPr/>
        </p:nvSpPr>
        <p:spPr>
          <a:xfrm>
            <a:off x="228600" y="304800"/>
            <a:ext cx="8686800" cy="369332"/>
          </a:xfrm>
          <a:prstGeom prst="rect">
            <a:avLst/>
          </a:prstGeom>
          <a:noFill/>
        </p:spPr>
        <p:txBody>
          <a:bodyPr wrap="square" rtlCol="0">
            <a:spAutoFit/>
          </a:bodyPr>
          <a:lstStyle/>
          <a:p>
            <a:r>
              <a:rPr lang="en-US" dirty="0" smtClean="0"/>
              <a:t> </a:t>
            </a:r>
            <a:endParaRPr lang="en-IN" dirty="0"/>
          </a:p>
        </p:txBody>
      </p:sp>
      <p:pic>
        <p:nvPicPr>
          <p:cNvPr id="9218" name="Picture 2"/>
          <p:cNvPicPr>
            <a:picLocks noChangeAspect="1" noChangeArrowheads="1"/>
          </p:cNvPicPr>
          <p:nvPr/>
        </p:nvPicPr>
        <p:blipFill>
          <a:blip r:embed="rId2"/>
          <a:srcRect/>
          <a:stretch>
            <a:fillRect/>
          </a:stretch>
        </p:blipFill>
        <p:spPr bwMode="auto">
          <a:xfrm>
            <a:off x="609600" y="457200"/>
            <a:ext cx="7696200" cy="577215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10600" cy="646331"/>
          </a:xfrm>
          <a:prstGeom prst="rect">
            <a:avLst/>
          </a:prstGeom>
          <a:noFill/>
        </p:spPr>
        <p:txBody>
          <a:bodyPr wrap="square" rtlCol="0">
            <a:spAutoFit/>
          </a:bodyPr>
          <a:lstStyle/>
          <a:p>
            <a:pPr algn="just"/>
            <a:endParaRPr lang="en-US"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7" name="TextBox 6"/>
          <p:cNvSpPr txBox="1"/>
          <p:nvPr/>
        </p:nvSpPr>
        <p:spPr>
          <a:xfrm>
            <a:off x="228600" y="304800"/>
            <a:ext cx="8686800" cy="369332"/>
          </a:xfrm>
          <a:prstGeom prst="rect">
            <a:avLst/>
          </a:prstGeom>
          <a:noFill/>
        </p:spPr>
        <p:txBody>
          <a:bodyPr wrap="square" rtlCol="0">
            <a:spAutoFit/>
          </a:bodyPr>
          <a:lstStyle/>
          <a:p>
            <a:r>
              <a:rPr lang="en-US" dirty="0" smtClean="0"/>
              <a:t> </a:t>
            </a:r>
            <a:endParaRPr lang="en-IN" dirty="0"/>
          </a:p>
        </p:txBody>
      </p:sp>
      <p:pic>
        <p:nvPicPr>
          <p:cNvPr id="10242" name="Picture 2"/>
          <p:cNvPicPr>
            <a:picLocks noChangeAspect="1" noChangeArrowheads="1"/>
          </p:cNvPicPr>
          <p:nvPr/>
        </p:nvPicPr>
        <p:blipFill>
          <a:blip r:embed="rId2"/>
          <a:srcRect/>
          <a:stretch>
            <a:fillRect/>
          </a:stretch>
        </p:blipFill>
        <p:spPr bwMode="auto">
          <a:xfrm>
            <a:off x="1552574" y="990600"/>
            <a:ext cx="6753225" cy="39624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Out.hflush</a:t>
            </a:r>
            <a:r>
              <a:rPr lang="en-US" dirty="0" smtClean="0"/>
              <a:t> It does not </a:t>
            </a:r>
            <a:r>
              <a:rPr lang="en-US" dirty="0" err="1" smtClean="0"/>
              <a:t>guarangee</a:t>
            </a:r>
            <a:r>
              <a:rPr lang="en-US" dirty="0" smtClean="0"/>
              <a:t> that the </a:t>
            </a:r>
            <a:r>
              <a:rPr lang="en-US" dirty="0" err="1" smtClean="0"/>
              <a:t>datanodes</a:t>
            </a:r>
            <a:r>
              <a:rPr lang="en-US" dirty="0" smtClean="0"/>
              <a:t> have written the data to disk, only that its in the </a:t>
            </a:r>
            <a:r>
              <a:rPr lang="en-US" dirty="0" err="1" smtClean="0"/>
              <a:t>datanode</a:t>
            </a:r>
            <a:r>
              <a:rPr lang="en-US" dirty="0" smtClean="0"/>
              <a:t> memory.</a:t>
            </a:r>
          </a:p>
          <a:p>
            <a:r>
              <a:rPr lang="en-US" dirty="0" err="1" smtClean="0"/>
              <a:t>Hsync</a:t>
            </a:r>
            <a:r>
              <a:rPr lang="en-US" dirty="0" smtClean="0"/>
              <a:t>() is similar to that of the </a:t>
            </a:r>
            <a:r>
              <a:rPr lang="en-US" dirty="0" err="1" smtClean="0"/>
              <a:t>fsync</a:t>
            </a:r>
            <a:r>
              <a:rPr lang="en-US" dirty="0" smtClean="0"/>
              <a:t>() system call in POSIX that commits buffered data for a </a:t>
            </a:r>
            <a:r>
              <a:rPr lang="en-US" smtClean="0"/>
              <a:t>file descriptor.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where HDFS is not good fit:</a:t>
            </a:r>
            <a:endParaRPr lang="en-US" dirty="0"/>
          </a:p>
        </p:txBody>
      </p:sp>
      <p:sp>
        <p:nvSpPr>
          <p:cNvPr id="3" name="Content Placeholder 2"/>
          <p:cNvSpPr>
            <a:spLocks noGrp="1"/>
          </p:cNvSpPr>
          <p:nvPr>
            <p:ph idx="1"/>
          </p:nvPr>
        </p:nvSpPr>
        <p:spPr/>
        <p:txBody>
          <a:bodyPr>
            <a:normAutofit lnSpcReduction="10000"/>
          </a:bodyPr>
          <a:lstStyle/>
          <a:p>
            <a:pPr algn="just">
              <a:buAutoNum type="arabicPeriod"/>
            </a:pPr>
            <a:r>
              <a:rPr lang="en-US" dirty="0" smtClean="0"/>
              <a:t>Low-latency data access:</a:t>
            </a:r>
          </a:p>
          <a:p>
            <a:pPr algn="just"/>
            <a:r>
              <a:rPr lang="en-US" dirty="0" smtClean="0"/>
              <a:t>Applications that require low-latency access to data, in the tens of milliseconds range, will not work well with HDFS.</a:t>
            </a:r>
          </a:p>
          <a:p>
            <a:pPr algn="just"/>
            <a:r>
              <a:rPr lang="en-US" dirty="0" smtClean="0"/>
              <a:t>HDFS is optimized for delivering a high throughput of data, and this may be at the expense of latency.</a:t>
            </a:r>
          </a:p>
          <a:p>
            <a:pPr algn="just"/>
            <a:r>
              <a:rPr lang="en-US" dirty="0" err="1" smtClean="0"/>
              <a:t>Hbase</a:t>
            </a:r>
            <a:r>
              <a:rPr lang="en-US" dirty="0" smtClean="0"/>
              <a:t> is currently a better choice for low-latency access.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8534400" cy="6001643"/>
          </a:xfrm>
          <a:prstGeom prst="rect">
            <a:avLst/>
          </a:prstGeom>
          <a:noFill/>
        </p:spPr>
        <p:txBody>
          <a:bodyPr wrap="square" rtlCol="0">
            <a:spAutoFit/>
          </a:bodyPr>
          <a:lstStyle/>
          <a:p>
            <a:pPr algn="just"/>
            <a:r>
              <a:rPr lang="en-US" sz="2400" dirty="0" smtClean="0"/>
              <a:t>2. Lots of small files</a:t>
            </a:r>
          </a:p>
          <a:p>
            <a:pPr algn="just">
              <a:buFont typeface="Arial" pitchFamily="34" charset="0"/>
              <a:buChar char="•"/>
            </a:pPr>
            <a:r>
              <a:rPr lang="en-US" sz="2400" dirty="0" smtClean="0"/>
              <a:t>Since the name-node holds file system metadata in memory, the limit to the number of files in a file system is governed by the amount of memory on the name-node.</a:t>
            </a:r>
          </a:p>
          <a:p>
            <a:pPr algn="just">
              <a:buFont typeface="Arial" pitchFamily="34" charset="0"/>
              <a:buChar char="•"/>
            </a:pPr>
            <a:r>
              <a:rPr lang="en-US" sz="2400" dirty="0" smtClean="0"/>
              <a:t> As a rule of thumb, each file, directory, and block takes about 150 bytes.  </a:t>
            </a:r>
            <a:r>
              <a:rPr lang="en-US" sz="2400" dirty="0" err="1" smtClean="0"/>
              <a:t>Eg</a:t>
            </a:r>
            <a:r>
              <a:rPr lang="en-US" sz="2400" dirty="0" smtClean="0"/>
              <a:t>:</a:t>
            </a:r>
          </a:p>
          <a:p>
            <a:pPr algn="just"/>
            <a:r>
              <a:rPr lang="en-US" sz="2400" dirty="0" smtClean="0"/>
              <a:t>If u had one million files, each taking one block, u would need at least 300MB of memory. </a:t>
            </a:r>
          </a:p>
          <a:p>
            <a:pPr algn="just"/>
            <a:r>
              <a:rPr lang="en-US" sz="2400" dirty="0" smtClean="0"/>
              <a:t>While storing millions of files is feasible, billions is beyond the capability of current hardware.</a:t>
            </a:r>
          </a:p>
          <a:p>
            <a:pPr algn="just"/>
            <a:endParaRPr lang="en-US" sz="2400" dirty="0" smtClean="0"/>
          </a:p>
          <a:p>
            <a:pPr algn="just"/>
            <a:r>
              <a:rPr lang="en-US" sz="2400" dirty="0" smtClean="0"/>
              <a:t>3. Multiple writes, arbitrary file modifications:</a:t>
            </a:r>
          </a:p>
          <a:p>
            <a:pPr algn="just">
              <a:buFont typeface="Arial" pitchFamily="34" charset="0"/>
              <a:buChar char="•"/>
            </a:pPr>
            <a:r>
              <a:rPr lang="en-US" sz="2400" dirty="0" smtClean="0"/>
              <a:t>Files in  HDFS may be written to by a single </a:t>
            </a:r>
            <a:r>
              <a:rPr lang="en-US" sz="2400" dirty="0" err="1" smtClean="0"/>
              <a:t>writter</a:t>
            </a:r>
            <a:r>
              <a:rPr lang="en-US" sz="2400" dirty="0" smtClean="0"/>
              <a:t>. Writes are always made at the end of the file.</a:t>
            </a:r>
          </a:p>
          <a:p>
            <a:pPr algn="just">
              <a:buFont typeface="Arial" pitchFamily="34" charset="0"/>
              <a:buChar char="•"/>
            </a:pPr>
            <a:r>
              <a:rPr lang="en-US" sz="2400" dirty="0" smtClean="0"/>
              <a:t>There is no support for multiple writers, or for modifications at arbitrary offsets in the file.</a:t>
            </a:r>
            <a:endParaRPr lang="en-IN"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Concepts</a:t>
            </a:r>
            <a:endParaRPr lang="en-US" dirty="0"/>
          </a:p>
        </p:txBody>
      </p:sp>
      <p:sp>
        <p:nvSpPr>
          <p:cNvPr id="3" name="Content Placeholder 2"/>
          <p:cNvSpPr>
            <a:spLocks noGrp="1"/>
          </p:cNvSpPr>
          <p:nvPr>
            <p:ph idx="1"/>
          </p:nvPr>
        </p:nvSpPr>
        <p:spPr/>
        <p:txBody>
          <a:bodyPr>
            <a:normAutofit fontScale="92500"/>
          </a:bodyPr>
          <a:lstStyle/>
          <a:p>
            <a:pPr algn="just">
              <a:buFont typeface="+mj-lt"/>
              <a:buAutoNum type="arabicPeriod"/>
            </a:pPr>
            <a:r>
              <a:rPr lang="en-US" dirty="0" smtClean="0"/>
              <a:t>Blocks:</a:t>
            </a:r>
          </a:p>
          <a:p>
            <a:pPr algn="just"/>
            <a:r>
              <a:rPr lang="en-US" dirty="0" smtClean="0"/>
              <a:t>A disk has a variable block size, which is the minimum amount of data that it can read or write.</a:t>
            </a:r>
          </a:p>
          <a:p>
            <a:pPr algn="just"/>
            <a:r>
              <a:rPr lang="en-US" dirty="0" err="1" smtClean="0"/>
              <a:t>Filesystems</a:t>
            </a:r>
            <a:r>
              <a:rPr lang="en-US" dirty="0" smtClean="0"/>
              <a:t> for a single disk build on this by dealing with data in blocks, which can be integral multiples of the disk block size.</a:t>
            </a:r>
          </a:p>
          <a:p>
            <a:pPr algn="just"/>
            <a:r>
              <a:rPr lang="en-US" dirty="0" smtClean="0"/>
              <a:t>File systems block are typically a few kilobytes in size, while disk blocks are normally 512 bytes.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8534400" cy="3693319"/>
          </a:xfrm>
          <a:prstGeom prst="rect">
            <a:avLst/>
          </a:prstGeom>
          <a:noFill/>
        </p:spPr>
        <p:txBody>
          <a:bodyPr wrap="square" rtlCol="0">
            <a:spAutoFit/>
          </a:bodyPr>
          <a:lstStyle/>
          <a:p>
            <a:pPr algn="just">
              <a:buFont typeface="Arial" pitchFamily="34" charset="0"/>
              <a:buChar char="•"/>
            </a:pPr>
            <a:r>
              <a:rPr lang="en-US" dirty="0" smtClean="0"/>
              <a:t>There are tools for maintaining performance of file system , such as </a:t>
            </a:r>
            <a:r>
              <a:rPr lang="en-US" dirty="0" err="1" smtClean="0"/>
              <a:t>df</a:t>
            </a:r>
            <a:r>
              <a:rPr lang="en-US" dirty="0" smtClean="0"/>
              <a:t> and </a:t>
            </a:r>
            <a:r>
              <a:rPr lang="en-US" dirty="0" err="1" smtClean="0"/>
              <a:t>fsck</a:t>
            </a:r>
            <a:r>
              <a:rPr lang="en-US" dirty="0" smtClean="0"/>
              <a:t> that operate on the file system block level.</a:t>
            </a:r>
          </a:p>
          <a:p>
            <a:pPr algn="just">
              <a:buFont typeface="Arial" pitchFamily="34" charset="0"/>
              <a:buChar char="•"/>
            </a:pPr>
            <a:r>
              <a:rPr lang="en-US" dirty="0" smtClean="0"/>
              <a:t>Why is block in HDFS so Large(64MB)?</a:t>
            </a:r>
          </a:p>
          <a:p>
            <a:pPr marL="342900" indent="-342900" algn="just">
              <a:buAutoNum type="alphaUcParenR"/>
            </a:pPr>
            <a:r>
              <a:rPr lang="en-US" dirty="0" smtClean="0"/>
              <a:t>HDFS blocks are large compared to disk blocks, and the reason is to minimize the cost of seeks. </a:t>
            </a:r>
          </a:p>
          <a:p>
            <a:pPr marL="342900" indent="-342900" algn="just">
              <a:buFont typeface="Arial" pitchFamily="34" charset="0"/>
              <a:buChar char="•"/>
            </a:pPr>
            <a:r>
              <a:rPr lang="en-US" dirty="0" smtClean="0"/>
              <a:t>By making a block large enough, the time to transfer the data from the disk can be made to be significantly larger than the time to seek to the start of the block,. Thus the time to transfer a large file made of multiple blocks operates at the disk transfer rate.</a:t>
            </a:r>
          </a:p>
          <a:p>
            <a:pPr marL="342900" indent="-342900" algn="just">
              <a:buFont typeface="Arial" pitchFamily="34" charset="0"/>
              <a:buChar char="•"/>
            </a:pPr>
            <a:r>
              <a:rPr lang="en-US" dirty="0" smtClean="0"/>
              <a:t>A quick calculation shows that if the seek time is around 10ms, &amp; the transfer rate is 100MB/s, then to make the seek time 1%  of the transfer time, we need to make the block size around 100MB. The default is 64MB , but many HDFS installations uses 128MB blocks.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dirty="0" smtClean="0"/>
              <a:t>Having a block abstraction for a distributed file system brings several benefits.</a:t>
            </a:r>
          </a:p>
          <a:p>
            <a:pPr algn="just">
              <a:buAutoNum type="arabicPeriod"/>
            </a:pPr>
            <a:r>
              <a:rPr lang="en-US" dirty="0" smtClean="0"/>
              <a:t>A File can be larger than any single disk in the network. There’s nothing that requires the blocks from a file to be stored on the same disk, so they can take advantage of any of the disks in the cluster.</a:t>
            </a:r>
          </a:p>
          <a:p>
            <a:pPr algn="just">
              <a:buAutoNum type="arabicPeriod"/>
            </a:pPr>
            <a:r>
              <a:rPr lang="en-US" dirty="0" smtClean="0"/>
              <a:t>Second, making the unit of abstraction a block rather than a file simplifies the storage subsystem.. The storage subsystems deals with blocks, simplifying  storage management and eliminating metadata concerns.</a:t>
            </a:r>
          </a:p>
          <a:p>
            <a:pPr algn="just"/>
            <a:r>
              <a:rPr lang="en-US" dirty="0" smtClean="0"/>
              <a:t>Blocks fit well with  replication for providing fault tolerance and availability.</a:t>
            </a:r>
          </a:p>
          <a:p>
            <a:pPr algn="just"/>
            <a:r>
              <a:rPr lang="en-US" dirty="0" smtClean="0"/>
              <a:t>	% </a:t>
            </a:r>
            <a:r>
              <a:rPr lang="en-US" dirty="0" err="1" smtClean="0"/>
              <a:t>hadoop</a:t>
            </a:r>
            <a:r>
              <a:rPr lang="en-US" dirty="0" smtClean="0"/>
              <a:t> </a:t>
            </a:r>
            <a:r>
              <a:rPr lang="en-US" dirty="0" err="1" smtClean="0"/>
              <a:t>fsck</a:t>
            </a:r>
            <a:r>
              <a:rPr lang="en-US" dirty="0" smtClean="0"/>
              <a:t> / -files –blocks	-will list the blocks that make up each file in the file system.</a:t>
            </a:r>
          </a:p>
          <a:p>
            <a:pPr algn="just"/>
            <a:endParaRPr lang="en-US" dirty="0" smtClean="0"/>
          </a:p>
          <a:p>
            <a:pPr algn="just"/>
            <a:endParaRPr lang="en-IN"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2471</TotalTime>
  <Words>3485</Words>
  <Application>Microsoft Office PowerPoint</Application>
  <PresentationFormat>On-screen Show (4:3)</PresentationFormat>
  <Paragraphs>270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UNIT-II</vt:lpstr>
      <vt:lpstr>Slide 2</vt:lpstr>
      <vt:lpstr>The Design of HDFS </vt:lpstr>
      <vt:lpstr>Slide 4</vt:lpstr>
      <vt:lpstr>Areas where HDFS is not good fit:</vt:lpstr>
      <vt:lpstr>Slide 6</vt:lpstr>
      <vt:lpstr>HDFS Concepts</vt:lpstr>
      <vt:lpstr>Slide 8</vt:lpstr>
      <vt:lpstr>Slide 9</vt:lpstr>
      <vt:lpstr>Slide 10</vt:lpstr>
      <vt:lpstr>Slide 11</vt:lpstr>
      <vt:lpstr>Slide 12</vt:lpstr>
      <vt:lpstr>HDFS Federation</vt:lpstr>
      <vt:lpstr>HDFS High-Availability</vt:lpstr>
      <vt:lpstr>HDFS High-Availability</vt:lpstr>
      <vt:lpstr>HDFS High-Availability</vt:lpstr>
      <vt:lpstr>Slide 17</vt:lpstr>
      <vt:lpstr>Slide 18</vt:lpstr>
      <vt:lpstr>Slide 19</vt:lpstr>
      <vt:lpstr>Slide 20</vt:lpstr>
      <vt:lpstr>Slide 21</vt:lpstr>
      <vt:lpstr>Slide 22</vt:lpstr>
      <vt:lpstr>Slide 23</vt:lpstr>
      <vt:lpstr>Slide 24</vt:lpstr>
      <vt:lpstr>C Library</vt:lpstr>
      <vt:lpstr>Slide 26</vt:lpstr>
      <vt:lpstr>Java Interface</vt:lpstr>
      <vt:lpstr>Slide 28</vt:lpstr>
      <vt:lpstr>Execution</vt:lpstr>
      <vt:lpstr>Reading Data using the FileSystem API</vt:lpstr>
      <vt:lpstr>Execution</vt:lpstr>
      <vt:lpstr>Write operation</vt:lpstr>
      <vt:lpstr>Slide 33</vt:lpstr>
      <vt:lpstr>Slide 34</vt:lpstr>
      <vt:lpstr>Slide 35</vt:lpstr>
      <vt:lpstr>Slide 36</vt:lpstr>
      <vt:lpstr>Slide 37</vt:lpstr>
      <vt:lpstr>Slide 38</vt:lpstr>
      <vt:lpstr>Slide 39</vt:lpstr>
      <vt:lpstr>Slide 40</vt:lpstr>
      <vt:lpstr>Slide 41</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Ch Nanda Krishna</dc:creator>
  <cp:lastModifiedBy>sql</cp:lastModifiedBy>
  <cp:revision>184</cp:revision>
  <dcterms:created xsi:type="dcterms:W3CDTF">2006-08-16T00:00:00Z</dcterms:created>
  <dcterms:modified xsi:type="dcterms:W3CDTF">2021-07-27T09:10:58Z</dcterms:modified>
</cp:coreProperties>
</file>