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ncdc.noaa.gov/"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831975"/>
          </a:xfrm>
        </p:spPr>
        <p:txBody>
          <a:bodyPr>
            <a:normAutofit fontScale="90000"/>
          </a:bodyPr>
          <a:lstStyle/>
          <a:p>
            <a:r>
              <a:rPr lang="en-US" dirty="0" smtClean="0"/>
              <a:t>UNIT-III</a:t>
            </a:r>
            <a:br>
              <a:rPr lang="en-US" dirty="0" smtClean="0"/>
            </a:br>
            <a:r>
              <a:rPr lang="en-US" dirty="0" smtClean="0"/>
              <a:t>Chapter-I</a:t>
            </a:r>
            <a:br>
              <a:rPr lang="en-US" dirty="0" smtClean="0"/>
            </a:br>
            <a:r>
              <a:rPr lang="en-US" dirty="0" smtClean="0"/>
              <a:t>Map-Reduce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909310"/>
          </a:xfrm>
          <a:prstGeom prst="rect">
            <a:avLst/>
          </a:prstGeom>
          <a:noFill/>
        </p:spPr>
        <p:txBody>
          <a:bodyPr wrap="square" rtlCol="0">
            <a:spAutoFit/>
          </a:bodyPr>
          <a:lstStyle/>
          <a:p>
            <a:pPr algn="just">
              <a:buFont typeface="Arial" pitchFamily="34" charset="0"/>
              <a:buChar char="•"/>
            </a:pPr>
            <a:r>
              <a:rPr lang="en-US" b="1" dirty="0" smtClean="0"/>
              <a:t> </a:t>
            </a:r>
            <a:r>
              <a:rPr lang="en-US" dirty="0" smtClean="0"/>
              <a:t>Our map function is simple. We pull out the year and the air temperature, since these are the only fields we are interested in. In this case, the map function is just a data preparation phase, setting up the data in such a way that the reducer function can do its work on it: finding the maximum temperature for each year. The map function is also a good place to drop bad records: here we filter out temperatures that are missing, suspect, or erroneous.</a:t>
            </a:r>
          </a:p>
          <a:p>
            <a:pPr algn="just"/>
            <a:endParaRPr lang="en-US" b="1" dirty="0" smtClean="0"/>
          </a:p>
          <a:p>
            <a:pPr algn="just">
              <a:buFont typeface="Arial" pitchFamily="34" charset="0"/>
              <a:buChar char="•"/>
            </a:pPr>
            <a:r>
              <a:rPr lang="en-US" b="1" dirty="0" smtClean="0"/>
              <a:t> </a:t>
            </a:r>
            <a:r>
              <a:rPr lang="en-IN" dirty="0" smtClean="0"/>
              <a:t>To visualize the way the map works, consider the following sample lines of input data</a:t>
            </a:r>
          </a:p>
          <a:p>
            <a:pPr algn="just"/>
            <a:r>
              <a:rPr lang="en-IN" dirty="0" smtClean="0"/>
              <a:t>(some unused columns have been dropped to fit the page, indicated by ellipses):</a:t>
            </a:r>
          </a:p>
          <a:p>
            <a:pPr algn="just"/>
            <a:r>
              <a:rPr lang="en-IN" dirty="0" smtClean="0"/>
              <a:t>0067011990999991950051507004</a:t>
            </a:r>
            <a:r>
              <a:rPr lang="en-IN" i="1" dirty="0" smtClean="0"/>
              <a:t>...9999999N9+00001+99999999999...</a:t>
            </a:r>
          </a:p>
          <a:p>
            <a:pPr algn="just"/>
            <a:r>
              <a:rPr lang="en-IN" dirty="0" smtClean="0"/>
              <a:t>0043011990999991950051512004</a:t>
            </a:r>
            <a:r>
              <a:rPr lang="en-IN" i="1" dirty="0" smtClean="0"/>
              <a:t>...9999999N9+00221+99999999999...</a:t>
            </a:r>
          </a:p>
          <a:p>
            <a:pPr algn="just"/>
            <a:r>
              <a:rPr lang="en-IN" dirty="0" smtClean="0"/>
              <a:t>0043011990999991950051518004</a:t>
            </a:r>
            <a:r>
              <a:rPr lang="en-IN" i="1" dirty="0" smtClean="0"/>
              <a:t>...9999999N9-00111+99999999999...</a:t>
            </a:r>
          </a:p>
          <a:p>
            <a:pPr algn="just"/>
            <a:r>
              <a:rPr lang="en-IN" dirty="0" smtClean="0"/>
              <a:t>0043012650999991949032412004</a:t>
            </a:r>
            <a:r>
              <a:rPr lang="en-IN" i="1" dirty="0" smtClean="0"/>
              <a:t>...0500001N9+01111+99999999999...</a:t>
            </a:r>
          </a:p>
          <a:p>
            <a:pPr algn="just"/>
            <a:r>
              <a:rPr lang="en-IN" dirty="0" smtClean="0"/>
              <a:t>0043012650999991949032418004</a:t>
            </a:r>
            <a:r>
              <a:rPr lang="en-IN" i="1" dirty="0" smtClean="0"/>
              <a:t>...0500001N9+00781+99999999999...</a:t>
            </a:r>
          </a:p>
          <a:p>
            <a:pPr algn="just"/>
            <a:endParaRPr lang="en-IN" i="1" dirty="0" smtClean="0"/>
          </a:p>
          <a:p>
            <a:pPr algn="just"/>
            <a:r>
              <a:rPr lang="en-IN" b="1" dirty="0" smtClean="0"/>
              <a:t>These lines are presented to the map function as the key-value pairs:</a:t>
            </a:r>
          </a:p>
          <a:p>
            <a:pPr algn="just"/>
            <a:endParaRPr lang="en-IN" b="1" dirty="0" smtClean="0"/>
          </a:p>
          <a:p>
            <a:pPr algn="just"/>
            <a:r>
              <a:rPr lang="en-IN" dirty="0" smtClean="0"/>
              <a:t>(0, 006701199099999</a:t>
            </a:r>
            <a:r>
              <a:rPr lang="en-IN" b="1" dirty="0" smtClean="0"/>
              <a:t>1950</a:t>
            </a:r>
            <a:r>
              <a:rPr lang="en-IN" dirty="0" smtClean="0"/>
              <a:t>051507004...9999999N9+</a:t>
            </a:r>
            <a:r>
              <a:rPr lang="en-IN" b="1" dirty="0" smtClean="0"/>
              <a:t>0000</a:t>
            </a:r>
            <a:r>
              <a:rPr lang="en-IN" dirty="0" smtClean="0"/>
              <a:t>1+99999999999...)</a:t>
            </a:r>
          </a:p>
          <a:p>
            <a:pPr algn="just"/>
            <a:r>
              <a:rPr lang="en-IN" dirty="0" smtClean="0"/>
              <a:t>(106, 004301199099999</a:t>
            </a:r>
            <a:r>
              <a:rPr lang="en-IN" b="1" dirty="0" smtClean="0"/>
              <a:t>1950</a:t>
            </a:r>
            <a:r>
              <a:rPr lang="en-IN" dirty="0" smtClean="0"/>
              <a:t>051512004...9999999N9+</a:t>
            </a:r>
            <a:r>
              <a:rPr lang="en-IN" b="1" dirty="0" smtClean="0"/>
              <a:t>0022</a:t>
            </a:r>
            <a:r>
              <a:rPr lang="en-IN" dirty="0" smtClean="0"/>
              <a:t>1+99999999999...)</a:t>
            </a:r>
          </a:p>
          <a:p>
            <a:pPr algn="just"/>
            <a:r>
              <a:rPr lang="en-IN" dirty="0" smtClean="0"/>
              <a:t>(212, 004301199099999</a:t>
            </a:r>
            <a:r>
              <a:rPr lang="en-IN" b="1" dirty="0" smtClean="0"/>
              <a:t>1950</a:t>
            </a:r>
            <a:r>
              <a:rPr lang="en-IN" dirty="0" smtClean="0"/>
              <a:t>051518004...9999999N9-</a:t>
            </a:r>
            <a:r>
              <a:rPr lang="en-IN" b="1" dirty="0" smtClean="0"/>
              <a:t>0011</a:t>
            </a:r>
            <a:r>
              <a:rPr lang="en-IN" dirty="0" smtClean="0"/>
              <a:t>1+99999999999...)</a:t>
            </a:r>
          </a:p>
          <a:p>
            <a:pPr algn="just"/>
            <a:r>
              <a:rPr lang="en-IN" dirty="0" smtClean="0"/>
              <a:t>(318, 004301265099999</a:t>
            </a:r>
            <a:r>
              <a:rPr lang="en-IN" b="1" dirty="0" smtClean="0"/>
              <a:t>1949</a:t>
            </a:r>
            <a:r>
              <a:rPr lang="en-IN" dirty="0" smtClean="0"/>
              <a:t>032412004...0500001N9+</a:t>
            </a:r>
            <a:r>
              <a:rPr lang="en-IN" b="1" dirty="0" smtClean="0"/>
              <a:t>0111</a:t>
            </a:r>
            <a:r>
              <a:rPr lang="en-IN" dirty="0" smtClean="0"/>
              <a:t>1+99999999999...)</a:t>
            </a:r>
          </a:p>
          <a:p>
            <a:pPr algn="just"/>
            <a:r>
              <a:rPr lang="en-IN" dirty="0" smtClean="0"/>
              <a:t>(424, 004301265099999</a:t>
            </a:r>
            <a:r>
              <a:rPr lang="en-IN" b="1" dirty="0" smtClean="0"/>
              <a:t>1949</a:t>
            </a:r>
            <a:r>
              <a:rPr lang="en-IN" dirty="0" smtClean="0"/>
              <a:t>032418004...0500001N9+</a:t>
            </a:r>
            <a:r>
              <a:rPr lang="en-IN" b="1" dirty="0" smtClean="0"/>
              <a:t>0078</a:t>
            </a:r>
            <a:r>
              <a:rPr lang="en-IN" dirty="0" smtClean="0"/>
              <a:t>1+99999999999...)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909310"/>
          </a:xfrm>
          <a:prstGeom prst="rect">
            <a:avLst/>
          </a:prstGeom>
          <a:noFill/>
        </p:spPr>
        <p:txBody>
          <a:bodyPr wrap="square" rtlCol="0">
            <a:spAutoFit/>
          </a:bodyPr>
          <a:lstStyle/>
          <a:p>
            <a:pPr algn="just">
              <a:buFont typeface="Arial" pitchFamily="34" charset="0"/>
              <a:buChar char="•"/>
            </a:pPr>
            <a:r>
              <a:rPr lang="en-IN" dirty="0" smtClean="0"/>
              <a:t> The keys are the line offsets within the file, which we ignore in our map function. The </a:t>
            </a:r>
          </a:p>
          <a:p>
            <a:pPr algn="just"/>
            <a:r>
              <a:rPr lang="en-IN" dirty="0" smtClean="0"/>
              <a:t>map function merely extracts the year and the air temperature (indicated in bold text),</a:t>
            </a:r>
          </a:p>
          <a:p>
            <a:pPr algn="just"/>
            <a:r>
              <a:rPr lang="en-IN" dirty="0" smtClean="0"/>
              <a:t>and emits them as its output (the temperature values have been interpreted as</a:t>
            </a:r>
          </a:p>
          <a:p>
            <a:pPr algn="just"/>
            <a:r>
              <a:rPr lang="en-IN" dirty="0" smtClean="0"/>
              <a:t>integers):</a:t>
            </a:r>
          </a:p>
          <a:p>
            <a:pPr algn="just"/>
            <a:r>
              <a:rPr lang="en-IN" dirty="0" smtClean="0"/>
              <a:t>(1950, 0)</a:t>
            </a:r>
          </a:p>
          <a:p>
            <a:pPr algn="just"/>
            <a:r>
              <a:rPr lang="en-IN" dirty="0" smtClean="0"/>
              <a:t>(1950, 22)</a:t>
            </a:r>
          </a:p>
          <a:p>
            <a:pPr algn="just"/>
            <a:r>
              <a:rPr lang="en-IN" dirty="0" smtClean="0"/>
              <a:t>(1950, −11)</a:t>
            </a:r>
          </a:p>
          <a:p>
            <a:pPr algn="just"/>
            <a:r>
              <a:rPr lang="en-IN" dirty="0" smtClean="0"/>
              <a:t>(1949, 111)</a:t>
            </a:r>
          </a:p>
          <a:p>
            <a:pPr algn="just"/>
            <a:r>
              <a:rPr lang="en-IN" dirty="0" smtClean="0"/>
              <a:t>(1949, 78)</a:t>
            </a:r>
          </a:p>
          <a:p>
            <a:pPr algn="just"/>
            <a:endParaRPr lang="en-IN" dirty="0" smtClean="0"/>
          </a:p>
          <a:p>
            <a:pPr algn="just">
              <a:buFont typeface="Arial" pitchFamily="34" charset="0"/>
              <a:buChar char="•"/>
            </a:pPr>
            <a:r>
              <a:rPr lang="en-IN" dirty="0" smtClean="0"/>
              <a:t> The output from the map function is processed by the </a:t>
            </a:r>
            <a:r>
              <a:rPr lang="en-IN" dirty="0" err="1" smtClean="0"/>
              <a:t>MapReduce</a:t>
            </a:r>
            <a:r>
              <a:rPr lang="en-IN" dirty="0" smtClean="0"/>
              <a:t> framework before</a:t>
            </a:r>
          </a:p>
          <a:p>
            <a:pPr algn="just"/>
            <a:r>
              <a:rPr lang="en-IN" dirty="0" smtClean="0"/>
              <a:t>being sent to the reduce function. This processing sorts and groups the key-value pairs</a:t>
            </a:r>
          </a:p>
          <a:p>
            <a:pPr algn="just"/>
            <a:r>
              <a:rPr lang="en-IN" dirty="0" smtClean="0"/>
              <a:t>by key. So, continuing the example, our reduce function sees the following input:</a:t>
            </a:r>
          </a:p>
          <a:p>
            <a:pPr algn="just"/>
            <a:r>
              <a:rPr lang="en-IN" dirty="0" smtClean="0"/>
              <a:t>(1949, [111, 78])</a:t>
            </a:r>
          </a:p>
          <a:p>
            <a:pPr algn="just"/>
            <a:r>
              <a:rPr lang="en-IN" dirty="0" smtClean="0"/>
              <a:t>(1950, [0, 22, −11])</a:t>
            </a:r>
          </a:p>
          <a:p>
            <a:pPr algn="just"/>
            <a:endParaRPr lang="en-IN" b="1" dirty="0" smtClean="0"/>
          </a:p>
          <a:p>
            <a:pPr algn="just">
              <a:buFont typeface="Arial" pitchFamily="34" charset="0"/>
              <a:buChar char="•"/>
            </a:pPr>
            <a:r>
              <a:rPr lang="en-IN" dirty="0" smtClean="0"/>
              <a:t> Each year appears with a list of all its air temperature readings. All the reduce function</a:t>
            </a:r>
          </a:p>
          <a:p>
            <a:pPr algn="just"/>
            <a:r>
              <a:rPr lang="en-IN" dirty="0" smtClean="0"/>
              <a:t>has to do now is iterate through the list and pick up the maximum reading:</a:t>
            </a:r>
          </a:p>
          <a:p>
            <a:pPr algn="just"/>
            <a:r>
              <a:rPr lang="en-IN" dirty="0" smtClean="0"/>
              <a:t>(1949, 111)</a:t>
            </a:r>
          </a:p>
          <a:p>
            <a:pPr algn="just"/>
            <a:r>
              <a:rPr lang="en-IN" dirty="0" smtClean="0"/>
              <a:t>(1950, 22)</a:t>
            </a:r>
          </a:p>
          <a:p>
            <a:pPr algn="just"/>
            <a:r>
              <a:rPr lang="en-IN" b="1" dirty="0" smtClean="0"/>
              <a:t>This is the final output: the maximum global temperature recorded in each year.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1200329"/>
          </a:xfrm>
          <a:prstGeom prst="rect">
            <a:avLst/>
          </a:prstGeom>
          <a:noFill/>
        </p:spPr>
        <p:txBody>
          <a:bodyPr wrap="square" rtlCol="0">
            <a:spAutoFit/>
          </a:bodyPr>
          <a:lstStyle/>
          <a:p>
            <a:pPr algn="just">
              <a:buFont typeface="Arial" pitchFamily="34" charset="0"/>
              <a:buChar char="•"/>
            </a:pPr>
            <a:r>
              <a:rPr lang="en-US" b="1" dirty="0" smtClean="0"/>
              <a:t> </a:t>
            </a:r>
            <a:r>
              <a:rPr lang="en-IN" dirty="0" smtClean="0"/>
              <a:t>The whole data flow is shown in the diagram below. At the bottom of the diagram is a Unix pipeline, which mimics the whole </a:t>
            </a:r>
            <a:r>
              <a:rPr lang="en-IN" dirty="0" err="1" smtClean="0"/>
              <a:t>MapReduce</a:t>
            </a:r>
            <a:r>
              <a:rPr lang="en-IN" dirty="0" smtClean="0"/>
              <a:t> flow, and which we will see again later</a:t>
            </a:r>
          </a:p>
          <a:p>
            <a:pPr algn="just"/>
            <a:r>
              <a:rPr lang="en-IN" dirty="0" smtClean="0"/>
              <a:t>in the chapter when we look at </a:t>
            </a:r>
            <a:r>
              <a:rPr lang="en-IN" dirty="0" err="1" smtClean="0"/>
              <a:t>Hadoop</a:t>
            </a:r>
            <a:r>
              <a:rPr lang="en-IN" dirty="0" smtClean="0"/>
              <a:t> Streaming.</a:t>
            </a:r>
          </a:p>
          <a:p>
            <a:pPr algn="just"/>
            <a:endParaRPr lang="en-IN" b="1" dirty="0" smtClean="0"/>
          </a:p>
        </p:txBody>
      </p:sp>
      <p:pic>
        <p:nvPicPr>
          <p:cNvPr id="1026" name="Picture 2"/>
          <p:cNvPicPr>
            <a:picLocks noChangeAspect="1" noChangeArrowheads="1"/>
          </p:cNvPicPr>
          <p:nvPr/>
        </p:nvPicPr>
        <p:blipFill>
          <a:blip r:embed="rId2"/>
          <a:srcRect/>
          <a:stretch>
            <a:fillRect/>
          </a:stretch>
        </p:blipFill>
        <p:spPr bwMode="auto">
          <a:xfrm>
            <a:off x="1066800" y="1447800"/>
            <a:ext cx="6905625" cy="1333500"/>
          </a:xfrm>
          <a:prstGeom prst="rect">
            <a:avLst/>
          </a:prstGeom>
          <a:noFill/>
          <a:ln w="9525">
            <a:noFill/>
            <a:miter lim="800000"/>
            <a:headEnd/>
            <a:tailEnd/>
          </a:ln>
          <a:effectLst/>
        </p:spPr>
      </p:pic>
      <p:sp>
        <p:nvSpPr>
          <p:cNvPr id="7" name="TextBox 6"/>
          <p:cNvSpPr txBox="1"/>
          <p:nvPr/>
        </p:nvSpPr>
        <p:spPr>
          <a:xfrm>
            <a:off x="3048000" y="2895600"/>
            <a:ext cx="3048000" cy="369332"/>
          </a:xfrm>
          <a:prstGeom prst="rect">
            <a:avLst/>
          </a:prstGeom>
          <a:noFill/>
        </p:spPr>
        <p:txBody>
          <a:bodyPr wrap="square" rtlCol="0">
            <a:spAutoFit/>
          </a:bodyPr>
          <a:lstStyle/>
          <a:p>
            <a:r>
              <a:rPr lang="en-US" dirty="0" err="1" smtClean="0"/>
              <a:t>MapReduce</a:t>
            </a:r>
            <a:r>
              <a:rPr lang="en-US" dirty="0" smtClean="0"/>
              <a:t> logical Data Flow</a:t>
            </a:r>
            <a:endParaRPr lang="en-IN" dirty="0"/>
          </a:p>
        </p:txBody>
      </p:sp>
      <p:sp>
        <p:nvSpPr>
          <p:cNvPr id="8" name="TextBox 7"/>
          <p:cNvSpPr txBox="1"/>
          <p:nvPr/>
        </p:nvSpPr>
        <p:spPr>
          <a:xfrm>
            <a:off x="381000" y="3429000"/>
            <a:ext cx="8458200" cy="1754326"/>
          </a:xfrm>
          <a:prstGeom prst="rect">
            <a:avLst/>
          </a:prstGeom>
          <a:noFill/>
        </p:spPr>
        <p:txBody>
          <a:bodyPr wrap="square" rtlCol="0">
            <a:spAutoFit/>
          </a:bodyPr>
          <a:lstStyle/>
          <a:p>
            <a:r>
              <a:rPr lang="en-IN" dirty="0" smtClean="0"/>
              <a:t>Java </a:t>
            </a:r>
            <a:r>
              <a:rPr lang="en-IN" dirty="0" err="1" smtClean="0"/>
              <a:t>MapReduce</a:t>
            </a:r>
            <a:endParaRPr lang="en-IN" dirty="0" smtClean="0"/>
          </a:p>
          <a:p>
            <a:pPr>
              <a:buFont typeface="Arial" pitchFamily="34" charset="0"/>
              <a:buChar char="•"/>
            </a:pPr>
            <a:r>
              <a:rPr lang="en-IN" dirty="0" smtClean="0"/>
              <a:t> Having run through how the </a:t>
            </a:r>
            <a:r>
              <a:rPr lang="en-IN" dirty="0" err="1" smtClean="0"/>
              <a:t>MapReduce</a:t>
            </a:r>
            <a:r>
              <a:rPr lang="en-IN" dirty="0" smtClean="0"/>
              <a:t> program works, the next step is to express it</a:t>
            </a:r>
          </a:p>
          <a:p>
            <a:r>
              <a:rPr lang="en-IN" dirty="0" smtClean="0"/>
              <a:t>in code. We need three things: a map function, a reduce function, and some code to</a:t>
            </a:r>
          </a:p>
          <a:p>
            <a:r>
              <a:rPr lang="en-IN" dirty="0" smtClean="0"/>
              <a:t>run the job. The map function is represented by the </a:t>
            </a:r>
            <a:r>
              <a:rPr lang="en-IN" dirty="0" err="1" smtClean="0"/>
              <a:t>Mapper</a:t>
            </a:r>
            <a:r>
              <a:rPr lang="en-IN" dirty="0" smtClean="0"/>
              <a:t> class, which declares an</a:t>
            </a:r>
          </a:p>
          <a:p>
            <a:r>
              <a:rPr lang="en-IN" dirty="0" smtClean="0"/>
              <a:t>abstract map() method.</a:t>
            </a:r>
          </a:p>
          <a:p>
            <a:r>
              <a:rPr lang="en-IN" dirty="0" smtClean="0"/>
              <a:t> </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7571303"/>
          </a:xfrm>
          <a:prstGeom prst="rect">
            <a:avLst/>
          </a:prstGeom>
          <a:noFill/>
        </p:spPr>
        <p:txBody>
          <a:bodyPr wrap="square" rtlCol="0">
            <a:spAutoFit/>
          </a:bodyPr>
          <a:lstStyle/>
          <a:p>
            <a:r>
              <a:rPr lang="en-IN" dirty="0" err="1" smtClean="0"/>
              <a:t>Mapper</a:t>
            </a:r>
            <a:r>
              <a:rPr lang="en-IN" dirty="0" smtClean="0"/>
              <a:t> for max temperature example: shows the implementation of our map method:</a:t>
            </a:r>
          </a:p>
          <a:p>
            <a:r>
              <a:rPr lang="en-IN" b="1" i="1" dirty="0" smtClean="0"/>
              <a:t> </a:t>
            </a:r>
            <a:r>
              <a:rPr lang="en-IN" dirty="0" smtClean="0"/>
              <a:t>import </a:t>
            </a:r>
            <a:r>
              <a:rPr lang="en-IN" dirty="0" err="1" smtClean="0"/>
              <a:t>java.io.IOException</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org.apache.hadoop.io.LongWritable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org.apache.hadoop.mapreduce.Mapper</a:t>
            </a:r>
            <a:r>
              <a:rPr lang="en-IN" dirty="0" smtClean="0"/>
              <a:t>;</a:t>
            </a:r>
          </a:p>
          <a:p>
            <a:r>
              <a:rPr lang="en-IN" dirty="0" smtClean="0"/>
              <a:t>public class </a:t>
            </a:r>
            <a:r>
              <a:rPr lang="en-IN" dirty="0" err="1" smtClean="0"/>
              <a:t>MaxTemperatureMapper</a:t>
            </a:r>
            <a:endParaRPr lang="en-IN" dirty="0" smtClean="0"/>
          </a:p>
          <a:p>
            <a:r>
              <a:rPr lang="en-IN" dirty="0" smtClean="0"/>
              <a:t>extends </a:t>
            </a:r>
            <a:r>
              <a:rPr lang="en-IN" dirty="0" err="1" smtClean="0"/>
              <a:t>Mapper</a:t>
            </a:r>
            <a:r>
              <a:rPr lang="en-IN" dirty="0" smtClean="0"/>
              <a:t>&lt;</a:t>
            </a:r>
            <a:r>
              <a:rPr lang="en-IN" dirty="0" err="1" smtClean="0"/>
              <a:t>LongWritable</a:t>
            </a:r>
            <a:r>
              <a:rPr lang="en-IN" dirty="0" smtClean="0"/>
              <a:t>, Text, Text, </a:t>
            </a:r>
            <a:r>
              <a:rPr lang="en-IN" dirty="0" err="1" smtClean="0"/>
              <a:t>IntWritable</a:t>
            </a:r>
            <a:r>
              <a:rPr lang="en-IN" dirty="0" smtClean="0"/>
              <a:t>&gt; {</a:t>
            </a:r>
          </a:p>
          <a:p>
            <a:r>
              <a:rPr lang="en-IN" dirty="0" smtClean="0"/>
              <a:t>private static final </a:t>
            </a:r>
            <a:r>
              <a:rPr lang="en-IN" dirty="0" err="1" smtClean="0"/>
              <a:t>int</a:t>
            </a:r>
            <a:r>
              <a:rPr lang="en-IN" dirty="0" smtClean="0"/>
              <a:t> MISSING = 9999;</a:t>
            </a:r>
          </a:p>
          <a:p>
            <a:r>
              <a:rPr lang="en-IN" dirty="0" smtClean="0"/>
              <a:t>@Override</a:t>
            </a:r>
          </a:p>
          <a:p>
            <a:r>
              <a:rPr lang="en-IN" dirty="0" smtClean="0"/>
              <a:t>public void map(</a:t>
            </a:r>
            <a:r>
              <a:rPr lang="en-IN" dirty="0" err="1" smtClean="0"/>
              <a:t>LongWritable</a:t>
            </a:r>
            <a:r>
              <a:rPr lang="en-IN" dirty="0" smtClean="0"/>
              <a:t> key, Text value, Context </a:t>
            </a:r>
            <a:r>
              <a:rPr lang="en-IN" dirty="0" err="1" smtClean="0"/>
              <a:t>context</a:t>
            </a:r>
            <a:r>
              <a:rPr lang="en-IN" dirty="0" smtClean="0"/>
              <a:t>)</a:t>
            </a:r>
          </a:p>
          <a:p>
            <a:r>
              <a:rPr lang="en-IN" dirty="0" smtClean="0"/>
              <a:t>throws </a:t>
            </a:r>
            <a:r>
              <a:rPr lang="en-IN" dirty="0" err="1" smtClean="0"/>
              <a:t>IOException</a:t>
            </a:r>
            <a:r>
              <a:rPr lang="en-IN" dirty="0" smtClean="0"/>
              <a:t>, </a:t>
            </a:r>
            <a:r>
              <a:rPr lang="en-IN" dirty="0" err="1" smtClean="0"/>
              <a:t>InterruptedException</a:t>
            </a:r>
            <a:r>
              <a:rPr lang="en-IN" dirty="0" smtClean="0"/>
              <a:t> {</a:t>
            </a:r>
          </a:p>
          <a:p>
            <a:r>
              <a:rPr lang="en-IN" dirty="0" smtClean="0"/>
              <a:t>String line = </a:t>
            </a:r>
            <a:r>
              <a:rPr lang="en-IN" dirty="0" err="1" smtClean="0"/>
              <a:t>value.toString</a:t>
            </a:r>
            <a:r>
              <a:rPr lang="en-IN" dirty="0" smtClean="0"/>
              <a:t>();</a:t>
            </a:r>
          </a:p>
          <a:p>
            <a:r>
              <a:rPr lang="en-IN" dirty="0" smtClean="0"/>
              <a:t>String year = </a:t>
            </a:r>
            <a:r>
              <a:rPr lang="en-IN" dirty="0" err="1" smtClean="0"/>
              <a:t>line.substring</a:t>
            </a:r>
            <a:r>
              <a:rPr lang="en-IN" dirty="0" smtClean="0"/>
              <a:t>(15, 19);</a:t>
            </a:r>
          </a:p>
          <a:p>
            <a:r>
              <a:rPr lang="en-IN" dirty="0" err="1" smtClean="0"/>
              <a:t>int</a:t>
            </a:r>
            <a:r>
              <a:rPr lang="en-IN" dirty="0" smtClean="0"/>
              <a:t> </a:t>
            </a:r>
            <a:r>
              <a:rPr lang="en-IN" dirty="0" err="1" smtClean="0"/>
              <a:t>airTemperature</a:t>
            </a:r>
            <a:r>
              <a:rPr lang="en-IN" dirty="0" smtClean="0"/>
              <a:t>;</a:t>
            </a:r>
          </a:p>
          <a:p>
            <a:r>
              <a:rPr lang="en-IN" dirty="0" smtClean="0"/>
              <a:t>if (</a:t>
            </a:r>
            <a:r>
              <a:rPr lang="en-IN" dirty="0" err="1" smtClean="0"/>
              <a:t>line.charAt</a:t>
            </a:r>
            <a:r>
              <a:rPr lang="en-IN" dirty="0" smtClean="0"/>
              <a:t>(87) == '+') { // </a:t>
            </a:r>
            <a:r>
              <a:rPr lang="en-IN" dirty="0" err="1" smtClean="0"/>
              <a:t>parseInt</a:t>
            </a:r>
            <a:r>
              <a:rPr lang="en-IN" dirty="0" smtClean="0"/>
              <a:t> doesn't like leading plus signs</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(88, 92));</a:t>
            </a:r>
          </a:p>
          <a:p>
            <a:r>
              <a:rPr lang="en-IN" dirty="0" smtClean="0"/>
              <a:t>} else {</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(87, 92));</a:t>
            </a:r>
          </a:p>
          <a:p>
            <a:r>
              <a:rPr lang="en-IN" dirty="0" smtClean="0"/>
              <a:t>}</a:t>
            </a:r>
          </a:p>
          <a:p>
            <a:r>
              <a:rPr lang="en-IN" dirty="0" smtClean="0"/>
              <a:t>String quality = </a:t>
            </a:r>
            <a:r>
              <a:rPr lang="en-IN" dirty="0" err="1" smtClean="0"/>
              <a:t>line.substring</a:t>
            </a:r>
            <a:r>
              <a:rPr lang="en-IN" dirty="0" smtClean="0"/>
              <a:t>(92, 93);</a:t>
            </a:r>
          </a:p>
          <a:p>
            <a:r>
              <a:rPr lang="en-IN" dirty="0" smtClean="0"/>
              <a:t>if (</a:t>
            </a:r>
            <a:r>
              <a:rPr lang="en-IN" dirty="0" err="1" smtClean="0"/>
              <a:t>airTemperature</a:t>
            </a:r>
            <a:r>
              <a:rPr lang="en-IN" dirty="0" smtClean="0"/>
              <a:t> != MISSING &amp;&amp; </a:t>
            </a:r>
            <a:r>
              <a:rPr lang="en-IN" dirty="0" err="1" smtClean="0"/>
              <a:t>quality.matches</a:t>
            </a:r>
            <a:r>
              <a:rPr lang="en-IN" dirty="0" smtClean="0"/>
              <a:t>("[01459]")) {</a:t>
            </a:r>
          </a:p>
          <a:p>
            <a:r>
              <a:rPr lang="en-IN" dirty="0" err="1" smtClean="0"/>
              <a:t>context.write</a:t>
            </a:r>
            <a:r>
              <a:rPr lang="en-IN" dirty="0" smtClean="0"/>
              <a:t>(new Text(year), new </a:t>
            </a:r>
            <a:r>
              <a:rPr lang="en-IN" dirty="0" err="1" smtClean="0"/>
              <a:t>IntWritable</a:t>
            </a:r>
            <a:r>
              <a:rPr lang="en-IN" dirty="0" smtClean="0"/>
              <a:t>(</a:t>
            </a:r>
            <a:r>
              <a:rPr lang="en-IN" dirty="0" err="1" smtClean="0"/>
              <a:t>airTemperature</a:t>
            </a:r>
            <a:r>
              <a:rPr lang="en-IN" dirty="0" smtClean="0"/>
              <a:t>));</a:t>
            </a:r>
          </a:p>
          <a:p>
            <a:r>
              <a:rPr lang="en-IN" dirty="0" smtClean="0"/>
              <a:t>}}}</a:t>
            </a:r>
          </a:p>
          <a:p>
            <a:endParaRPr lang="en-IN" dirty="0" smtClean="0"/>
          </a:p>
          <a:p>
            <a:endParaRPr lang="en-IN" dirty="0" smtClean="0"/>
          </a:p>
          <a:p>
            <a:pPr algn="just"/>
            <a:endParaRPr lang="en-IN"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078313"/>
          </a:xfrm>
          <a:prstGeom prst="rect">
            <a:avLst/>
          </a:prstGeom>
          <a:noFill/>
        </p:spPr>
        <p:txBody>
          <a:bodyPr wrap="square" rtlCol="0">
            <a:spAutoFit/>
          </a:bodyPr>
          <a:lstStyle/>
          <a:p>
            <a:pPr algn="just">
              <a:buFont typeface="Arial" pitchFamily="34" charset="0"/>
              <a:buChar char="•"/>
            </a:pPr>
            <a:r>
              <a:rPr lang="en-IN" dirty="0" smtClean="0"/>
              <a:t> The </a:t>
            </a:r>
            <a:r>
              <a:rPr lang="en-IN" dirty="0" err="1" smtClean="0"/>
              <a:t>Mapper</a:t>
            </a:r>
            <a:r>
              <a:rPr lang="en-IN" dirty="0" smtClean="0"/>
              <a:t> class is a generic type, with four formal type parameters that specify the</a:t>
            </a:r>
          </a:p>
          <a:p>
            <a:pPr algn="just"/>
            <a:r>
              <a:rPr lang="en-IN" dirty="0" smtClean="0"/>
              <a:t>input key, input value, output key, and output value types of the map function. For the</a:t>
            </a:r>
          </a:p>
          <a:p>
            <a:pPr algn="just"/>
            <a:r>
              <a:rPr lang="en-IN" dirty="0" smtClean="0"/>
              <a:t>present example, the input key is a long integer offset, the input value is a line of text, the output key is a year, and the output value is an air temperature (an integer). </a:t>
            </a:r>
          </a:p>
          <a:p>
            <a:pPr algn="just"/>
            <a:endParaRPr lang="en-IN" dirty="0" smtClean="0"/>
          </a:p>
          <a:p>
            <a:pPr algn="just">
              <a:buFont typeface="Arial" pitchFamily="34" charset="0"/>
              <a:buChar char="•"/>
            </a:pPr>
            <a:r>
              <a:rPr lang="en-IN" dirty="0" smtClean="0"/>
              <a:t> Rather than use built-in Java types, </a:t>
            </a:r>
            <a:r>
              <a:rPr lang="en-IN" dirty="0" err="1" smtClean="0"/>
              <a:t>Hadoop</a:t>
            </a:r>
            <a:r>
              <a:rPr lang="en-IN" dirty="0" smtClean="0"/>
              <a:t> provides its own set of basic types that are optimized for network serialization. These are found in the </a:t>
            </a:r>
            <a:r>
              <a:rPr lang="en-IN" dirty="0" err="1" smtClean="0"/>
              <a:t>org.apache.hadoop.io</a:t>
            </a:r>
            <a:r>
              <a:rPr lang="en-IN" dirty="0" smtClean="0"/>
              <a:t> package.</a:t>
            </a:r>
          </a:p>
          <a:p>
            <a:pPr algn="just"/>
            <a:r>
              <a:rPr lang="en-IN" dirty="0" smtClean="0"/>
              <a:t>Here we use </a:t>
            </a:r>
            <a:r>
              <a:rPr lang="en-IN" dirty="0" err="1" smtClean="0"/>
              <a:t>LongWritable</a:t>
            </a:r>
            <a:r>
              <a:rPr lang="en-IN" dirty="0" smtClean="0"/>
              <a:t>, which corresponds to a Java Long, Text (like Java String),</a:t>
            </a:r>
          </a:p>
          <a:p>
            <a:pPr algn="just"/>
            <a:r>
              <a:rPr lang="en-IN" dirty="0" smtClean="0"/>
              <a:t>and </a:t>
            </a:r>
            <a:r>
              <a:rPr lang="en-IN" dirty="0" err="1" smtClean="0"/>
              <a:t>IntWritable</a:t>
            </a:r>
            <a:r>
              <a:rPr lang="en-IN" dirty="0" smtClean="0"/>
              <a:t> (like Java Integer).</a:t>
            </a:r>
          </a:p>
          <a:p>
            <a:pPr algn="just"/>
            <a:endParaRPr lang="en-IN" dirty="0" smtClean="0"/>
          </a:p>
          <a:p>
            <a:pPr algn="just">
              <a:buFont typeface="Arial" pitchFamily="34" charset="0"/>
              <a:buChar char="•"/>
            </a:pPr>
            <a:r>
              <a:rPr lang="en-IN" dirty="0" smtClean="0"/>
              <a:t> The map() method is passed a key and a value. We convert the Text value containing</a:t>
            </a:r>
          </a:p>
          <a:p>
            <a:pPr algn="just"/>
            <a:r>
              <a:rPr lang="en-IN" dirty="0" smtClean="0"/>
              <a:t>the line of input into a Java String, then use its substring() method to extract the</a:t>
            </a:r>
          </a:p>
          <a:p>
            <a:pPr algn="just"/>
            <a:r>
              <a:rPr lang="en-IN" dirty="0" smtClean="0"/>
              <a:t>columns we are interested in.</a:t>
            </a:r>
          </a:p>
          <a:p>
            <a:pPr algn="just"/>
            <a:endParaRPr lang="en-IN" dirty="0" smtClean="0"/>
          </a:p>
          <a:p>
            <a:pPr algn="just">
              <a:buFont typeface="Arial" pitchFamily="34" charset="0"/>
              <a:buChar char="•"/>
            </a:pPr>
            <a:r>
              <a:rPr lang="en-IN" dirty="0" smtClean="0"/>
              <a:t> The map() method also provides an instance of Context to write the output to. In this</a:t>
            </a:r>
          </a:p>
          <a:p>
            <a:pPr algn="just"/>
            <a:r>
              <a:rPr lang="en-IN" dirty="0" smtClean="0"/>
              <a:t>case, we write the year as a Text object (since we are just using it as a key), and the</a:t>
            </a:r>
          </a:p>
          <a:p>
            <a:pPr algn="just"/>
            <a:r>
              <a:rPr lang="en-IN" dirty="0" smtClean="0"/>
              <a:t>temperature is wrapped in an </a:t>
            </a:r>
            <a:r>
              <a:rPr lang="en-IN" dirty="0" err="1" smtClean="0"/>
              <a:t>IntWritable</a:t>
            </a:r>
            <a:r>
              <a:rPr lang="en-IN" dirty="0" smtClean="0"/>
              <a:t>. We write an output record only if the temperature is present and the quality code indicates the temperature reading is OK.</a:t>
            </a:r>
            <a:endParaRPr lang="en-IN"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pPr>
              <a:buFont typeface="Arial" pitchFamily="34" charset="0"/>
              <a:buChar char="•"/>
            </a:pPr>
            <a:r>
              <a:rPr lang="en-IN" dirty="0" smtClean="0"/>
              <a:t> The reduce function is similarly defined using a Reducer</a:t>
            </a:r>
          </a:p>
          <a:p>
            <a:r>
              <a:rPr lang="en-IN" i="1" dirty="0" smtClean="0"/>
              <a:t>Reducer for maximum temperature example:</a:t>
            </a:r>
          </a:p>
          <a:p>
            <a:r>
              <a:rPr lang="en-IN" dirty="0" smtClean="0"/>
              <a:t>import </a:t>
            </a:r>
            <a:r>
              <a:rPr lang="en-IN" dirty="0" err="1" smtClean="0"/>
              <a:t>java.io.IOException</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org.apache.hadoop.mapreduce.Reducer</a:t>
            </a:r>
            <a:r>
              <a:rPr lang="en-IN" dirty="0" smtClean="0"/>
              <a:t>;</a:t>
            </a:r>
          </a:p>
          <a:p>
            <a:r>
              <a:rPr lang="en-IN" dirty="0" smtClean="0"/>
              <a:t>public class </a:t>
            </a:r>
            <a:r>
              <a:rPr lang="en-IN" dirty="0" err="1" smtClean="0"/>
              <a:t>MaxTemperatureReducer</a:t>
            </a:r>
            <a:endParaRPr lang="en-IN" dirty="0" smtClean="0"/>
          </a:p>
          <a:p>
            <a:r>
              <a:rPr lang="en-IN" dirty="0" smtClean="0"/>
              <a:t>extends Reducer&lt;Text, </a:t>
            </a:r>
            <a:r>
              <a:rPr lang="en-IN" dirty="0" err="1" smtClean="0"/>
              <a:t>IntWritable</a:t>
            </a:r>
            <a:r>
              <a:rPr lang="en-IN" dirty="0" smtClean="0"/>
              <a:t>, Text, </a:t>
            </a:r>
            <a:r>
              <a:rPr lang="en-IN" dirty="0" err="1" smtClean="0"/>
              <a:t>IntWritable</a:t>
            </a:r>
            <a:r>
              <a:rPr lang="en-IN" dirty="0" smtClean="0"/>
              <a:t>&gt; {</a:t>
            </a:r>
          </a:p>
          <a:p>
            <a:r>
              <a:rPr lang="en-IN" dirty="0" smtClean="0"/>
              <a:t>@Override</a:t>
            </a:r>
          </a:p>
          <a:p>
            <a:r>
              <a:rPr lang="en-IN" dirty="0" smtClean="0"/>
              <a:t>public void reduce(Text key, </a:t>
            </a:r>
            <a:r>
              <a:rPr lang="en-IN" dirty="0" err="1" smtClean="0"/>
              <a:t>Iterable</a:t>
            </a:r>
            <a:r>
              <a:rPr lang="en-IN" dirty="0" smtClean="0"/>
              <a:t>&lt;</a:t>
            </a:r>
            <a:r>
              <a:rPr lang="en-IN" dirty="0" err="1" smtClean="0"/>
              <a:t>IntWritable</a:t>
            </a:r>
            <a:r>
              <a:rPr lang="en-IN" dirty="0" smtClean="0"/>
              <a:t>&gt; values, Context </a:t>
            </a:r>
            <a:r>
              <a:rPr lang="en-IN" dirty="0" err="1" smtClean="0"/>
              <a:t>context</a:t>
            </a:r>
            <a:r>
              <a:rPr lang="en-IN" dirty="0" smtClean="0"/>
              <a:t>)</a:t>
            </a:r>
          </a:p>
          <a:p>
            <a:r>
              <a:rPr lang="en-IN" dirty="0" smtClean="0"/>
              <a:t>throws </a:t>
            </a:r>
            <a:r>
              <a:rPr lang="en-IN" dirty="0" err="1" smtClean="0"/>
              <a:t>IOException</a:t>
            </a:r>
            <a:r>
              <a:rPr lang="en-IN" dirty="0" smtClean="0"/>
              <a:t>, </a:t>
            </a:r>
            <a:r>
              <a:rPr lang="en-IN" dirty="0" err="1" smtClean="0"/>
              <a:t>InterruptedException</a:t>
            </a:r>
            <a:r>
              <a:rPr lang="en-IN" dirty="0" smtClean="0"/>
              <a:t> {</a:t>
            </a:r>
          </a:p>
          <a:p>
            <a:r>
              <a:rPr lang="en-IN" dirty="0" err="1" smtClean="0"/>
              <a:t>int</a:t>
            </a:r>
            <a:r>
              <a:rPr lang="en-IN" dirty="0" smtClean="0"/>
              <a:t> </a:t>
            </a:r>
            <a:r>
              <a:rPr lang="en-IN" dirty="0" err="1" smtClean="0"/>
              <a:t>maxValue</a:t>
            </a:r>
            <a:r>
              <a:rPr lang="en-IN" dirty="0" smtClean="0"/>
              <a:t> = </a:t>
            </a:r>
            <a:r>
              <a:rPr lang="en-IN" dirty="0" err="1" smtClean="0"/>
              <a:t>Integer.MIN_VALUE</a:t>
            </a:r>
            <a:r>
              <a:rPr lang="en-IN" dirty="0" smtClean="0"/>
              <a:t>;</a:t>
            </a:r>
          </a:p>
          <a:p>
            <a:r>
              <a:rPr lang="en-IN" dirty="0" smtClean="0"/>
              <a:t>for (</a:t>
            </a:r>
            <a:r>
              <a:rPr lang="en-IN" dirty="0" err="1" smtClean="0"/>
              <a:t>IntWritable</a:t>
            </a:r>
            <a:r>
              <a:rPr lang="en-IN" dirty="0" smtClean="0"/>
              <a:t> value : values) {</a:t>
            </a:r>
          </a:p>
          <a:p>
            <a:r>
              <a:rPr lang="en-IN" dirty="0" err="1" smtClean="0"/>
              <a:t>maxValue</a:t>
            </a:r>
            <a:r>
              <a:rPr lang="en-IN" dirty="0" smtClean="0"/>
              <a:t> = </a:t>
            </a:r>
            <a:r>
              <a:rPr lang="en-IN" dirty="0" err="1" smtClean="0"/>
              <a:t>Math.max</a:t>
            </a:r>
            <a:r>
              <a:rPr lang="en-IN" dirty="0" smtClean="0"/>
              <a:t>(</a:t>
            </a:r>
            <a:r>
              <a:rPr lang="en-IN" dirty="0" err="1" smtClean="0"/>
              <a:t>maxValue</a:t>
            </a:r>
            <a:r>
              <a:rPr lang="en-IN" dirty="0" smtClean="0"/>
              <a:t>, </a:t>
            </a:r>
            <a:r>
              <a:rPr lang="en-IN" dirty="0" err="1" smtClean="0"/>
              <a:t>value.get</a:t>
            </a:r>
            <a:r>
              <a:rPr lang="en-IN" dirty="0" smtClean="0"/>
              <a:t>());</a:t>
            </a:r>
          </a:p>
          <a:p>
            <a:r>
              <a:rPr lang="en-IN" dirty="0" smtClean="0"/>
              <a:t>}</a:t>
            </a:r>
          </a:p>
          <a:p>
            <a:r>
              <a:rPr lang="en-IN" dirty="0" err="1" smtClean="0"/>
              <a:t>context.write</a:t>
            </a:r>
            <a:r>
              <a:rPr lang="en-IN" dirty="0" smtClean="0"/>
              <a:t>(key, new </a:t>
            </a:r>
            <a:r>
              <a:rPr lang="en-IN" dirty="0" err="1" smtClean="0"/>
              <a:t>IntWritable</a:t>
            </a:r>
            <a:r>
              <a:rPr lang="en-IN" dirty="0" smtClean="0"/>
              <a:t>(</a:t>
            </a:r>
            <a:r>
              <a:rPr lang="en-IN" dirty="0" err="1" smtClean="0"/>
              <a:t>maxValue</a:t>
            </a:r>
            <a:r>
              <a:rPr lang="en-IN" dirty="0" smtClean="0"/>
              <a:t>));</a:t>
            </a:r>
          </a:p>
          <a:p>
            <a:r>
              <a:rPr lang="en-IN" dirty="0" smtClean="0"/>
              <a:t>}}</a:t>
            </a:r>
          </a:p>
          <a:p>
            <a:pPr algn="just">
              <a:buFont typeface="Arial" pitchFamily="34" charset="0"/>
              <a:buChar char="•"/>
            </a:pPr>
            <a:r>
              <a:rPr lang="en-IN" dirty="0" smtClean="0"/>
              <a:t> Again, four formal type parameters are used to specify the input and output types, this time for the reduce function. The input types of the reduce function must match the output types of the map function: Text and </a:t>
            </a:r>
            <a:r>
              <a:rPr lang="en-IN" dirty="0" err="1" smtClean="0"/>
              <a:t>IntWritable</a:t>
            </a:r>
            <a:r>
              <a:rPr lang="en-IN" dirty="0" smtClean="0"/>
              <a:t>. And in this case, the output types of the reduce function are Text and </a:t>
            </a:r>
            <a:r>
              <a:rPr lang="en-IN" dirty="0" err="1" smtClean="0"/>
              <a:t>IntWritable</a:t>
            </a:r>
            <a:r>
              <a:rPr lang="en-IN" dirty="0" smtClean="0"/>
              <a:t>, for a year and its maximum temperature, which we find by iterating through the temperatures and comparing each with a record of the highest found so far.</a:t>
            </a:r>
            <a:endParaRPr lang="en-IN"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r>
              <a:rPr lang="en-IN" dirty="0" smtClean="0"/>
              <a:t>The third piece of code runs the </a:t>
            </a:r>
            <a:r>
              <a:rPr lang="en-IN" dirty="0" err="1" smtClean="0"/>
              <a:t>MapReduce</a:t>
            </a:r>
            <a:r>
              <a:rPr lang="en-IN" dirty="0" smtClean="0"/>
              <a:t> job: </a:t>
            </a:r>
          </a:p>
          <a:p>
            <a:r>
              <a:rPr lang="en-IN" i="1" dirty="0" smtClean="0"/>
              <a:t>Application to find the maximum temperature in the weather dataset</a:t>
            </a:r>
          </a:p>
          <a:p>
            <a:r>
              <a:rPr lang="en-IN" dirty="0" smtClean="0"/>
              <a:t>import </a:t>
            </a:r>
            <a:r>
              <a:rPr lang="en-IN" dirty="0" err="1" smtClean="0"/>
              <a:t>org.apache.hadoop.fs.Path</a:t>
            </a:r>
            <a:r>
              <a:rPr lang="en-IN" dirty="0" smtClean="0"/>
              <a:t>;</a:t>
            </a:r>
          </a:p>
          <a:p>
            <a:r>
              <a:rPr lang="en-IN" dirty="0" smtClean="0"/>
              <a:t>import </a:t>
            </a:r>
            <a:r>
              <a:rPr lang="en-IN" dirty="0" err="1" smtClean="0"/>
              <a:t>org.apache.hadoop.io.IntWritable</a:t>
            </a:r>
            <a:r>
              <a:rPr lang="en-IN" dirty="0" smtClean="0"/>
              <a:t>;</a:t>
            </a:r>
          </a:p>
          <a:p>
            <a:r>
              <a:rPr lang="en-IN" dirty="0" smtClean="0"/>
              <a:t>import </a:t>
            </a:r>
            <a:r>
              <a:rPr lang="en-IN" dirty="0" err="1" smtClean="0"/>
              <a:t>org.apache.hadoop.io.Text</a:t>
            </a:r>
            <a:r>
              <a:rPr lang="en-IN" dirty="0" smtClean="0"/>
              <a:t>;</a:t>
            </a:r>
          </a:p>
          <a:p>
            <a:r>
              <a:rPr lang="en-IN" dirty="0" smtClean="0"/>
              <a:t>import </a:t>
            </a:r>
            <a:r>
              <a:rPr lang="en-IN" dirty="0" err="1" smtClean="0"/>
              <a:t>org.apache.hadoop.mapreduce.Job</a:t>
            </a:r>
            <a:r>
              <a:rPr lang="en-IN" dirty="0" smtClean="0"/>
              <a:t>;</a:t>
            </a:r>
          </a:p>
          <a:p>
            <a:r>
              <a:rPr lang="en-IN" dirty="0" smtClean="0"/>
              <a:t>import </a:t>
            </a:r>
            <a:r>
              <a:rPr lang="en-IN" dirty="0" err="1" smtClean="0"/>
              <a:t>org.apache.hadoop.mapreduce.lib.input.FileInputFormat</a:t>
            </a:r>
            <a:r>
              <a:rPr lang="en-IN" dirty="0" smtClean="0"/>
              <a:t>;</a:t>
            </a:r>
          </a:p>
          <a:p>
            <a:r>
              <a:rPr lang="en-IN" dirty="0" smtClean="0"/>
              <a:t>import </a:t>
            </a:r>
            <a:r>
              <a:rPr lang="en-IN" dirty="0" err="1" smtClean="0"/>
              <a:t>org.apache.hadoop.mapreduce.lib.output.FileOutputFormat</a:t>
            </a:r>
            <a:r>
              <a:rPr lang="en-IN" dirty="0" smtClean="0"/>
              <a:t>;</a:t>
            </a:r>
          </a:p>
          <a:p>
            <a:r>
              <a:rPr lang="en-IN" dirty="0" smtClean="0"/>
              <a:t>public class </a:t>
            </a:r>
            <a:r>
              <a:rPr lang="en-IN" dirty="0" err="1" smtClean="0"/>
              <a:t>MaxTemperature</a:t>
            </a:r>
            <a:r>
              <a:rPr lang="en-IN" dirty="0" smtClean="0"/>
              <a:t> {</a:t>
            </a:r>
          </a:p>
          <a:p>
            <a:r>
              <a:rPr lang="en-IN" dirty="0" smtClean="0"/>
              <a:t>public static void main(String[] </a:t>
            </a:r>
            <a:r>
              <a:rPr lang="en-IN" dirty="0" err="1" smtClean="0"/>
              <a:t>args</a:t>
            </a:r>
            <a:r>
              <a:rPr lang="en-IN" dirty="0" smtClean="0"/>
              <a:t>) throws Exception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MaxTemperature</a:t>
            </a:r>
            <a:r>
              <a:rPr lang="en-IN" dirty="0" smtClean="0"/>
              <a:t> &lt;input path&gt; &lt;output path&gt;");</a:t>
            </a:r>
          </a:p>
          <a:p>
            <a:r>
              <a:rPr lang="en-IN" dirty="0" err="1" smtClean="0"/>
              <a:t>System.exit</a:t>
            </a:r>
            <a:r>
              <a:rPr lang="en-IN" dirty="0" smtClean="0"/>
              <a:t>(-1);}</a:t>
            </a:r>
          </a:p>
          <a:p>
            <a:r>
              <a:rPr lang="en-IN" dirty="0" smtClean="0"/>
              <a:t>Job </a:t>
            </a:r>
            <a:r>
              <a:rPr lang="en-IN" dirty="0" err="1" smtClean="0"/>
              <a:t>job</a:t>
            </a:r>
            <a:r>
              <a:rPr lang="en-IN" dirty="0" smtClean="0"/>
              <a:t> = new Job();</a:t>
            </a:r>
          </a:p>
          <a:p>
            <a:r>
              <a:rPr lang="en-IN" dirty="0" err="1" smtClean="0"/>
              <a:t>job.setJarByClass</a:t>
            </a:r>
            <a:r>
              <a:rPr lang="en-IN" dirty="0" smtClean="0"/>
              <a:t>(</a:t>
            </a:r>
            <a:r>
              <a:rPr lang="en-IN" dirty="0" err="1" smtClean="0"/>
              <a:t>MaxTemperature.class</a:t>
            </a:r>
            <a:r>
              <a:rPr lang="en-IN" dirty="0" smtClean="0"/>
              <a:t>);</a:t>
            </a:r>
          </a:p>
          <a:p>
            <a:r>
              <a:rPr lang="en-IN" dirty="0" err="1" smtClean="0"/>
              <a:t>job.setJobName</a:t>
            </a:r>
            <a:r>
              <a:rPr lang="en-IN" dirty="0" smtClean="0"/>
              <a:t>("Max temperature");</a:t>
            </a:r>
          </a:p>
          <a:p>
            <a:r>
              <a:rPr lang="en-IN" dirty="0" err="1" smtClean="0"/>
              <a:t>FileInputFormat.addInputPath</a:t>
            </a:r>
            <a:r>
              <a:rPr lang="en-IN" dirty="0" smtClean="0"/>
              <a:t>(job, new Path(</a:t>
            </a:r>
            <a:r>
              <a:rPr lang="en-IN" dirty="0" err="1" smtClean="0"/>
              <a:t>args</a:t>
            </a:r>
            <a:r>
              <a:rPr lang="en-IN" dirty="0" smtClean="0"/>
              <a:t>[0]));</a:t>
            </a:r>
          </a:p>
          <a:p>
            <a:r>
              <a:rPr lang="en-IN" dirty="0" err="1" smtClean="0"/>
              <a:t>FileOutputFormat.setOutputPath</a:t>
            </a:r>
            <a:r>
              <a:rPr lang="en-IN" dirty="0" smtClean="0"/>
              <a:t>(job, new Path(</a:t>
            </a:r>
            <a:r>
              <a:rPr lang="en-IN" dirty="0" err="1" smtClean="0"/>
              <a:t>args</a:t>
            </a:r>
            <a:r>
              <a:rPr lang="en-IN" dirty="0" smtClean="0"/>
              <a:t>[1]));</a:t>
            </a:r>
          </a:p>
          <a:p>
            <a:r>
              <a:rPr lang="en-IN" dirty="0" err="1" smtClean="0"/>
              <a:t>job.setMapperClass</a:t>
            </a:r>
            <a:r>
              <a:rPr lang="en-IN" dirty="0" smtClean="0"/>
              <a:t>(</a:t>
            </a:r>
            <a:r>
              <a:rPr lang="en-IN" dirty="0" err="1" smtClean="0"/>
              <a:t>MaxTemperatureMapper.class</a:t>
            </a:r>
            <a:r>
              <a:rPr lang="en-IN" dirty="0" smtClean="0"/>
              <a:t>);</a:t>
            </a:r>
          </a:p>
          <a:p>
            <a:r>
              <a:rPr lang="en-IN" dirty="0" err="1" smtClean="0"/>
              <a:t>job.setReducerClass</a:t>
            </a:r>
            <a:r>
              <a:rPr lang="en-IN" dirty="0" smtClean="0"/>
              <a:t>(</a:t>
            </a:r>
            <a:r>
              <a:rPr lang="en-IN" dirty="0" err="1" smtClean="0"/>
              <a:t>MaxTemperatureReducer.class</a:t>
            </a:r>
            <a:r>
              <a:rPr lang="en-IN" dirty="0" smtClean="0"/>
              <a:t>);</a:t>
            </a:r>
          </a:p>
          <a:p>
            <a:r>
              <a:rPr lang="en-IN" dirty="0" err="1" smtClean="0"/>
              <a:t>job.setOutputKeyClass</a:t>
            </a:r>
            <a:r>
              <a:rPr lang="en-IN" dirty="0" smtClean="0"/>
              <a:t>(</a:t>
            </a:r>
            <a:r>
              <a:rPr lang="en-IN" dirty="0" err="1" smtClean="0"/>
              <a:t>Text.class</a:t>
            </a:r>
            <a:r>
              <a:rPr lang="en-IN" dirty="0" smtClean="0"/>
              <a:t>);</a:t>
            </a:r>
          </a:p>
          <a:p>
            <a:r>
              <a:rPr lang="en-IN" dirty="0" err="1" smtClean="0"/>
              <a:t>job.setOutputValueClass</a:t>
            </a:r>
            <a:r>
              <a:rPr lang="en-IN" dirty="0" smtClean="0"/>
              <a:t>(</a:t>
            </a:r>
            <a:r>
              <a:rPr lang="en-IN" dirty="0" err="1" smtClean="0"/>
              <a:t>IntWritable.class</a:t>
            </a:r>
            <a:r>
              <a:rPr lang="en-IN" dirty="0" smtClean="0"/>
              <a:t>);</a:t>
            </a:r>
          </a:p>
          <a:p>
            <a:r>
              <a:rPr lang="en-IN" dirty="0" err="1" smtClean="0"/>
              <a:t>System.exit</a:t>
            </a:r>
            <a:r>
              <a:rPr lang="en-IN" dirty="0" smtClean="0"/>
              <a:t>(</a:t>
            </a:r>
            <a:r>
              <a:rPr lang="en-IN" dirty="0" err="1" smtClean="0"/>
              <a:t>job.waitForCompletion</a:t>
            </a:r>
            <a:r>
              <a:rPr lang="en-IN" dirty="0" smtClean="0"/>
              <a:t>(true) ? 0 : 1);}}</a:t>
            </a:r>
            <a:endParaRPr lang="en-IN"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5078313"/>
          </a:xfrm>
          <a:prstGeom prst="rect">
            <a:avLst/>
          </a:prstGeom>
          <a:noFill/>
        </p:spPr>
        <p:txBody>
          <a:bodyPr wrap="square" rtlCol="0">
            <a:spAutoFit/>
          </a:bodyPr>
          <a:lstStyle/>
          <a:p>
            <a:r>
              <a:rPr lang="en-IN" b="1" dirty="0" smtClean="0"/>
              <a:t>A test run</a:t>
            </a:r>
          </a:p>
          <a:p>
            <a:pPr algn="just">
              <a:buFont typeface="Arial" pitchFamily="34" charset="0"/>
              <a:buChar char="•"/>
            </a:pPr>
            <a:r>
              <a:rPr lang="en-IN" dirty="0" smtClean="0"/>
              <a:t> After writing a </a:t>
            </a:r>
            <a:r>
              <a:rPr lang="en-IN" dirty="0" err="1" smtClean="0"/>
              <a:t>MapReduce</a:t>
            </a:r>
            <a:r>
              <a:rPr lang="en-IN" dirty="0" smtClean="0"/>
              <a:t> job, it’s normal to try it out on a small dataset to flush out</a:t>
            </a:r>
          </a:p>
          <a:p>
            <a:pPr algn="just"/>
            <a:r>
              <a:rPr lang="en-IN" dirty="0" smtClean="0"/>
              <a:t>any immediate problems with the code. </a:t>
            </a:r>
          </a:p>
          <a:p>
            <a:r>
              <a:rPr lang="en-IN" dirty="0" smtClean="0"/>
              <a:t>% </a:t>
            </a:r>
            <a:r>
              <a:rPr lang="en-IN" b="1" dirty="0" smtClean="0"/>
              <a:t>export HADOOP_CLASSPATH=</a:t>
            </a:r>
            <a:r>
              <a:rPr lang="en-IN" b="1" dirty="0" err="1" smtClean="0"/>
              <a:t>hadoop-examples.jar</a:t>
            </a:r>
            <a:endParaRPr lang="en-IN" b="1" dirty="0" smtClean="0"/>
          </a:p>
          <a:p>
            <a:r>
              <a:rPr lang="en-IN" dirty="0" smtClean="0"/>
              <a:t>% </a:t>
            </a:r>
            <a:r>
              <a:rPr lang="en-IN" b="1" dirty="0" err="1" smtClean="0"/>
              <a:t>hadoop</a:t>
            </a:r>
            <a:r>
              <a:rPr lang="en-IN" b="1" dirty="0" smtClean="0"/>
              <a:t> </a:t>
            </a:r>
            <a:r>
              <a:rPr lang="en-IN" b="1" dirty="0" err="1" smtClean="0"/>
              <a:t>MaxTemperature</a:t>
            </a:r>
            <a:r>
              <a:rPr lang="en-IN" b="1" dirty="0" smtClean="0"/>
              <a:t> input/</a:t>
            </a:r>
            <a:r>
              <a:rPr lang="en-IN" b="1" dirty="0" err="1" smtClean="0"/>
              <a:t>ncdc/sample.txt</a:t>
            </a:r>
            <a:r>
              <a:rPr lang="en-IN" b="1" dirty="0" smtClean="0"/>
              <a:t> output</a:t>
            </a:r>
          </a:p>
          <a:p>
            <a:endParaRPr lang="en-US" b="1" dirty="0" smtClean="0"/>
          </a:p>
          <a:p>
            <a:r>
              <a:rPr lang="en-IN" b="1" dirty="0" smtClean="0"/>
              <a:t>Output:</a:t>
            </a:r>
          </a:p>
          <a:p>
            <a:pPr>
              <a:buFont typeface="Arial" pitchFamily="34" charset="0"/>
              <a:buChar char="•"/>
            </a:pPr>
            <a:r>
              <a:rPr lang="en-IN" dirty="0" smtClean="0"/>
              <a:t> The output was written to the </a:t>
            </a:r>
            <a:r>
              <a:rPr lang="en-IN" i="1" dirty="0" smtClean="0"/>
              <a:t>output directory, which contains one output file per</a:t>
            </a:r>
          </a:p>
          <a:p>
            <a:r>
              <a:rPr lang="en-IN" dirty="0" smtClean="0"/>
              <a:t>reducer. The job had a single reducer, so we find a single file, named </a:t>
            </a:r>
            <a:r>
              <a:rPr lang="en-IN" i="1" dirty="0" smtClean="0"/>
              <a:t>part-r-00000:</a:t>
            </a:r>
          </a:p>
          <a:p>
            <a:endParaRPr lang="en-IN" i="1" dirty="0" smtClean="0"/>
          </a:p>
          <a:p>
            <a:r>
              <a:rPr lang="en-IN" dirty="0" smtClean="0"/>
              <a:t>% </a:t>
            </a:r>
            <a:r>
              <a:rPr lang="en-IN" b="1" dirty="0" smtClean="0"/>
              <a:t>cat output/part-r-00000</a:t>
            </a:r>
          </a:p>
          <a:p>
            <a:endParaRPr lang="en-IN" dirty="0" smtClean="0"/>
          </a:p>
          <a:p>
            <a:r>
              <a:rPr lang="en-IN" dirty="0" smtClean="0"/>
              <a:t>1949 111</a:t>
            </a:r>
          </a:p>
          <a:p>
            <a:r>
              <a:rPr lang="en-IN" dirty="0" smtClean="0"/>
              <a:t>1950 22</a:t>
            </a:r>
          </a:p>
          <a:p>
            <a:endParaRPr lang="en-IN" dirty="0" smtClean="0"/>
          </a:p>
          <a:p>
            <a:r>
              <a:rPr lang="en-IN" dirty="0" smtClean="0"/>
              <a:t>This result is the same as when we went through it by hand earlier. We interpret this</a:t>
            </a:r>
          </a:p>
          <a:p>
            <a:r>
              <a:rPr lang="en-IN" dirty="0" smtClean="0"/>
              <a:t>as saying that the maximum temperature recorded in 1949 was 11.1°C, and in 1950 it</a:t>
            </a:r>
          </a:p>
          <a:p>
            <a:r>
              <a:rPr lang="en-IN" dirty="0" smtClean="0"/>
              <a:t>was 2.2°C.</a:t>
            </a:r>
            <a:endParaRPr lang="en-IN"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186309"/>
          </a:xfrm>
          <a:prstGeom prst="rect">
            <a:avLst/>
          </a:prstGeom>
          <a:noFill/>
        </p:spPr>
        <p:txBody>
          <a:bodyPr wrap="square" rtlCol="0">
            <a:spAutoFit/>
          </a:bodyPr>
          <a:lstStyle/>
          <a:p>
            <a:pPr algn="just"/>
            <a:r>
              <a:rPr lang="en-IN" b="1" dirty="0" smtClean="0"/>
              <a:t>The old and the new Java </a:t>
            </a:r>
            <a:r>
              <a:rPr lang="en-IN" b="1" dirty="0" err="1" smtClean="0"/>
              <a:t>MapReduce</a:t>
            </a:r>
            <a:r>
              <a:rPr lang="en-IN" b="1" dirty="0" smtClean="0"/>
              <a:t> APIs: </a:t>
            </a:r>
          </a:p>
          <a:p>
            <a:pPr algn="just"/>
            <a:r>
              <a:rPr lang="en-IN" b="1" dirty="0" smtClean="0"/>
              <a:t>There are several notable differences between the two APIs:</a:t>
            </a:r>
          </a:p>
          <a:p>
            <a:pPr algn="just"/>
            <a:r>
              <a:rPr lang="en-IN" dirty="0" smtClean="0"/>
              <a:t>• The new API </a:t>
            </a:r>
            <a:r>
              <a:rPr lang="en-IN" dirty="0" err="1" smtClean="0"/>
              <a:t>favors</a:t>
            </a:r>
            <a:r>
              <a:rPr lang="en-IN" dirty="0" smtClean="0"/>
              <a:t> abstract classes over interfaces, since these are easier to evolve.</a:t>
            </a:r>
          </a:p>
          <a:p>
            <a:pPr algn="just"/>
            <a:r>
              <a:rPr lang="en-IN" dirty="0" smtClean="0"/>
              <a:t>For example, you can add a method (with a default implementation) to an abstract</a:t>
            </a:r>
          </a:p>
          <a:p>
            <a:pPr algn="just"/>
            <a:r>
              <a:rPr lang="en-IN" dirty="0" smtClean="0"/>
              <a:t>class without breaking old implementations of the class2. For example, the</a:t>
            </a:r>
          </a:p>
          <a:p>
            <a:pPr algn="just"/>
            <a:r>
              <a:rPr lang="en-IN" dirty="0" err="1" smtClean="0"/>
              <a:t>Mapper</a:t>
            </a:r>
            <a:r>
              <a:rPr lang="en-IN" dirty="0" smtClean="0"/>
              <a:t> and Reducer interfaces in the old API are abstract classes in the new API.</a:t>
            </a:r>
          </a:p>
          <a:p>
            <a:pPr algn="just"/>
            <a:r>
              <a:rPr lang="en-IN" dirty="0" smtClean="0"/>
              <a:t>• The new API is in the </a:t>
            </a:r>
            <a:r>
              <a:rPr lang="en-IN" dirty="0" err="1" smtClean="0"/>
              <a:t>org.apache.hadoop.mapreduce</a:t>
            </a:r>
            <a:r>
              <a:rPr lang="en-IN" dirty="0" smtClean="0"/>
              <a:t> package (and </a:t>
            </a:r>
            <a:r>
              <a:rPr lang="en-IN" dirty="0" err="1" smtClean="0"/>
              <a:t>subpackages</a:t>
            </a:r>
            <a:r>
              <a:rPr lang="en-IN" dirty="0" smtClean="0"/>
              <a:t>).</a:t>
            </a:r>
          </a:p>
          <a:p>
            <a:pPr algn="just"/>
            <a:r>
              <a:rPr lang="en-IN" dirty="0" smtClean="0"/>
              <a:t>The old API can still be found in </a:t>
            </a:r>
            <a:r>
              <a:rPr lang="en-IN" dirty="0" err="1" smtClean="0"/>
              <a:t>org.apache.hadoop.mapred</a:t>
            </a:r>
            <a:r>
              <a:rPr lang="en-IN" dirty="0" smtClean="0"/>
              <a:t>.</a:t>
            </a:r>
          </a:p>
          <a:p>
            <a:pPr algn="just"/>
            <a:r>
              <a:rPr lang="en-IN" dirty="0" smtClean="0"/>
              <a:t>• The new API makes extensive use of context objects that allow the user code to communicate with the </a:t>
            </a:r>
            <a:r>
              <a:rPr lang="en-IN" dirty="0" err="1" smtClean="0"/>
              <a:t>MapReduce</a:t>
            </a:r>
            <a:r>
              <a:rPr lang="en-IN" dirty="0" smtClean="0"/>
              <a:t> system. The new Context, for example, essentially unifies the role of the </a:t>
            </a:r>
            <a:r>
              <a:rPr lang="en-IN" dirty="0" err="1" smtClean="0"/>
              <a:t>JobConf</a:t>
            </a:r>
            <a:r>
              <a:rPr lang="en-IN" dirty="0" smtClean="0"/>
              <a:t>, the </a:t>
            </a:r>
            <a:r>
              <a:rPr lang="en-IN" dirty="0" err="1" smtClean="0"/>
              <a:t>OutputCollector</a:t>
            </a:r>
            <a:r>
              <a:rPr lang="en-IN" dirty="0" smtClean="0"/>
              <a:t>, and the Reporter from the old API.</a:t>
            </a:r>
          </a:p>
          <a:p>
            <a:pPr algn="just"/>
            <a:r>
              <a:rPr lang="en-IN" dirty="0" smtClean="0"/>
              <a:t>• In both APIs, key-value record pairs are pushed to the </a:t>
            </a:r>
            <a:r>
              <a:rPr lang="en-IN" dirty="0" err="1" smtClean="0"/>
              <a:t>mapper</a:t>
            </a:r>
            <a:r>
              <a:rPr lang="en-IN" dirty="0" smtClean="0"/>
              <a:t> and reducer, but in addition, the new API allows both </a:t>
            </a:r>
            <a:r>
              <a:rPr lang="en-IN" dirty="0" err="1" smtClean="0"/>
              <a:t>mappers</a:t>
            </a:r>
            <a:r>
              <a:rPr lang="en-IN" dirty="0" smtClean="0"/>
              <a:t> and reducers to control the execution flow by overriding the run() method. For example, records can be processed in batches, or the execution can be terminated before all the records have been processed. In the old API this is possible for </a:t>
            </a:r>
            <a:r>
              <a:rPr lang="en-IN" dirty="0" err="1" smtClean="0"/>
              <a:t>mappers</a:t>
            </a:r>
            <a:r>
              <a:rPr lang="en-IN" dirty="0" smtClean="0"/>
              <a:t> by writing a </a:t>
            </a:r>
            <a:r>
              <a:rPr lang="en-IN" dirty="0" err="1" smtClean="0"/>
              <a:t>MapRunnable</a:t>
            </a:r>
            <a:r>
              <a:rPr lang="en-IN" dirty="0" smtClean="0"/>
              <a:t>, but no equivalent exists for reducers.</a:t>
            </a:r>
          </a:p>
          <a:p>
            <a:pPr algn="just"/>
            <a:r>
              <a:rPr lang="en-IN" dirty="0" smtClean="0"/>
              <a:t>• Configuration has been unified. The old API has a special </a:t>
            </a:r>
            <a:r>
              <a:rPr lang="en-IN" dirty="0" err="1" smtClean="0"/>
              <a:t>JobConf</a:t>
            </a:r>
            <a:r>
              <a:rPr lang="en-IN" dirty="0" smtClean="0"/>
              <a:t> object for job configuration, which is an extension of </a:t>
            </a:r>
            <a:r>
              <a:rPr lang="en-IN" dirty="0" err="1" smtClean="0"/>
              <a:t>Hadoop’s</a:t>
            </a:r>
            <a:r>
              <a:rPr lang="en-IN" dirty="0" smtClean="0"/>
              <a:t> vanilla Configuration object (used for configuring daemons; see “The Configuration API” on page 146). In the new API, this distinction is dropped, so job configuration is done through a Configuration.</a:t>
            </a:r>
          </a:p>
          <a:p>
            <a:pPr algn="just"/>
            <a:r>
              <a:rPr lang="en-IN" dirty="0" smtClean="0"/>
              <a:t>• Job control is performed through the Job class in the new API, rather than the old </a:t>
            </a:r>
            <a:r>
              <a:rPr lang="en-IN" dirty="0" err="1" smtClean="0"/>
              <a:t>JobClient</a:t>
            </a:r>
            <a:r>
              <a:rPr lang="en-IN" dirty="0" smtClean="0"/>
              <a:t>, which no longer exists in the new API.</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463308"/>
          </a:xfrm>
          <a:prstGeom prst="rect">
            <a:avLst/>
          </a:prstGeom>
          <a:noFill/>
        </p:spPr>
        <p:txBody>
          <a:bodyPr wrap="square" rtlCol="0">
            <a:spAutoFit/>
          </a:bodyPr>
          <a:lstStyle/>
          <a:p>
            <a:pPr algn="just">
              <a:buFont typeface="Arial" pitchFamily="34" charset="0"/>
              <a:buChar char="•"/>
            </a:pPr>
            <a:r>
              <a:rPr lang="en-IN" dirty="0" smtClean="0"/>
              <a:t> Output files are named slightly differently: in the old API both map and reduce outputs are named </a:t>
            </a:r>
            <a:r>
              <a:rPr lang="en-IN" i="1" dirty="0" smtClean="0"/>
              <a:t>part-</a:t>
            </a:r>
            <a:r>
              <a:rPr lang="en-IN" i="1" dirty="0" err="1" smtClean="0"/>
              <a:t>nnnnn</a:t>
            </a:r>
            <a:r>
              <a:rPr lang="en-IN" i="1" dirty="0" smtClean="0"/>
              <a:t>, while in the new API map outputs are named </a:t>
            </a:r>
            <a:r>
              <a:rPr lang="en-IN" i="1" dirty="0" err="1" smtClean="0"/>
              <a:t>partm</a:t>
            </a:r>
            <a:r>
              <a:rPr lang="en-IN" i="1" dirty="0" smtClean="0"/>
              <a:t>- </a:t>
            </a:r>
            <a:r>
              <a:rPr lang="en-IN" i="1" dirty="0" err="1" smtClean="0"/>
              <a:t>nnnnn</a:t>
            </a:r>
            <a:r>
              <a:rPr lang="en-IN" i="1" dirty="0" smtClean="0"/>
              <a:t>, and reduce outputs are named part-r-</a:t>
            </a:r>
            <a:r>
              <a:rPr lang="en-IN" i="1" dirty="0" err="1" smtClean="0"/>
              <a:t>nnnnn</a:t>
            </a:r>
            <a:r>
              <a:rPr lang="en-IN" i="1" dirty="0" smtClean="0"/>
              <a:t> (where </a:t>
            </a:r>
            <a:r>
              <a:rPr lang="en-IN" i="1" dirty="0" err="1" smtClean="0"/>
              <a:t>nnnnn</a:t>
            </a:r>
            <a:r>
              <a:rPr lang="en-IN" i="1" dirty="0" smtClean="0"/>
              <a:t> is an integer </a:t>
            </a:r>
            <a:r>
              <a:rPr lang="en-IN" dirty="0" smtClean="0"/>
              <a:t>designating the part number, starting from zero).</a:t>
            </a:r>
          </a:p>
          <a:p>
            <a:pPr algn="just"/>
            <a:r>
              <a:rPr lang="en-IN" dirty="0" smtClean="0"/>
              <a:t>• User-</a:t>
            </a:r>
            <a:r>
              <a:rPr lang="en-IN" dirty="0" err="1" smtClean="0"/>
              <a:t>overridable</a:t>
            </a:r>
            <a:r>
              <a:rPr lang="en-IN" dirty="0" smtClean="0"/>
              <a:t> methods in the new API are declared to throw </a:t>
            </a:r>
            <a:r>
              <a:rPr lang="en-IN" dirty="0" err="1" smtClean="0"/>
              <a:t>java.lang.Inter</a:t>
            </a:r>
            <a:endParaRPr lang="en-IN" dirty="0" smtClean="0"/>
          </a:p>
          <a:p>
            <a:pPr algn="just"/>
            <a:r>
              <a:rPr lang="en-IN" dirty="0" err="1" smtClean="0"/>
              <a:t>ruptedException</a:t>
            </a:r>
            <a:r>
              <a:rPr lang="en-IN" dirty="0" smtClean="0"/>
              <a:t>. What this means is that you can write your code to be </a:t>
            </a:r>
            <a:r>
              <a:rPr lang="en-IN" dirty="0" err="1" smtClean="0"/>
              <a:t>reponsive</a:t>
            </a:r>
            <a:r>
              <a:rPr lang="en-IN" dirty="0" smtClean="0"/>
              <a:t> to </a:t>
            </a:r>
            <a:r>
              <a:rPr lang="en-IN" dirty="0" err="1" smtClean="0"/>
              <a:t>interupts</a:t>
            </a:r>
            <a:r>
              <a:rPr lang="en-IN" dirty="0" smtClean="0"/>
              <a:t> so that the framework can gracefully cancel long-running operations if it needs to3.</a:t>
            </a:r>
          </a:p>
          <a:p>
            <a:pPr algn="just"/>
            <a:r>
              <a:rPr lang="en-IN" dirty="0" smtClean="0"/>
              <a:t>• In the new API the reduce() method passes values as a </a:t>
            </a:r>
            <a:r>
              <a:rPr lang="en-IN" dirty="0" err="1" smtClean="0"/>
              <a:t>java.lang.Iterable</a:t>
            </a:r>
            <a:r>
              <a:rPr lang="en-IN" dirty="0" smtClean="0"/>
              <a:t>, rather than a </a:t>
            </a:r>
            <a:r>
              <a:rPr lang="en-IN" dirty="0" err="1" smtClean="0"/>
              <a:t>java.lang.Iterator</a:t>
            </a:r>
            <a:r>
              <a:rPr lang="en-IN" dirty="0" smtClean="0"/>
              <a:t> (as the old API does). This change makes it easier to iterate over the values using Java’s for-each loop construct:</a:t>
            </a:r>
          </a:p>
          <a:p>
            <a:pPr algn="just"/>
            <a:r>
              <a:rPr lang="en-IN" dirty="0" smtClean="0"/>
              <a:t>for (VALUEIN value : values) { ... }</a:t>
            </a:r>
          </a:p>
          <a:p>
            <a:pPr algn="just"/>
            <a:endParaRPr lang="en-US" b="1" dirty="0" smtClean="0"/>
          </a:p>
          <a:p>
            <a:r>
              <a:rPr lang="en-IN" b="1" dirty="0" err="1" smtClean="0"/>
              <a:t>MaxTemperature</a:t>
            </a:r>
            <a:r>
              <a:rPr lang="en-IN" b="1" dirty="0" smtClean="0"/>
              <a:t> application rewritten to use the old API. The differences are highlighted in bold.</a:t>
            </a:r>
          </a:p>
          <a:p>
            <a:r>
              <a:rPr lang="en-IN" dirty="0" smtClean="0"/>
              <a:t>public class </a:t>
            </a:r>
            <a:r>
              <a:rPr lang="en-IN" dirty="0" err="1" smtClean="0"/>
              <a:t>OldMaxTemperature</a:t>
            </a:r>
            <a:r>
              <a:rPr lang="en-IN" dirty="0" smtClean="0"/>
              <a:t> {</a:t>
            </a:r>
          </a:p>
          <a:p>
            <a:r>
              <a:rPr lang="en-IN" dirty="0" smtClean="0"/>
              <a:t>static class </a:t>
            </a:r>
            <a:r>
              <a:rPr lang="en-IN" dirty="0" err="1" smtClean="0"/>
              <a:t>OldMaxTemperatureMapper</a:t>
            </a:r>
            <a:r>
              <a:rPr lang="en-IN" dirty="0" smtClean="0"/>
              <a:t> </a:t>
            </a:r>
            <a:r>
              <a:rPr lang="en-IN" b="1" dirty="0" smtClean="0"/>
              <a:t>extends </a:t>
            </a:r>
            <a:r>
              <a:rPr lang="en-IN" b="1" dirty="0" err="1" smtClean="0"/>
              <a:t>MapReduceBase</a:t>
            </a:r>
            <a:endParaRPr lang="en-IN" b="1" dirty="0" smtClean="0"/>
          </a:p>
          <a:p>
            <a:r>
              <a:rPr lang="en-IN" b="1" dirty="0" smtClean="0"/>
              <a:t>implements </a:t>
            </a:r>
            <a:r>
              <a:rPr lang="en-IN" b="1" dirty="0" err="1" smtClean="0"/>
              <a:t>Mapper</a:t>
            </a:r>
            <a:r>
              <a:rPr lang="en-IN" b="1" dirty="0" smtClean="0"/>
              <a:t>&lt;</a:t>
            </a:r>
            <a:r>
              <a:rPr lang="en-IN" b="1" dirty="0" err="1" smtClean="0"/>
              <a:t>LongWritable</a:t>
            </a:r>
            <a:r>
              <a:rPr lang="en-IN" b="1" dirty="0" smtClean="0"/>
              <a:t>, Text, Text, </a:t>
            </a:r>
            <a:r>
              <a:rPr lang="en-IN" b="1" dirty="0" err="1" smtClean="0"/>
              <a:t>IntWritable</a:t>
            </a:r>
            <a:r>
              <a:rPr lang="en-IN" b="1" dirty="0" smtClean="0"/>
              <a:t>&gt; {</a:t>
            </a:r>
          </a:p>
          <a:p>
            <a:r>
              <a:rPr lang="en-IN" dirty="0" smtClean="0"/>
              <a:t>private static final </a:t>
            </a:r>
            <a:r>
              <a:rPr lang="en-IN" dirty="0" err="1" smtClean="0"/>
              <a:t>int</a:t>
            </a:r>
            <a:r>
              <a:rPr lang="en-IN" dirty="0" smtClean="0"/>
              <a:t> MISSING = 9999;</a:t>
            </a:r>
          </a:p>
          <a:p>
            <a:r>
              <a:rPr lang="en-IN" dirty="0" smtClean="0"/>
              <a:t>public void map(</a:t>
            </a:r>
            <a:r>
              <a:rPr lang="en-IN" dirty="0" err="1" smtClean="0"/>
              <a:t>LongWritable</a:t>
            </a:r>
            <a:r>
              <a:rPr lang="en-IN" dirty="0" smtClean="0"/>
              <a:t> key, Text value,</a:t>
            </a:r>
          </a:p>
          <a:p>
            <a:r>
              <a:rPr lang="en-IN" b="1" dirty="0" err="1" smtClean="0"/>
              <a:t>OutputCollector</a:t>
            </a:r>
            <a:r>
              <a:rPr lang="en-IN" b="1" dirty="0" smtClean="0"/>
              <a:t>&lt;Text, </a:t>
            </a:r>
            <a:r>
              <a:rPr lang="en-IN" b="1" dirty="0" err="1" smtClean="0"/>
              <a:t>IntWritable</a:t>
            </a:r>
            <a:r>
              <a:rPr lang="en-IN" b="1" dirty="0" smtClean="0"/>
              <a:t>&gt; output, Reporter </a:t>
            </a:r>
            <a:r>
              <a:rPr lang="en-IN" b="1" dirty="0" err="1" smtClean="0"/>
              <a:t>reporter</a:t>
            </a:r>
            <a:r>
              <a:rPr lang="en-IN" b="1" dirty="0" smtClean="0"/>
              <a:t>)</a:t>
            </a:r>
          </a:p>
          <a:p>
            <a:r>
              <a:rPr lang="en-IN" dirty="0" smtClean="0"/>
              <a:t>throws </a:t>
            </a:r>
            <a:r>
              <a:rPr lang="en-IN" dirty="0" err="1" smtClean="0"/>
              <a:t>IOException</a:t>
            </a:r>
            <a:r>
              <a:rPr lang="en-IN" dirty="0" smtClean="0"/>
              <a:t> {</a:t>
            </a:r>
          </a:p>
          <a:p>
            <a:r>
              <a:rPr lang="en-IN" dirty="0" smtClean="0"/>
              <a:t>String line = </a:t>
            </a:r>
            <a:r>
              <a:rPr lang="en-IN" dirty="0" err="1" smtClean="0"/>
              <a:t>value.toString</a:t>
            </a:r>
            <a:r>
              <a:rPr lang="en-IN"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8382000" cy="2862322"/>
          </a:xfrm>
          <a:prstGeom prst="rect">
            <a:avLst/>
          </a:prstGeom>
          <a:noFill/>
        </p:spPr>
        <p:txBody>
          <a:bodyPr wrap="square" rtlCol="0">
            <a:spAutoFit/>
          </a:bodyPr>
          <a:lstStyle/>
          <a:p>
            <a:pPr algn="just"/>
            <a:r>
              <a:rPr lang="en-US" dirty="0" smtClean="0"/>
              <a:t>UNIT III  (Map Reduce)</a:t>
            </a:r>
          </a:p>
          <a:p>
            <a:pPr marL="342900" indent="-342900" algn="just"/>
            <a:r>
              <a:rPr lang="en-US" dirty="0" smtClean="0"/>
              <a:t>1. A Weather Dataset</a:t>
            </a:r>
          </a:p>
          <a:p>
            <a:pPr marL="342900" indent="-342900" algn="just"/>
            <a:r>
              <a:rPr lang="en-US" dirty="0" smtClean="0"/>
              <a:t>		Data Format</a:t>
            </a:r>
          </a:p>
          <a:p>
            <a:pPr marL="342900" indent="-342900" algn="just"/>
            <a:r>
              <a:rPr lang="en-US" dirty="0" smtClean="0"/>
              <a:t>2. Analyzing the data with UNIX Tools</a:t>
            </a:r>
          </a:p>
          <a:p>
            <a:pPr marL="342900" indent="-342900" algn="just"/>
            <a:r>
              <a:rPr lang="en-US" dirty="0" smtClean="0"/>
              <a:t>3. Analyzing the data with </a:t>
            </a:r>
            <a:r>
              <a:rPr lang="en-US" dirty="0" err="1" smtClean="0"/>
              <a:t>Hadoop</a:t>
            </a:r>
            <a:endParaRPr lang="en-US" dirty="0" smtClean="0"/>
          </a:p>
          <a:p>
            <a:pPr marL="342900" indent="-342900" algn="just"/>
            <a:r>
              <a:rPr lang="en-US" dirty="0" smtClean="0"/>
              <a:t>		Map and reduce</a:t>
            </a:r>
          </a:p>
          <a:p>
            <a:pPr marL="342900" indent="-342900" algn="just"/>
            <a:r>
              <a:rPr lang="en-US" dirty="0" smtClean="0"/>
              <a:t>		Java Map reduce</a:t>
            </a:r>
          </a:p>
          <a:p>
            <a:pPr marL="342900" indent="-342900" algn="just"/>
            <a:r>
              <a:rPr lang="en-US" dirty="0" smtClean="0"/>
              <a:t>4. Scaling Out</a:t>
            </a:r>
          </a:p>
          <a:p>
            <a:pPr marL="342900" indent="-342900" algn="just"/>
            <a:r>
              <a:rPr lang="en-US" dirty="0" smtClean="0"/>
              <a:t>5. </a:t>
            </a:r>
            <a:r>
              <a:rPr lang="en-US" dirty="0" err="1" smtClean="0"/>
              <a:t>Hadoop</a:t>
            </a:r>
            <a:r>
              <a:rPr lang="en-US" dirty="0" smtClean="0"/>
              <a:t> Streaming</a:t>
            </a:r>
          </a:p>
          <a:p>
            <a:pPr marL="342900" indent="-342900" algn="just"/>
            <a:r>
              <a:rPr lang="en-US" dirty="0" smtClean="0"/>
              <a:t>6. </a:t>
            </a:r>
            <a:r>
              <a:rPr lang="en-US" dirty="0" err="1" smtClean="0"/>
              <a:t>Hadoop</a:t>
            </a:r>
            <a:r>
              <a:rPr lang="en-US" dirty="0" smtClean="0"/>
              <a:t> Pipes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186309"/>
          </a:xfrm>
          <a:prstGeom prst="rect">
            <a:avLst/>
          </a:prstGeom>
          <a:noFill/>
        </p:spPr>
        <p:txBody>
          <a:bodyPr wrap="square" rtlCol="0">
            <a:spAutoFit/>
          </a:bodyPr>
          <a:lstStyle/>
          <a:p>
            <a:r>
              <a:rPr lang="en-IN" dirty="0" smtClean="0"/>
              <a:t>String year = </a:t>
            </a:r>
            <a:r>
              <a:rPr lang="en-IN" dirty="0" err="1" smtClean="0"/>
              <a:t>line.substring</a:t>
            </a:r>
            <a:r>
              <a:rPr lang="en-IN" dirty="0" smtClean="0"/>
              <a:t>(15, 19);</a:t>
            </a:r>
          </a:p>
          <a:p>
            <a:r>
              <a:rPr lang="en-IN" dirty="0" err="1" smtClean="0"/>
              <a:t>int</a:t>
            </a:r>
            <a:r>
              <a:rPr lang="en-IN" dirty="0" smtClean="0"/>
              <a:t> </a:t>
            </a:r>
            <a:r>
              <a:rPr lang="en-IN" dirty="0" err="1" smtClean="0"/>
              <a:t>airTemperature</a:t>
            </a:r>
            <a:r>
              <a:rPr lang="en-IN" dirty="0" smtClean="0"/>
              <a:t>;</a:t>
            </a:r>
          </a:p>
          <a:p>
            <a:r>
              <a:rPr lang="en-IN" dirty="0" smtClean="0"/>
              <a:t>if (</a:t>
            </a:r>
            <a:r>
              <a:rPr lang="en-IN" dirty="0" err="1" smtClean="0"/>
              <a:t>line.charAt</a:t>
            </a:r>
            <a:r>
              <a:rPr lang="en-IN" dirty="0" smtClean="0"/>
              <a:t>(87) == '+') { // </a:t>
            </a:r>
            <a:r>
              <a:rPr lang="en-IN" dirty="0" err="1" smtClean="0"/>
              <a:t>parseInt</a:t>
            </a:r>
            <a:r>
              <a:rPr lang="en-IN" dirty="0" smtClean="0"/>
              <a:t> doesn't like leading plus signs</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(88, 92));</a:t>
            </a:r>
          </a:p>
          <a:p>
            <a:r>
              <a:rPr lang="en-IN" dirty="0" smtClean="0"/>
              <a:t>} else {</a:t>
            </a:r>
          </a:p>
          <a:p>
            <a:r>
              <a:rPr lang="en-IN" dirty="0" err="1" smtClean="0"/>
              <a:t>airTemperature</a:t>
            </a:r>
            <a:r>
              <a:rPr lang="en-IN" dirty="0" smtClean="0"/>
              <a:t> = </a:t>
            </a:r>
            <a:r>
              <a:rPr lang="en-IN" dirty="0" err="1" smtClean="0"/>
              <a:t>Integer.parseInt</a:t>
            </a:r>
            <a:r>
              <a:rPr lang="en-IN" dirty="0" smtClean="0"/>
              <a:t>(</a:t>
            </a:r>
            <a:r>
              <a:rPr lang="en-IN" dirty="0" err="1" smtClean="0"/>
              <a:t>line.substring</a:t>
            </a:r>
            <a:r>
              <a:rPr lang="en-IN" dirty="0" smtClean="0"/>
              <a:t>(87, 92));</a:t>
            </a:r>
          </a:p>
          <a:p>
            <a:r>
              <a:rPr lang="en-IN" dirty="0" smtClean="0"/>
              <a:t>}</a:t>
            </a:r>
          </a:p>
          <a:p>
            <a:r>
              <a:rPr lang="en-IN" dirty="0" smtClean="0"/>
              <a:t>String quality = </a:t>
            </a:r>
            <a:r>
              <a:rPr lang="en-IN" dirty="0" err="1" smtClean="0"/>
              <a:t>line.substring</a:t>
            </a:r>
            <a:r>
              <a:rPr lang="en-IN" dirty="0" smtClean="0"/>
              <a:t>(92, 93);</a:t>
            </a:r>
          </a:p>
          <a:p>
            <a:r>
              <a:rPr lang="en-IN" dirty="0" smtClean="0"/>
              <a:t>if (</a:t>
            </a:r>
            <a:r>
              <a:rPr lang="en-IN" dirty="0" err="1" smtClean="0"/>
              <a:t>airTemperature</a:t>
            </a:r>
            <a:r>
              <a:rPr lang="en-IN" dirty="0" smtClean="0"/>
              <a:t> != MISSING &amp;&amp; </a:t>
            </a:r>
            <a:r>
              <a:rPr lang="en-IN" dirty="0" err="1" smtClean="0"/>
              <a:t>quality.matches</a:t>
            </a:r>
            <a:r>
              <a:rPr lang="en-IN" dirty="0" smtClean="0"/>
              <a:t>("[01459]")) {</a:t>
            </a:r>
          </a:p>
          <a:p>
            <a:r>
              <a:rPr lang="en-IN" b="1" dirty="0" err="1" smtClean="0"/>
              <a:t>output.collect</a:t>
            </a:r>
            <a:r>
              <a:rPr lang="en-IN" b="1" dirty="0" smtClean="0"/>
              <a:t>(new Text(year), new </a:t>
            </a:r>
            <a:r>
              <a:rPr lang="en-IN" b="1" dirty="0" err="1" smtClean="0"/>
              <a:t>IntWritable</a:t>
            </a:r>
            <a:r>
              <a:rPr lang="en-IN" b="1" dirty="0" smtClean="0"/>
              <a:t>(</a:t>
            </a:r>
            <a:r>
              <a:rPr lang="en-IN" b="1" dirty="0" err="1" smtClean="0"/>
              <a:t>airTemperature</a:t>
            </a:r>
            <a:r>
              <a:rPr lang="en-IN" b="1" dirty="0" smtClean="0"/>
              <a:t>));</a:t>
            </a:r>
          </a:p>
          <a:p>
            <a:r>
              <a:rPr lang="en-IN" dirty="0" smtClean="0"/>
              <a:t>}</a:t>
            </a:r>
          </a:p>
          <a:p>
            <a:r>
              <a:rPr lang="en-IN" dirty="0" smtClean="0"/>
              <a:t>}</a:t>
            </a:r>
          </a:p>
          <a:p>
            <a:r>
              <a:rPr lang="en-IN" dirty="0" smtClean="0"/>
              <a:t>}</a:t>
            </a:r>
          </a:p>
          <a:p>
            <a:r>
              <a:rPr lang="en-IN" dirty="0" smtClean="0"/>
              <a:t>static class </a:t>
            </a:r>
            <a:r>
              <a:rPr lang="en-IN" dirty="0" err="1" smtClean="0"/>
              <a:t>OldMaxTemperatureReducer</a:t>
            </a:r>
            <a:r>
              <a:rPr lang="en-IN" dirty="0" smtClean="0"/>
              <a:t> </a:t>
            </a:r>
            <a:r>
              <a:rPr lang="en-IN" b="1" dirty="0" smtClean="0"/>
              <a:t>extends </a:t>
            </a:r>
            <a:r>
              <a:rPr lang="en-IN" b="1" dirty="0" err="1" smtClean="0"/>
              <a:t>MapReduceBase</a:t>
            </a:r>
            <a:endParaRPr lang="en-IN" b="1" dirty="0" smtClean="0"/>
          </a:p>
          <a:p>
            <a:r>
              <a:rPr lang="en-IN" b="1" dirty="0" smtClean="0"/>
              <a:t>implements Reducer&lt;Text, </a:t>
            </a:r>
            <a:r>
              <a:rPr lang="en-IN" b="1" dirty="0" err="1" smtClean="0"/>
              <a:t>IntWritable</a:t>
            </a:r>
            <a:r>
              <a:rPr lang="en-IN" b="1" dirty="0" smtClean="0"/>
              <a:t>, Text, </a:t>
            </a:r>
            <a:r>
              <a:rPr lang="en-IN" b="1" dirty="0" err="1" smtClean="0"/>
              <a:t>IntWritable</a:t>
            </a:r>
            <a:r>
              <a:rPr lang="en-IN" b="1" dirty="0" smtClean="0"/>
              <a:t>&gt; {</a:t>
            </a:r>
          </a:p>
          <a:p>
            <a:r>
              <a:rPr lang="en-IN" dirty="0" smtClean="0"/>
              <a:t>public void reduce(Text key, </a:t>
            </a:r>
            <a:r>
              <a:rPr lang="en-IN" b="1" dirty="0" err="1" smtClean="0"/>
              <a:t>Iterator</a:t>
            </a:r>
            <a:r>
              <a:rPr lang="en-IN" b="1" dirty="0" smtClean="0"/>
              <a:t>&lt;</a:t>
            </a:r>
            <a:r>
              <a:rPr lang="en-IN" b="1" dirty="0" err="1" smtClean="0"/>
              <a:t>IntWritable</a:t>
            </a:r>
            <a:r>
              <a:rPr lang="en-IN" b="1" dirty="0" smtClean="0"/>
              <a:t>&gt; values,</a:t>
            </a:r>
          </a:p>
          <a:p>
            <a:r>
              <a:rPr lang="en-IN" b="1" dirty="0" err="1" smtClean="0"/>
              <a:t>OutputCollector</a:t>
            </a:r>
            <a:r>
              <a:rPr lang="en-IN" b="1" dirty="0" smtClean="0"/>
              <a:t>&lt;Text, </a:t>
            </a:r>
            <a:r>
              <a:rPr lang="en-IN" b="1" dirty="0" err="1" smtClean="0"/>
              <a:t>IntWritable</a:t>
            </a:r>
            <a:r>
              <a:rPr lang="en-IN" b="1" dirty="0" smtClean="0"/>
              <a:t>&gt; output, Reporter </a:t>
            </a:r>
            <a:r>
              <a:rPr lang="en-IN" b="1" dirty="0" err="1" smtClean="0"/>
              <a:t>reporter</a:t>
            </a:r>
            <a:r>
              <a:rPr lang="en-IN" b="1" dirty="0" smtClean="0"/>
              <a:t>)</a:t>
            </a:r>
          </a:p>
          <a:p>
            <a:r>
              <a:rPr lang="en-IN" dirty="0" smtClean="0"/>
              <a:t>throws </a:t>
            </a:r>
            <a:r>
              <a:rPr lang="en-IN" dirty="0" err="1" smtClean="0"/>
              <a:t>IOException</a:t>
            </a:r>
            <a:r>
              <a:rPr lang="en-IN" dirty="0" smtClean="0"/>
              <a:t> {</a:t>
            </a:r>
          </a:p>
          <a:p>
            <a:r>
              <a:rPr lang="en-IN" dirty="0" err="1" smtClean="0"/>
              <a:t>int</a:t>
            </a:r>
            <a:r>
              <a:rPr lang="en-IN" dirty="0" smtClean="0"/>
              <a:t> </a:t>
            </a:r>
            <a:r>
              <a:rPr lang="en-IN" dirty="0" err="1" smtClean="0"/>
              <a:t>maxValue</a:t>
            </a:r>
            <a:r>
              <a:rPr lang="en-IN" dirty="0" smtClean="0"/>
              <a:t> = </a:t>
            </a:r>
            <a:r>
              <a:rPr lang="en-IN" dirty="0" err="1" smtClean="0"/>
              <a:t>Integer.MIN_VALUE</a:t>
            </a:r>
            <a:r>
              <a:rPr lang="en-IN" dirty="0" smtClean="0"/>
              <a:t>;</a:t>
            </a:r>
          </a:p>
          <a:p>
            <a:r>
              <a:rPr lang="en-IN" dirty="0" smtClean="0"/>
              <a:t>while (</a:t>
            </a:r>
            <a:r>
              <a:rPr lang="en-IN" dirty="0" err="1" smtClean="0"/>
              <a:t>values.hasNext</a:t>
            </a:r>
            <a:r>
              <a:rPr lang="en-IN" dirty="0" smtClean="0"/>
              <a:t>()) {</a:t>
            </a:r>
          </a:p>
          <a:p>
            <a:r>
              <a:rPr lang="en-IN" dirty="0" err="1" smtClean="0"/>
              <a:t>maxValue</a:t>
            </a:r>
            <a:r>
              <a:rPr lang="en-IN" dirty="0" smtClean="0"/>
              <a:t> = </a:t>
            </a:r>
            <a:r>
              <a:rPr lang="en-IN" dirty="0" err="1" smtClean="0"/>
              <a:t>Math.max</a:t>
            </a:r>
            <a:r>
              <a:rPr lang="en-IN" dirty="0" smtClean="0"/>
              <a:t>(</a:t>
            </a:r>
            <a:r>
              <a:rPr lang="en-IN" dirty="0" err="1" smtClean="0"/>
              <a:t>maxValue</a:t>
            </a:r>
            <a:r>
              <a:rPr lang="en-IN" dirty="0" smtClean="0"/>
              <a:t>, </a:t>
            </a:r>
            <a:r>
              <a:rPr lang="en-IN" dirty="0" err="1" smtClean="0"/>
              <a:t>values.next</a:t>
            </a:r>
            <a:r>
              <a:rPr lang="en-IN" dirty="0" smtClean="0"/>
              <a:t>().get());</a:t>
            </a:r>
          </a:p>
          <a:p>
            <a:r>
              <a:rPr lang="en-IN"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5632311"/>
          </a:xfrm>
          <a:prstGeom prst="rect">
            <a:avLst/>
          </a:prstGeom>
          <a:noFill/>
        </p:spPr>
        <p:txBody>
          <a:bodyPr wrap="square" rtlCol="0">
            <a:spAutoFit/>
          </a:bodyPr>
          <a:lstStyle/>
          <a:p>
            <a:r>
              <a:rPr lang="en-IN" b="1" dirty="0" err="1" smtClean="0"/>
              <a:t>output.collect</a:t>
            </a:r>
            <a:r>
              <a:rPr lang="en-IN" b="1" dirty="0" smtClean="0"/>
              <a:t>(key, new </a:t>
            </a:r>
            <a:r>
              <a:rPr lang="en-IN" b="1" dirty="0" err="1" smtClean="0"/>
              <a:t>IntWritable</a:t>
            </a:r>
            <a:r>
              <a:rPr lang="en-IN" b="1" dirty="0" smtClean="0"/>
              <a:t>(</a:t>
            </a:r>
            <a:r>
              <a:rPr lang="en-IN" b="1" dirty="0" err="1" smtClean="0"/>
              <a:t>maxValue</a:t>
            </a:r>
            <a:r>
              <a:rPr lang="en-IN" b="1" dirty="0" smtClean="0"/>
              <a:t>));</a:t>
            </a:r>
          </a:p>
          <a:p>
            <a:r>
              <a:rPr lang="en-IN" dirty="0" smtClean="0"/>
              <a:t>}</a:t>
            </a:r>
          </a:p>
          <a:p>
            <a:r>
              <a:rPr lang="en-IN" dirty="0" smtClean="0"/>
              <a:t>}</a:t>
            </a:r>
          </a:p>
          <a:p>
            <a:r>
              <a:rPr lang="en-IN" dirty="0" smtClean="0"/>
              <a:t>public static void main(String[] </a:t>
            </a:r>
            <a:r>
              <a:rPr lang="en-IN" dirty="0" err="1" smtClean="0"/>
              <a:t>args</a:t>
            </a:r>
            <a:r>
              <a:rPr lang="en-IN" dirty="0" smtClean="0"/>
              <a:t>) throws </a:t>
            </a:r>
            <a:r>
              <a:rPr lang="en-IN" dirty="0" err="1" smtClean="0"/>
              <a:t>IOException</a:t>
            </a:r>
            <a:r>
              <a:rPr lang="en-IN" dirty="0" smtClean="0"/>
              <a:t>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OldMaxTemperature</a:t>
            </a:r>
            <a:r>
              <a:rPr lang="en-IN" dirty="0" smtClean="0"/>
              <a:t> &lt;input path&gt; &lt;output path&gt;");</a:t>
            </a:r>
          </a:p>
          <a:p>
            <a:r>
              <a:rPr lang="en-IN" dirty="0" err="1" smtClean="0"/>
              <a:t>System.exit</a:t>
            </a:r>
            <a:r>
              <a:rPr lang="en-IN" dirty="0" smtClean="0"/>
              <a:t>(-1);</a:t>
            </a:r>
          </a:p>
          <a:p>
            <a:r>
              <a:rPr lang="en-IN" dirty="0" smtClean="0"/>
              <a:t>}</a:t>
            </a:r>
          </a:p>
          <a:p>
            <a:r>
              <a:rPr lang="en-IN" b="1" dirty="0" err="1" smtClean="0"/>
              <a:t>JobConf</a:t>
            </a:r>
            <a:r>
              <a:rPr lang="en-IN" b="1" dirty="0" smtClean="0"/>
              <a:t> conf = new </a:t>
            </a:r>
            <a:r>
              <a:rPr lang="en-IN" b="1" dirty="0" err="1" smtClean="0"/>
              <a:t>JobConf</a:t>
            </a:r>
            <a:r>
              <a:rPr lang="en-IN" b="1" dirty="0" smtClean="0"/>
              <a:t>(</a:t>
            </a:r>
            <a:r>
              <a:rPr lang="en-IN" b="1" dirty="0" err="1" smtClean="0"/>
              <a:t>MaxTemperatureWithCombiner.class</a:t>
            </a:r>
            <a:r>
              <a:rPr lang="en-IN" b="1" dirty="0" smtClean="0"/>
              <a:t>);</a:t>
            </a:r>
          </a:p>
          <a:p>
            <a:r>
              <a:rPr lang="en-IN" dirty="0" err="1" smtClean="0"/>
              <a:t>conf.setJobName</a:t>
            </a:r>
            <a:r>
              <a:rPr lang="en-IN" dirty="0" smtClean="0"/>
              <a:t>("Max temperature");</a:t>
            </a:r>
          </a:p>
          <a:p>
            <a:r>
              <a:rPr lang="en-IN" dirty="0" err="1" smtClean="0"/>
              <a:t>FileInputFormat.addInputPath</a:t>
            </a:r>
            <a:r>
              <a:rPr lang="en-IN" dirty="0" smtClean="0"/>
              <a:t>(conf, new Path(</a:t>
            </a:r>
            <a:r>
              <a:rPr lang="en-IN" dirty="0" err="1" smtClean="0"/>
              <a:t>args</a:t>
            </a:r>
            <a:r>
              <a:rPr lang="en-IN" dirty="0" smtClean="0"/>
              <a:t>[0]));</a:t>
            </a:r>
          </a:p>
          <a:p>
            <a:r>
              <a:rPr lang="en-IN" dirty="0" err="1" smtClean="0"/>
              <a:t>FileOutputFormat.setOutputPath</a:t>
            </a:r>
            <a:r>
              <a:rPr lang="en-IN" dirty="0" smtClean="0"/>
              <a:t>(conf, new Path(</a:t>
            </a:r>
            <a:r>
              <a:rPr lang="en-IN" dirty="0" err="1" smtClean="0"/>
              <a:t>args</a:t>
            </a:r>
            <a:r>
              <a:rPr lang="en-IN" dirty="0" smtClean="0"/>
              <a:t>[1]));</a:t>
            </a:r>
          </a:p>
          <a:p>
            <a:r>
              <a:rPr lang="en-IN" dirty="0" err="1" smtClean="0"/>
              <a:t>conf.setMapperClass</a:t>
            </a:r>
            <a:r>
              <a:rPr lang="en-IN" dirty="0" smtClean="0"/>
              <a:t>(</a:t>
            </a:r>
            <a:r>
              <a:rPr lang="en-IN" dirty="0" err="1" smtClean="0"/>
              <a:t>OldMaxTemperatureMapper.class</a:t>
            </a:r>
            <a:r>
              <a:rPr lang="en-IN" dirty="0" smtClean="0"/>
              <a:t>);</a:t>
            </a:r>
          </a:p>
          <a:p>
            <a:r>
              <a:rPr lang="en-IN" dirty="0" err="1" smtClean="0"/>
              <a:t>conf.setReducerClass</a:t>
            </a:r>
            <a:r>
              <a:rPr lang="en-IN" dirty="0" smtClean="0"/>
              <a:t>(</a:t>
            </a:r>
            <a:r>
              <a:rPr lang="en-IN" dirty="0" err="1" smtClean="0"/>
              <a:t>OldMaxTemperatureReducer.class</a:t>
            </a:r>
            <a:r>
              <a:rPr lang="en-IN" dirty="0" smtClean="0"/>
              <a:t>);</a:t>
            </a:r>
          </a:p>
          <a:p>
            <a:r>
              <a:rPr lang="en-IN" dirty="0" err="1" smtClean="0"/>
              <a:t>conf.setOutputKeyClass</a:t>
            </a:r>
            <a:r>
              <a:rPr lang="en-IN" dirty="0" smtClean="0"/>
              <a:t>(</a:t>
            </a:r>
            <a:r>
              <a:rPr lang="en-IN" dirty="0" err="1" smtClean="0"/>
              <a:t>Text.class</a:t>
            </a:r>
            <a:r>
              <a:rPr lang="en-IN" dirty="0" smtClean="0"/>
              <a:t>);</a:t>
            </a:r>
          </a:p>
          <a:p>
            <a:r>
              <a:rPr lang="en-IN" dirty="0" err="1" smtClean="0"/>
              <a:t>conf.setOutputValueClass</a:t>
            </a:r>
            <a:r>
              <a:rPr lang="en-IN" dirty="0" smtClean="0"/>
              <a:t>(</a:t>
            </a:r>
            <a:r>
              <a:rPr lang="en-IN" dirty="0" err="1" smtClean="0"/>
              <a:t>IntWritable.class</a:t>
            </a:r>
            <a:r>
              <a:rPr lang="en-IN" dirty="0" smtClean="0"/>
              <a:t>);</a:t>
            </a:r>
          </a:p>
          <a:p>
            <a:r>
              <a:rPr lang="en-IN" b="1" dirty="0" err="1" smtClean="0"/>
              <a:t>JobClient.runJob</a:t>
            </a:r>
            <a:r>
              <a:rPr lang="en-IN" b="1" dirty="0" smtClean="0"/>
              <a:t>(conf);</a:t>
            </a:r>
          </a:p>
          <a:p>
            <a:r>
              <a:rPr lang="en-IN" dirty="0" smtClean="0"/>
              <a:t>}</a:t>
            </a:r>
          </a:p>
          <a:p>
            <a:r>
              <a:rPr lang="en-IN" dirty="0" smtClean="0"/>
              <a:t>}</a:t>
            </a:r>
          </a:p>
          <a:p>
            <a:endParaRPr lang="en-I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6463308"/>
          </a:xfrm>
          <a:prstGeom prst="rect">
            <a:avLst/>
          </a:prstGeom>
          <a:noFill/>
        </p:spPr>
        <p:txBody>
          <a:bodyPr wrap="square" rtlCol="0">
            <a:spAutoFit/>
          </a:bodyPr>
          <a:lstStyle/>
          <a:p>
            <a:r>
              <a:rPr lang="en-IN" b="1" dirty="0" smtClean="0"/>
              <a:t>IV)Scaling Out</a:t>
            </a:r>
          </a:p>
          <a:p>
            <a:pPr algn="just">
              <a:buFont typeface="Arial" pitchFamily="34" charset="0"/>
              <a:buChar char="•"/>
            </a:pPr>
            <a:r>
              <a:rPr lang="en-IN" dirty="0" smtClean="0"/>
              <a:t> You’ve seen how </a:t>
            </a:r>
            <a:r>
              <a:rPr lang="en-IN" dirty="0" err="1" smtClean="0"/>
              <a:t>MapReduce</a:t>
            </a:r>
            <a:r>
              <a:rPr lang="en-IN" dirty="0" smtClean="0"/>
              <a:t> works for small inputs; now it’s time to take a bird’s-eye view of the system and look at the data flow for large inputs. For simplicity, the examples so far have used files on the local </a:t>
            </a:r>
            <a:r>
              <a:rPr lang="en-IN" dirty="0" err="1" smtClean="0"/>
              <a:t>filesystem</a:t>
            </a:r>
            <a:r>
              <a:rPr lang="en-IN" dirty="0" smtClean="0"/>
              <a:t>. However, to scale out, we need to store the data in a distributed </a:t>
            </a:r>
            <a:r>
              <a:rPr lang="en-IN" dirty="0" err="1" smtClean="0"/>
              <a:t>filesystem</a:t>
            </a:r>
            <a:r>
              <a:rPr lang="en-IN" dirty="0" smtClean="0"/>
              <a:t>, typically HDFS (which you’ll learn about in the next chapter), to allow </a:t>
            </a:r>
            <a:r>
              <a:rPr lang="en-IN" dirty="0" err="1" smtClean="0"/>
              <a:t>Hadoop</a:t>
            </a:r>
            <a:r>
              <a:rPr lang="en-IN" dirty="0" smtClean="0"/>
              <a:t> to move the </a:t>
            </a:r>
            <a:r>
              <a:rPr lang="en-IN" dirty="0" err="1" smtClean="0"/>
              <a:t>MapReduce</a:t>
            </a:r>
            <a:r>
              <a:rPr lang="en-IN" dirty="0" smtClean="0"/>
              <a:t> computation to each machine hosting a part of the data. Let’s see how this works.</a:t>
            </a:r>
          </a:p>
          <a:p>
            <a:r>
              <a:rPr lang="en-IN" b="1" dirty="0" smtClean="0"/>
              <a:t>Data Flow</a:t>
            </a:r>
          </a:p>
          <a:p>
            <a:pPr>
              <a:buFont typeface="Arial" pitchFamily="34" charset="0"/>
              <a:buChar char="•"/>
            </a:pPr>
            <a:r>
              <a:rPr lang="en-IN" dirty="0" smtClean="0"/>
              <a:t> First, some terminology. A </a:t>
            </a:r>
            <a:r>
              <a:rPr lang="en-IN" dirty="0" err="1" smtClean="0"/>
              <a:t>MapReduce</a:t>
            </a:r>
            <a:r>
              <a:rPr lang="en-IN" dirty="0" smtClean="0"/>
              <a:t> </a:t>
            </a:r>
            <a:r>
              <a:rPr lang="en-IN" i="1" dirty="0" smtClean="0"/>
              <a:t>job is a unit of work that the client wants to be </a:t>
            </a:r>
            <a:r>
              <a:rPr lang="en-IN" dirty="0" smtClean="0"/>
              <a:t>performed: it consists of the input data, the </a:t>
            </a:r>
            <a:r>
              <a:rPr lang="en-IN" dirty="0" err="1" smtClean="0"/>
              <a:t>MapReduce</a:t>
            </a:r>
            <a:r>
              <a:rPr lang="en-IN" dirty="0" smtClean="0"/>
              <a:t> program, and configuration information. </a:t>
            </a:r>
            <a:r>
              <a:rPr lang="en-IN" dirty="0" err="1" smtClean="0"/>
              <a:t>Hadoop</a:t>
            </a:r>
            <a:r>
              <a:rPr lang="en-IN" dirty="0" smtClean="0"/>
              <a:t> runs the job by dividing it into </a:t>
            </a:r>
            <a:r>
              <a:rPr lang="en-IN" i="1" dirty="0" smtClean="0"/>
              <a:t>tasks, of which there are two types: map tasks and reduce tasks.</a:t>
            </a:r>
          </a:p>
          <a:p>
            <a:pPr>
              <a:buFont typeface="Arial" pitchFamily="34" charset="0"/>
              <a:buChar char="•"/>
            </a:pPr>
            <a:r>
              <a:rPr lang="en-IN" dirty="0" smtClean="0"/>
              <a:t> There are two types of nodes that control the job execution process: a </a:t>
            </a:r>
            <a:r>
              <a:rPr lang="en-IN" i="1" dirty="0" err="1" smtClean="0"/>
              <a:t>jobtracker</a:t>
            </a:r>
            <a:r>
              <a:rPr lang="en-IN" i="1" dirty="0" smtClean="0"/>
              <a:t> and </a:t>
            </a:r>
            <a:r>
              <a:rPr lang="en-IN" dirty="0" smtClean="0"/>
              <a:t>a number of </a:t>
            </a:r>
            <a:r>
              <a:rPr lang="en-IN" i="1" dirty="0" err="1" smtClean="0"/>
              <a:t>tasktrackers</a:t>
            </a:r>
            <a:r>
              <a:rPr lang="en-IN" i="1" dirty="0" smtClean="0"/>
              <a:t>. The </a:t>
            </a:r>
            <a:r>
              <a:rPr lang="en-IN" i="1" dirty="0" err="1" smtClean="0"/>
              <a:t>jobtracker</a:t>
            </a:r>
            <a:r>
              <a:rPr lang="en-IN" i="1" dirty="0" smtClean="0"/>
              <a:t> coordinates all the jobs run on the system by </a:t>
            </a:r>
            <a:r>
              <a:rPr lang="en-IN" dirty="0" smtClean="0"/>
              <a:t>scheduling tasks to run on </a:t>
            </a:r>
            <a:r>
              <a:rPr lang="en-IN" dirty="0" err="1" smtClean="0"/>
              <a:t>tasktrackers</a:t>
            </a:r>
            <a:r>
              <a:rPr lang="en-IN" dirty="0" smtClean="0"/>
              <a:t>. </a:t>
            </a:r>
            <a:r>
              <a:rPr lang="en-IN" dirty="0" err="1" smtClean="0"/>
              <a:t>Tasktrackers</a:t>
            </a:r>
            <a:r>
              <a:rPr lang="en-IN" dirty="0" smtClean="0"/>
              <a:t> run tasks and send progress reports to the </a:t>
            </a:r>
            <a:r>
              <a:rPr lang="en-IN" dirty="0" err="1" smtClean="0"/>
              <a:t>jobtracker</a:t>
            </a:r>
            <a:r>
              <a:rPr lang="en-IN" dirty="0" smtClean="0"/>
              <a:t>, which keeps a record of the overall progress of each job. If a task fails, the </a:t>
            </a:r>
            <a:r>
              <a:rPr lang="en-IN" dirty="0" err="1" smtClean="0"/>
              <a:t>jobtracker</a:t>
            </a:r>
            <a:r>
              <a:rPr lang="en-IN" dirty="0" smtClean="0"/>
              <a:t> can reschedule it on a different </a:t>
            </a:r>
            <a:r>
              <a:rPr lang="en-IN" dirty="0" err="1" smtClean="0"/>
              <a:t>tasktracker</a:t>
            </a:r>
            <a:r>
              <a:rPr lang="en-IN" dirty="0" smtClean="0"/>
              <a:t>.</a:t>
            </a:r>
          </a:p>
          <a:p>
            <a:pPr>
              <a:buFont typeface="Arial" pitchFamily="34" charset="0"/>
              <a:buChar char="•"/>
            </a:pPr>
            <a:r>
              <a:rPr lang="en-IN" dirty="0" smtClean="0"/>
              <a:t> </a:t>
            </a:r>
            <a:r>
              <a:rPr lang="en-IN" dirty="0" err="1" smtClean="0"/>
              <a:t>Hadoop</a:t>
            </a:r>
            <a:r>
              <a:rPr lang="en-IN" dirty="0" smtClean="0"/>
              <a:t> divides the input to a </a:t>
            </a:r>
            <a:r>
              <a:rPr lang="en-IN" dirty="0" err="1" smtClean="0"/>
              <a:t>MapReduce</a:t>
            </a:r>
            <a:r>
              <a:rPr lang="en-IN" dirty="0" smtClean="0"/>
              <a:t> job into fixed-size pieces called </a:t>
            </a:r>
            <a:r>
              <a:rPr lang="en-IN" i="1" dirty="0" smtClean="0"/>
              <a:t>input splits, or just splits. </a:t>
            </a:r>
            <a:r>
              <a:rPr lang="en-IN" i="1" dirty="0" err="1" smtClean="0"/>
              <a:t>Hadoop</a:t>
            </a:r>
            <a:r>
              <a:rPr lang="en-IN" i="1" dirty="0" smtClean="0"/>
              <a:t> creates one map task for each split, which runs the </a:t>
            </a:r>
            <a:r>
              <a:rPr lang="en-IN" i="1" dirty="0" err="1" smtClean="0"/>
              <a:t>userdefined</a:t>
            </a:r>
            <a:r>
              <a:rPr lang="en-IN" i="1" dirty="0" smtClean="0"/>
              <a:t> </a:t>
            </a:r>
            <a:r>
              <a:rPr lang="en-IN" dirty="0" smtClean="0"/>
              <a:t>map function for each </a:t>
            </a:r>
            <a:r>
              <a:rPr lang="en-IN" i="1" dirty="0" smtClean="0"/>
              <a:t>record in the split.</a:t>
            </a:r>
          </a:p>
          <a:p>
            <a:pPr>
              <a:buFont typeface="Arial" pitchFamily="34" charset="0"/>
              <a:buChar char="•"/>
            </a:pPr>
            <a:r>
              <a:rPr lang="en-IN" dirty="0" smtClean="0"/>
              <a:t> Having many splits means the time taken to process each split is small compared to the</a:t>
            </a:r>
          </a:p>
          <a:p>
            <a:r>
              <a:rPr lang="en-IN" dirty="0" smtClean="0"/>
              <a:t>time to process the whole input. So if we are processing the splits in parallel, the processing</a:t>
            </a:r>
          </a:p>
          <a:p>
            <a:r>
              <a:rPr lang="en-IN" dirty="0" smtClean="0"/>
              <a:t>is better load-balanced if the splits are small, since a faster machine will be able to process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4" name="TextBox 3"/>
          <p:cNvSpPr txBox="1"/>
          <p:nvPr/>
        </p:nvSpPr>
        <p:spPr>
          <a:xfrm>
            <a:off x="228600" y="381000"/>
            <a:ext cx="8763000" cy="4801314"/>
          </a:xfrm>
          <a:prstGeom prst="rect">
            <a:avLst/>
          </a:prstGeom>
          <a:noFill/>
        </p:spPr>
        <p:txBody>
          <a:bodyPr wrap="square" rtlCol="0">
            <a:spAutoFit/>
          </a:bodyPr>
          <a:lstStyle/>
          <a:p>
            <a:r>
              <a:rPr lang="en-IN" dirty="0" smtClean="0"/>
              <a:t>proportionally more splits over the course of the job than a slower machine.</a:t>
            </a:r>
          </a:p>
          <a:p>
            <a:pPr>
              <a:buFont typeface="Arial" pitchFamily="34" charset="0"/>
              <a:buChar char="•"/>
            </a:pPr>
            <a:r>
              <a:rPr lang="en-IN" dirty="0" smtClean="0"/>
              <a:t> Even if the machines are identical, failed processes or other jobs running concurrently make load balancing desirable, and the quality of the load balancing increases as the splits become more fine-grained.</a:t>
            </a:r>
          </a:p>
          <a:p>
            <a:pPr>
              <a:buFont typeface="Arial" pitchFamily="34" charset="0"/>
              <a:buChar char="•"/>
            </a:pPr>
            <a:r>
              <a:rPr lang="en-US" dirty="0" smtClean="0"/>
              <a:t> </a:t>
            </a:r>
            <a:r>
              <a:rPr lang="en-IN" dirty="0" smtClean="0"/>
              <a:t>On the other hand, if splits are too small, then the overhead of managing the splits and</a:t>
            </a:r>
          </a:p>
          <a:p>
            <a:r>
              <a:rPr lang="en-IN" dirty="0" smtClean="0"/>
              <a:t>of map task creation begins to dominate the total job execution time. For most jobs, a good split size tends to be the size of an HDFS block, 64 MB by default, although this can be changed for the cluster (for all newly created files), or specified when each file is created.</a:t>
            </a:r>
          </a:p>
          <a:p>
            <a:pPr>
              <a:buFont typeface="Arial" pitchFamily="34" charset="0"/>
              <a:buChar char="•"/>
            </a:pPr>
            <a:r>
              <a:rPr lang="en-IN" dirty="0" smtClean="0"/>
              <a:t> </a:t>
            </a:r>
            <a:r>
              <a:rPr lang="en-IN" dirty="0" err="1" smtClean="0"/>
              <a:t>Hadoop</a:t>
            </a:r>
            <a:r>
              <a:rPr lang="en-IN" dirty="0" smtClean="0"/>
              <a:t> does its best to run the map task on a node where the input data resides in HDFS. This is called the </a:t>
            </a:r>
            <a:r>
              <a:rPr lang="en-IN" i="1" dirty="0" smtClean="0"/>
              <a:t>data locality optimization since it doesn’t use valuable cluster </a:t>
            </a:r>
            <a:r>
              <a:rPr lang="en-IN" dirty="0" smtClean="0"/>
              <a:t>bandwidth. Sometimes, however, all three nodes hosting the HDFS block replicas for a map task’s input split are running other map tasks so the job scheduler will look for a free map slot on a node in the same rack as one of the blocks. Very occasionally even this is not possible, so an off-rack node is used, which results in an inter-rack network transfer. The three possibilities are illustrated in diagram below:</a:t>
            </a:r>
          </a:p>
          <a:p>
            <a:endParaRPr lang="en-IN" dirty="0" smtClean="0"/>
          </a:p>
          <a:p>
            <a:endParaRPr lang="en-IN" dirty="0" smtClean="0"/>
          </a:p>
        </p:txBody>
      </p:sp>
      <p:pic>
        <p:nvPicPr>
          <p:cNvPr id="2050" name="Picture 2"/>
          <p:cNvPicPr>
            <a:picLocks noChangeAspect="1" noChangeArrowheads="1"/>
          </p:cNvPicPr>
          <p:nvPr/>
        </p:nvPicPr>
        <p:blipFill>
          <a:blip r:embed="rId2"/>
          <a:srcRect/>
          <a:stretch>
            <a:fillRect/>
          </a:stretch>
        </p:blipFill>
        <p:spPr bwMode="auto">
          <a:xfrm>
            <a:off x="2743200" y="4419600"/>
            <a:ext cx="3814763" cy="2286000"/>
          </a:xfrm>
          <a:prstGeom prst="rect">
            <a:avLst/>
          </a:prstGeom>
          <a:noFill/>
          <a:ln w="9525">
            <a:noFill/>
            <a:miter lim="800000"/>
            <a:headEnd/>
            <a:tailEnd/>
          </a:ln>
          <a:effectLst/>
        </p:spPr>
      </p:pic>
      <p:sp>
        <p:nvSpPr>
          <p:cNvPr id="5" name="TextBox 4"/>
          <p:cNvSpPr txBox="1"/>
          <p:nvPr/>
        </p:nvSpPr>
        <p:spPr>
          <a:xfrm>
            <a:off x="6705600" y="5334000"/>
            <a:ext cx="2209800" cy="1200329"/>
          </a:xfrm>
          <a:prstGeom prst="rect">
            <a:avLst/>
          </a:prstGeom>
          <a:noFill/>
        </p:spPr>
        <p:txBody>
          <a:bodyPr wrap="square" rtlCol="0">
            <a:spAutoFit/>
          </a:bodyPr>
          <a:lstStyle/>
          <a:p>
            <a:r>
              <a:rPr lang="en-IN" i="1" dirty="0" smtClean="0"/>
              <a:t>Data-local (a),</a:t>
            </a:r>
          </a:p>
          <a:p>
            <a:r>
              <a:rPr lang="en-IN" i="1" dirty="0" smtClean="0"/>
              <a:t>rack-local (b), and off-rack (c) map tasks.</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buFont typeface="Arial" pitchFamily="34" charset="0"/>
              <a:buChar char="•"/>
            </a:pPr>
            <a:r>
              <a:rPr lang="en-IN" dirty="0" smtClean="0"/>
              <a:t> It should now be clear why the optimal split size is the same as the block size: it is the largest size of input that can be guaranteed to be stored on a single node. If the split spanned two blocks, it would be unlikely that any HDFS node stored both blocks, so some of the split would have to be transferred across the network to the node running the map task, which is clearly less efficient than running the whole map task using local data.</a:t>
            </a:r>
          </a:p>
          <a:p>
            <a:pPr>
              <a:buFont typeface="Arial" pitchFamily="34" charset="0"/>
              <a:buChar char="•"/>
            </a:pPr>
            <a:r>
              <a:rPr lang="en-IN" dirty="0" smtClean="0"/>
              <a:t> Map tasks write their output to the local disk, not to HDFS. Why is this? Map output is intermediate output: it’s processed by reduce tasks to produce the final output, and once the job is complete the map output can be thrown away. So storing it in HDFS, with replication, would be overkill. If the node running the map task fails before the map output has been consumed by the reduce task, then </a:t>
            </a:r>
            <a:r>
              <a:rPr lang="en-IN" dirty="0" err="1" smtClean="0"/>
              <a:t>Hadoop</a:t>
            </a:r>
            <a:r>
              <a:rPr lang="en-IN" dirty="0" smtClean="0"/>
              <a:t> will automatically rerun the map task on another node to re-create the map output.</a:t>
            </a:r>
          </a:p>
          <a:p>
            <a:pPr>
              <a:buFont typeface="Arial" pitchFamily="34" charset="0"/>
              <a:buChar char="•"/>
            </a:pPr>
            <a:r>
              <a:rPr lang="en-IN" dirty="0" smtClean="0"/>
              <a:t> Reduce tasks don’t have the advantage of data locality—the input to a single reduce task is normally the output from all </a:t>
            </a:r>
            <a:r>
              <a:rPr lang="en-IN" dirty="0" err="1" smtClean="0"/>
              <a:t>mappers</a:t>
            </a:r>
            <a:r>
              <a:rPr lang="en-IN" dirty="0" smtClean="0"/>
              <a:t>. In the present example, we have a single reduce task that is fed by all of the map tasks. Therefore, the sorted map outputs have to be transferred across the network to the node where the reduce task is running, where they are merged and then passed to the user-defined reduce function.</a:t>
            </a:r>
          </a:p>
          <a:p>
            <a:pPr>
              <a:buFont typeface="Arial" pitchFamily="34" charset="0"/>
              <a:buChar char="•"/>
            </a:pPr>
            <a:r>
              <a:rPr lang="en-IN" dirty="0" smtClean="0"/>
              <a:t> The output of the reduce is normally stored in HDFS for reliability. For each HDFS block of the reduce output, the first replica is stored on the local node, with other replicas being stored on off-rack nodes. Thus, writing the reduce output does consume network bandwidth, but only as much as a normal HDFS write pipeline consumes.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1200329"/>
          </a:xfrm>
          <a:prstGeom prst="rect">
            <a:avLst/>
          </a:prstGeom>
          <a:noFill/>
        </p:spPr>
        <p:txBody>
          <a:bodyPr wrap="square" rtlCol="0">
            <a:spAutoFit/>
          </a:bodyPr>
          <a:lstStyle/>
          <a:p>
            <a:pPr>
              <a:buFont typeface="Arial" pitchFamily="34" charset="0"/>
              <a:buChar char="•"/>
            </a:pPr>
            <a:r>
              <a:rPr lang="en-IN" dirty="0" smtClean="0"/>
              <a:t> The whole data flow with a single reduce task is represented in the diagram below:</a:t>
            </a:r>
          </a:p>
          <a:p>
            <a:r>
              <a:rPr lang="en-IN" dirty="0" smtClean="0"/>
              <a:t>The dotted boxes indicate nodes, the light arrows show data transfers on a node, and the heavy arrows show data transfers between nodes.</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1223963" y="1624013"/>
            <a:ext cx="6696075" cy="3609975"/>
          </a:xfrm>
          <a:prstGeom prst="rect">
            <a:avLst/>
          </a:prstGeom>
          <a:noFill/>
          <a:ln w="9525">
            <a:noFill/>
            <a:miter lim="800000"/>
            <a:headEnd/>
            <a:tailEnd/>
          </a:ln>
          <a:effectLst/>
        </p:spPr>
      </p:pic>
      <p:sp>
        <p:nvSpPr>
          <p:cNvPr id="4" name="TextBox 3"/>
          <p:cNvSpPr txBox="1"/>
          <p:nvPr/>
        </p:nvSpPr>
        <p:spPr>
          <a:xfrm>
            <a:off x="1981200" y="5334000"/>
            <a:ext cx="5486400" cy="369332"/>
          </a:xfrm>
          <a:prstGeom prst="rect">
            <a:avLst/>
          </a:prstGeom>
          <a:noFill/>
        </p:spPr>
        <p:txBody>
          <a:bodyPr wrap="square" rtlCol="0">
            <a:spAutoFit/>
          </a:bodyPr>
          <a:lstStyle/>
          <a:p>
            <a:r>
              <a:rPr lang="en-IN" i="1" dirty="0" err="1" smtClean="0"/>
              <a:t>MapReduce</a:t>
            </a:r>
            <a:r>
              <a:rPr lang="en-IN" i="1" dirty="0" smtClean="0"/>
              <a:t> data flow with a single reduce task</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4267200"/>
            <a:ext cx="5486400" cy="369332"/>
          </a:xfrm>
          <a:prstGeom prst="rect">
            <a:avLst/>
          </a:prstGeom>
          <a:noFill/>
        </p:spPr>
        <p:txBody>
          <a:bodyPr wrap="square" rtlCol="0">
            <a:spAutoFit/>
          </a:bodyPr>
          <a:lstStyle/>
          <a:p>
            <a:r>
              <a:rPr lang="en-IN" i="1" dirty="0" err="1" smtClean="0"/>
              <a:t>MapReduce</a:t>
            </a:r>
            <a:r>
              <a:rPr lang="en-IN" i="1" dirty="0" smtClean="0"/>
              <a:t> data flow with multiple reduce tasks</a:t>
            </a:r>
            <a:endParaRPr lang="en-IN" dirty="0"/>
          </a:p>
        </p:txBody>
      </p:sp>
      <p:pic>
        <p:nvPicPr>
          <p:cNvPr id="4098" name="Picture 2"/>
          <p:cNvPicPr>
            <a:picLocks noChangeAspect="1" noChangeArrowheads="1"/>
          </p:cNvPicPr>
          <p:nvPr/>
        </p:nvPicPr>
        <p:blipFill>
          <a:blip r:embed="rId2"/>
          <a:srcRect/>
          <a:stretch>
            <a:fillRect/>
          </a:stretch>
        </p:blipFill>
        <p:spPr bwMode="auto">
          <a:xfrm>
            <a:off x="1295400" y="533400"/>
            <a:ext cx="6696075"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81000"/>
            <a:ext cx="8686800" cy="2585323"/>
          </a:xfrm>
          <a:prstGeom prst="rect">
            <a:avLst/>
          </a:prstGeom>
          <a:noFill/>
        </p:spPr>
        <p:txBody>
          <a:bodyPr wrap="square" rtlCol="0">
            <a:spAutoFit/>
          </a:bodyPr>
          <a:lstStyle/>
          <a:p>
            <a:pPr algn="just"/>
            <a:r>
              <a:rPr lang="en-IN" b="1" dirty="0" smtClean="0"/>
              <a:t>Combiner Functions</a:t>
            </a:r>
          </a:p>
          <a:p>
            <a:pPr algn="just">
              <a:buFont typeface="Arial" pitchFamily="34" charset="0"/>
              <a:buChar char="•"/>
            </a:pPr>
            <a:r>
              <a:rPr lang="en-IN" dirty="0" smtClean="0"/>
              <a:t> Many </a:t>
            </a:r>
            <a:r>
              <a:rPr lang="en-IN" dirty="0" err="1" smtClean="0"/>
              <a:t>MapReduce</a:t>
            </a:r>
            <a:r>
              <a:rPr lang="en-IN" dirty="0" smtClean="0"/>
              <a:t> jobs are limited by the bandwidth available on the cluster, so it pays to minimize the data transferred between map and reduce tasks. </a:t>
            </a:r>
            <a:r>
              <a:rPr lang="en-IN" dirty="0" err="1" smtClean="0"/>
              <a:t>Hadoop</a:t>
            </a:r>
            <a:r>
              <a:rPr lang="en-IN" dirty="0" smtClean="0"/>
              <a:t> allows the user to specify a </a:t>
            </a:r>
            <a:r>
              <a:rPr lang="en-IN" i="1" dirty="0" smtClean="0"/>
              <a:t>combiner function to be run on the map output—the combiner function’s </a:t>
            </a:r>
            <a:r>
              <a:rPr lang="en-IN" dirty="0" smtClean="0"/>
              <a:t>output forms the input to the reduce function. Since the combiner function is an optimization, </a:t>
            </a:r>
            <a:r>
              <a:rPr lang="en-IN" dirty="0" err="1" smtClean="0"/>
              <a:t>Hadoop</a:t>
            </a:r>
            <a:r>
              <a:rPr lang="en-IN" dirty="0" smtClean="0"/>
              <a:t> does not provide a guarantee of how many times it will call it for a particular map output record, if at all. In other words, calling the combiner function zero, one, or many times should produce the same output from the reducer.</a:t>
            </a:r>
          </a:p>
          <a:p>
            <a:pPr algn="just"/>
            <a:endParaRPr lang="en-IN" dirty="0"/>
          </a:p>
        </p:txBody>
      </p:sp>
      <p:pic>
        <p:nvPicPr>
          <p:cNvPr id="5122" name="Picture 2"/>
          <p:cNvPicPr>
            <a:picLocks noChangeAspect="1" noChangeArrowheads="1"/>
          </p:cNvPicPr>
          <p:nvPr/>
        </p:nvPicPr>
        <p:blipFill>
          <a:blip r:embed="rId2"/>
          <a:srcRect/>
          <a:stretch>
            <a:fillRect/>
          </a:stretch>
        </p:blipFill>
        <p:spPr bwMode="auto">
          <a:xfrm>
            <a:off x="2514600" y="2743200"/>
            <a:ext cx="4219575" cy="3557588"/>
          </a:xfrm>
          <a:prstGeom prst="rect">
            <a:avLst/>
          </a:prstGeom>
          <a:noFill/>
          <a:ln w="9525">
            <a:noFill/>
            <a:miter lim="800000"/>
            <a:headEnd/>
            <a:tailEnd/>
          </a:ln>
          <a:effectLst/>
        </p:spPr>
      </p:pic>
      <p:sp>
        <p:nvSpPr>
          <p:cNvPr id="6" name="TextBox 5"/>
          <p:cNvSpPr txBox="1"/>
          <p:nvPr/>
        </p:nvSpPr>
        <p:spPr>
          <a:xfrm>
            <a:off x="2057400" y="6400800"/>
            <a:ext cx="4953000" cy="369332"/>
          </a:xfrm>
          <a:prstGeom prst="rect">
            <a:avLst/>
          </a:prstGeom>
          <a:noFill/>
        </p:spPr>
        <p:txBody>
          <a:bodyPr wrap="square" rtlCol="0">
            <a:spAutoFit/>
          </a:bodyPr>
          <a:lstStyle/>
          <a:p>
            <a:r>
              <a:rPr lang="en-IN" i="1" dirty="0" err="1" smtClean="0"/>
              <a:t>MapReduce</a:t>
            </a:r>
            <a:r>
              <a:rPr lang="en-IN" i="1" dirty="0" smtClean="0"/>
              <a:t> data flow with no reduce tasks</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r>
              <a:rPr lang="en-IN" dirty="0" smtClean="0"/>
              <a:t>The contract for the combiner function constrains the type of function that may be</a:t>
            </a:r>
          </a:p>
          <a:p>
            <a:r>
              <a:rPr lang="en-IN" dirty="0" smtClean="0"/>
              <a:t>used. This is best illustrated with an example. Suppose that for the maximum temperature</a:t>
            </a:r>
          </a:p>
          <a:p>
            <a:r>
              <a:rPr lang="en-IN" dirty="0" smtClean="0"/>
              <a:t>example, readings for the year 1950 were processed by two maps (because they</a:t>
            </a:r>
          </a:p>
          <a:p>
            <a:r>
              <a:rPr lang="en-IN" dirty="0" smtClean="0"/>
              <a:t>were in different splits). Imagine the first map produced the output:</a:t>
            </a:r>
          </a:p>
          <a:p>
            <a:r>
              <a:rPr lang="en-IN" dirty="0" smtClean="0"/>
              <a:t>(1950, 0)</a:t>
            </a:r>
          </a:p>
          <a:p>
            <a:r>
              <a:rPr lang="en-IN" dirty="0" smtClean="0"/>
              <a:t>(1950, 20)</a:t>
            </a:r>
          </a:p>
          <a:p>
            <a:r>
              <a:rPr lang="en-IN" dirty="0" smtClean="0"/>
              <a:t>(1950, 10)</a:t>
            </a:r>
          </a:p>
          <a:p>
            <a:r>
              <a:rPr lang="en-IN" dirty="0" smtClean="0"/>
              <a:t>And the second produced:</a:t>
            </a:r>
          </a:p>
          <a:p>
            <a:r>
              <a:rPr lang="en-IN" dirty="0" smtClean="0"/>
              <a:t>(1950, 25)</a:t>
            </a:r>
          </a:p>
          <a:p>
            <a:r>
              <a:rPr lang="en-IN" dirty="0" smtClean="0"/>
              <a:t>(1950, 15)</a:t>
            </a:r>
          </a:p>
          <a:p>
            <a:r>
              <a:rPr lang="en-IN" dirty="0" smtClean="0"/>
              <a:t>The reduce function would be called with a list of all the values:</a:t>
            </a:r>
          </a:p>
          <a:p>
            <a:r>
              <a:rPr lang="en-IN" dirty="0" smtClean="0"/>
              <a:t>(1950, [0, 20, 10, 25, 15])</a:t>
            </a:r>
          </a:p>
          <a:p>
            <a:r>
              <a:rPr lang="en-IN" dirty="0" smtClean="0"/>
              <a:t>with output:</a:t>
            </a:r>
          </a:p>
          <a:p>
            <a:r>
              <a:rPr lang="en-IN" dirty="0" smtClean="0"/>
              <a:t>(1950, 25)</a:t>
            </a:r>
          </a:p>
          <a:p>
            <a:r>
              <a:rPr lang="en-IN" dirty="0" smtClean="0"/>
              <a:t>since 25 is the maximum value in the list. We could use a combiner function that, just</a:t>
            </a:r>
          </a:p>
          <a:p>
            <a:r>
              <a:rPr lang="en-IN" dirty="0" smtClean="0"/>
              <a:t>like the reduce function, finds the maximum temperature for each map output. The</a:t>
            </a:r>
          </a:p>
          <a:p>
            <a:r>
              <a:rPr lang="en-IN" dirty="0" smtClean="0"/>
              <a:t>reduce would then be called with:</a:t>
            </a:r>
          </a:p>
          <a:p>
            <a:r>
              <a:rPr lang="en-IN" dirty="0" smtClean="0"/>
              <a:t>(1950, [20, 25])</a:t>
            </a:r>
          </a:p>
          <a:p>
            <a:r>
              <a:rPr lang="en-IN" dirty="0" smtClean="0"/>
              <a:t>and the reduce would produce the same output as before. More succinctly, we may</a:t>
            </a:r>
          </a:p>
          <a:p>
            <a:r>
              <a:rPr lang="en-IN" dirty="0" smtClean="0"/>
              <a:t>express the function calls on the temperature values in this case as follows:</a:t>
            </a:r>
          </a:p>
          <a:p>
            <a:r>
              <a:rPr lang="fr-FR" i="1" dirty="0" smtClean="0"/>
              <a:t>max(0, 20, 10, 25, 15) = max(max(0, 20, 10), max(25, 15)) = max(20, 25) = 25</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dirty="0" smtClean="0"/>
              <a:t>Not all functions possess this property.4 For example, if we were calculating mean</a:t>
            </a:r>
          </a:p>
          <a:p>
            <a:r>
              <a:rPr lang="en-IN" dirty="0" smtClean="0"/>
              <a:t>temperatures, then we couldn’t use the mean as our combiner function, since:</a:t>
            </a:r>
          </a:p>
          <a:p>
            <a:r>
              <a:rPr lang="en-IN" i="1" dirty="0" smtClean="0"/>
              <a:t>mean(0, 20, 10, 25, 15) = 14</a:t>
            </a:r>
          </a:p>
          <a:p>
            <a:r>
              <a:rPr lang="en-IN" dirty="0" smtClean="0"/>
              <a:t>but:</a:t>
            </a:r>
          </a:p>
          <a:p>
            <a:r>
              <a:rPr lang="en-IN" i="1" dirty="0" smtClean="0"/>
              <a:t>mean(mean(0, 20, 10), mean(25, 15)) = mean(10, 20) = 15</a:t>
            </a:r>
          </a:p>
          <a:p>
            <a:r>
              <a:rPr lang="en-IN" dirty="0" smtClean="0"/>
              <a:t>The combiner function doesn’t replace the reduce function. (How could it? The reduce</a:t>
            </a:r>
          </a:p>
          <a:p>
            <a:r>
              <a:rPr lang="en-IN" dirty="0" smtClean="0"/>
              <a:t>function is still needed to process records with the same key from different maps.) But</a:t>
            </a:r>
          </a:p>
          <a:p>
            <a:r>
              <a:rPr lang="en-IN" dirty="0" smtClean="0"/>
              <a:t>it can help cut down the amount of data shuffled between the maps and the reduces,</a:t>
            </a:r>
          </a:p>
          <a:p>
            <a:r>
              <a:rPr lang="en-IN" dirty="0" smtClean="0"/>
              <a:t>and for this reason alone it is always worth considering whether you can use a combiner</a:t>
            </a:r>
          </a:p>
          <a:p>
            <a:r>
              <a:rPr lang="en-IN" dirty="0" smtClean="0"/>
              <a:t>function in your </a:t>
            </a:r>
            <a:r>
              <a:rPr lang="en-IN" dirty="0" err="1" smtClean="0"/>
              <a:t>MapReduce</a:t>
            </a:r>
            <a:r>
              <a:rPr lang="en-IN" dirty="0" smtClean="0"/>
              <a:t> job.</a:t>
            </a:r>
          </a:p>
          <a:p>
            <a:endParaRPr lang="en-US" b="1" dirty="0" smtClean="0"/>
          </a:p>
          <a:p>
            <a:r>
              <a:rPr lang="en-IN" b="1" dirty="0" smtClean="0"/>
              <a:t>Specifying a combiner function: </a:t>
            </a:r>
          </a:p>
          <a:p>
            <a:pPr>
              <a:buFont typeface="Arial" pitchFamily="34" charset="0"/>
              <a:buChar char="•"/>
            </a:pPr>
            <a:r>
              <a:rPr lang="en-IN" dirty="0" smtClean="0"/>
              <a:t> Going back to the Java </a:t>
            </a:r>
            <a:r>
              <a:rPr lang="en-IN" dirty="0" err="1" smtClean="0"/>
              <a:t>MapReduce</a:t>
            </a:r>
            <a:r>
              <a:rPr lang="en-IN" dirty="0" smtClean="0"/>
              <a:t> program, the combiner function is defined using</a:t>
            </a:r>
          </a:p>
          <a:p>
            <a:r>
              <a:rPr lang="en-IN" dirty="0" smtClean="0"/>
              <a:t>the Reducer class, and for this application, it is the same implementation as the reducer</a:t>
            </a:r>
          </a:p>
          <a:p>
            <a:r>
              <a:rPr lang="en-IN" dirty="0" smtClean="0"/>
              <a:t>function in </a:t>
            </a:r>
            <a:r>
              <a:rPr lang="en-IN" dirty="0" err="1" smtClean="0"/>
              <a:t>MaxTemperatureReducer</a:t>
            </a:r>
            <a:r>
              <a:rPr lang="en-IN" dirty="0" smtClean="0"/>
              <a:t>.</a:t>
            </a:r>
          </a:p>
          <a:p>
            <a:r>
              <a:rPr lang="en-IN" i="1" dirty="0" smtClean="0"/>
              <a:t>Application to find the maximum temperature, using a combiner function for efficiency</a:t>
            </a:r>
          </a:p>
          <a:p>
            <a:r>
              <a:rPr lang="en-IN" dirty="0" smtClean="0"/>
              <a:t>public class </a:t>
            </a:r>
            <a:r>
              <a:rPr lang="en-IN" dirty="0" err="1" smtClean="0"/>
              <a:t>MaxTemperatureWithCombiner</a:t>
            </a:r>
            <a:r>
              <a:rPr lang="en-IN" dirty="0" smtClean="0"/>
              <a:t> {</a:t>
            </a:r>
          </a:p>
          <a:p>
            <a:r>
              <a:rPr lang="en-IN" dirty="0" smtClean="0"/>
              <a:t>public static void main(String[] </a:t>
            </a:r>
            <a:r>
              <a:rPr lang="en-IN" dirty="0" err="1" smtClean="0"/>
              <a:t>args</a:t>
            </a:r>
            <a:r>
              <a:rPr lang="en-IN" dirty="0" smtClean="0"/>
              <a:t>) throws Exception {</a:t>
            </a:r>
          </a:p>
          <a:p>
            <a:r>
              <a:rPr lang="en-IN" dirty="0" smtClean="0"/>
              <a:t>if (</a:t>
            </a:r>
            <a:r>
              <a:rPr lang="en-IN" dirty="0" err="1" smtClean="0"/>
              <a:t>args.length</a:t>
            </a:r>
            <a:r>
              <a:rPr lang="en-IN" dirty="0" smtClean="0"/>
              <a:t> != 2) {</a:t>
            </a:r>
          </a:p>
          <a:p>
            <a:r>
              <a:rPr lang="en-IN" dirty="0" err="1" smtClean="0"/>
              <a:t>System.err.println</a:t>
            </a:r>
            <a:r>
              <a:rPr lang="en-IN" dirty="0" smtClean="0"/>
              <a:t>("Usage: </a:t>
            </a:r>
            <a:r>
              <a:rPr lang="en-IN" dirty="0" err="1" smtClean="0"/>
              <a:t>MaxTemperatureWithCombiner</a:t>
            </a:r>
            <a:r>
              <a:rPr lang="en-IN" dirty="0" smtClean="0"/>
              <a:t> &lt;input path&gt; " +</a:t>
            </a:r>
          </a:p>
          <a:p>
            <a:r>
              <a:rPr lang="en-IN" dirty="0" smtClean="0"/>
              <a:t>"&lt;output path&gt;");</a:t>
            </a:r>
          </a:p>
          <a:p>
            <a:r>
              <a:rPr lang="en-IN" dirty="0" err="1" smtClean="0"/>
              <a:t>System.exit</a:t>
            </a:r>
            <a:r>
              <a:rPr lang="en-IN" dirty="0" smtClean="0"/>
              <a:t>(-1);</a:t>
            </a:r>
          </a:p>
          <a:p>
            <a:r>
              <a:rPr lang="en-IN"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lgn="just"/>
            <a:r>
              <a:rPr lang="en-US" dirty="0" err="1" smtClean="0"/>
              <a:t>MapReduce</a:t>
            </a:r>
            <a:r>
              <a:rPr lang="en-US" dirty="0" smtClean="0"/>
              <a:t>:</a:t>
            </a:r>
          </a:p>
          <a:p>
            <a:pPr algn="just">
              <a:buFont typeface="Arial" pitchFamily="34" charset="0"/>
              <a:buChar char="•"/>
            </a:pPr>
            <a:r>
              <a:rPr lang="en-US" dirty="0" err="1" smtClean="0"/>
              <a:t>MapReduce</a:t>
            </a:r>
            <a:r>
              <a:rPr lang="en-US" dirty="0" smtClean="0"/>
              <a:t> is a programming model for data processing.</a:t>
            </a:r>
          </a:p>
          <a:p>
            <a:pPr algn="just">
              <a:buFont typeface="Arial" pitchFamily="34" charset="0"/>
              <a:buChar char="•"/>
            </a:pPr>
            <a:r>
              <a:rPr lang="en-US" dirty="0" err="1" smtClean="0"/>
              <a:t>Hadoop</a:t>
            </a:r>
            <a:r>
              <a:rPr lang="en-US" dirty="0" smtClean="0"/>
              <a:t> can run </a:t>
            </a:r>
            <a:r>
              <a:rPr lang="en-US" dirty="0" err="1" smtClean="0"/>
              <a:t>Mapreduce</a:t>
            </a:r>
            <a:r>
              <a:rPr lang="en-US" dirty="0" smtClean="0"/>
              <a:t> programs written in various languages like Java, Ruby, Python and C++.</a:t>
            </a:r>
          </a:p>
          <a:p>
            <a:pPr algn="just">
              <a:buFont typeface="Arial" pitchFamily="34" charset="0"/>
              <a:buChar char="•"/>
            </a:pPr>
            <a:r>
              <a:rPr lang="en-US" dirty="0" err="1" smtClean="0"/>
              <a:t>MapReduce</a:t>
            </a:r>
            <a:r>
              <a:rPr lang="en-US" dirty="0" smtClean="0"/>
              <a:t> programs are inherently parallel, thus putting very large-scale data analysis into the hands of anyone with enough machines at their disposal.</a:t>
            </a:r>
          </a:p>
          <a:p>
            <a:pPr algn="just"/>
            <a:endParaRPr lang="en-US" dirty="0" smtClean="0"/>
          </a:p>
          <a:p>
            <a:pPr algn="just"/>
            <a:r>
              <a:rPr lang="en-US" dirty="0" smtClean="0"/>
              <a:t>I)A Weather Dataset</a:t>
            </a:r>
          </a:p>
          <a:p>
            <a:pPr algn="just">
              <a:buFont typeface="Arial" pitchFamily="34" charset="0"/>
              <a:buChar char="•"/>
            </a:pPr>
            <a:r>
              <a:rPr lang="en-US" dirty="0" smtClean="0"/>
              <a:t> Weather sensors collecting data every hour at many locations across the globe gather a large volume of log data, which is good for analysis with </a:t>
            </a:r>
            <a:r>
              <a:rPr lang="en-US" dirty="0" err="1" smtClean="0"/>
              <a:t>MapReduce</a:t>
            </a:r>
            <a:r>
              <a:rPr lang="en-US" dirty="0" smtClean="0"/>
              <a:t>, since it is semi-structured and record-oriented.</a:t>
            </a:r>
          </a:p>
          <a:p>
            <a:pPr algn="just"/>
            <a:endParaRPr lang="en-US" dirty="0" smtClean="0"/>
          </a:p>
          <a:p>
            <a:pPr algn="just"/>
            <a:r>
              <a:rPr lang="en-US" dirty="0" smtClean="0"/>
              <a:t>Data Format</a:t>
            </a:r>
          </a:p>
          <a:p>
            <a:pPr algn="just">
              <a:buFont typeface="Arial" pitchFamily="34" charset="0"/>
              <a:buChar char="•"/>
            </a:pPr>
            <a:r>
              <a:rPr lang="en-US" dirty="0" smtClean="0"/>
              <a:t> Using the data of NCDC( National Climatic Data Center, </a:t>
            </a:r>
            <a:r>
              <a:rPr lang="en-US" dirty="0" smtClean="0">
                <a:hlinkClick r:id="rId2"/>
              </a:rPr>
              <a:t>http://www.ncdc.noaa.gov/</a:t>
            </a:r>
            <a:r>
              <a:rPr lang="en-US" dirty="0" smtClean="0"/>
              <a:t>).</a:t>
            </a:r>
          </a:p>
          <a:p>
            <a:pPr algn="just">
              <a:buFont typeface="Arial" pitchFamily="34" charset="0"/>
              <a:buChar char="•"/>
            </a:pPr>
            <a:r>
              <a:rPr lang="en-US" dirty="0" smtClean="0"/>
              <a:t> The data is stored using a line-oriented ASCII format, in which each line is a record. The format supports a rich set of meteorological (related to </a:t>
            </a:r>
            <a:r>
              <a:rPr lang="en-IN" dirty="0" smtClean="0"/>
              <a:t>humidity, temperature, wind and precipitation etc.)</a:t>
            </a:r>
            <a:r>
              <a:rPr lang="en-US" dirty="0" smtClean="0"/>
              <a:t> elements, many of which are optional or with variable data lengths. But the focus is on the basic elements such as temperature, which are always present and are of fixed width.</a:t>
            </a:r>
          </a:p>
          <a:p>
            <a:pPr algn="just">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r>
              <a:rPr lang="en-IN" dirty="0" smtClean="0"/>
              <a:t>Job </a:t>
            </a:r>
            <a:r>
              <a:rPr lang="en-IN" dirty="0" err="1" smtClean="0"/>
              <a:t>job</a:t>
            </a:r>
            <a:r>
              <a:rPr lang="en-IN" dirty="0" smtClean="0"/>
              <a:t> = new Job();</a:t>
            </a:r>
          </a:p>
          <a:p>
            <a:r>
              <a:rPr lang="en-IN" dirty="0" err="1" smtClean="0"/>
              <a:t>job.setJarByClass</a:t>
            </a:r>
            <a:r>
              <a:rPr lang="en-IN" dirty="0" smtClean="0"/>
              <a:t>(</a:t>
            </a:r>
            <a:r>
              <a:rPr lang="en-IN" dirty="0" err="1" smtClean="0"/>
              <a:t>MaxTemperatureWithCombiner.class</a:t>
            </a:r>
            <a:r>
              <a:rPr lang="en-IN" dirty="0" smtClean="0"/>
              <a:t>);</a:t>
            </a:r>
          </a:p>
          <a:p>
            <a:r>
              <a:rPr lang="en-IN" dirty="0" err="1" smtClean="0"/>
              <a:t>job.setJobName</a:t>
            </a:r>
            <a:r>
              <a:rPr lang="en-IN" dirty="0" smtClean="0"/>
              <a:t>("Max temperature");</a:t>
            </a:r>
          </a:p>
          <a:p>
            <a:r>
              <a:rPr lang="en-IN" dirty="0" err="1" smtClean="0"/>
              <a:t>FileInputFormat.addInputPath</a:t>
            </a:r>
            <a:r>
              <a:rPr lang="en-IN" dirty="0" smtClean="0"/>
              <a:t>(job, new Path(</a:t>
            </a:r>
            <a:r>
              <a:rPr lang="en-IN" dirty="0" err="1" smtClean="0"/>
              <a:t>args</a:t>
            </a:r>
            <a:r>
              <a:rPr lang="en-IN" dirty="0" smtClean="0"/>
              <a:t>[0]));</a:t>
            </a:r>
          </a:p>
          <a:p>
            <a:r>
              <a:rPr lang="en-IN" dirty="0" err="1" smtClean="0"/>
              <a:t>FileOutputFormat.setOutputPath</a:t>
            </a:r>
            <a:r>
              <a:rPr lang="en-IN" dirty="0" smtClean="0"/>
              <a:t>(job, new Path(</a:t>
            </a:r>
            <a:r>
              <a:rPr lang="en-IN" dirty="0" err="1" smtClean="0"/>
              <a:t>args</a:t>
            </a:r>
            <a:r>
              <a:rPr lang="en-IN" dirty="0" smtClean="0"/>
              <a:t>[1]));</a:t>
            </a:r>
          </a:p>
          <a:p>
            <a:r>
              <a:rPr lang="en-IN" dirty="0" err="1" smtClean="0"/>
              <a:t>job.setMapperClass</a:t>
            </a:r>
            <a:r>
              <a:rPr lang="en-IN" dirty="0" smtClean="0"/>
              <a:t>(</a:t>
            </a:r>
            <a:r>
              <a:rPr lang="en-IN" dirty="0" err="1" smtClean="0"/>
              <a:t>MaxTemperatureMapper.class</a:t>
            </a:r>
            <a:r>
              <a:rPr lang="en-IN" dirty="0" smtClean="0"/>
              <a:t>);</a:t>
            </a:r>
          </a:p>
          <a:p>
            <a:r>
              <a:rPr lang="en-IN" b="1" dirty="0" err="1" smtClean="0"/>
              <a:t>job.setCombinerClass</a:t>
            </a:r>
            <a:r>
              <a:rPr lang="en-IN" b="1" dirty="0" smtClean="0"/>
              <a:t>(</a:t>
            </a:r>
            <a:r>
              <a:rPr lang="en-IN" b="1" dirty="0" err="1" smtClean="0"/>
              <a:t>MaxTemperatureReducer.class</a:t>
            </a:r>
            <a:r>
              <a:rPr lang="en-IN" b="1" dirty="0" smtClean="0"/>
              <a:t>);</a:t>
            </a:r>
          </a:p>
          <a:p>
            <a:r>
              <a:rPr lang="en-IN" dirty="0" err="1" smtClean="0"/>
              <a:t>job.setReducerClass</a:t>
            </a:r>
            <a:r>
              <a:rPr lang="en-IN" dirty="0" smtClean="0"/>
              <a:t>(</a:t>
            </a:r>
            <a:r>
              <a:rPr lang="en-IN" dirty="0" err="1" smtClean="0"/>
              <a:t>MaxTemperatureReducer.class</a:t>
            </a:r>
            <a:r>
              <a:rPr lang="en-IN" dirty="0" smtClean="0"/>
              <a:t>);</a:t>
            </a:r>
          </a:p>
          <a:p>
            <a:r>
              <a:rPr lang="en-IN" dirty="0" err="1" smtClean="0"/>
              <a:t>job.setOutputKeyClass</a:t>
            </a:r>
            <a:r>
              <a:rPr lang="en-IN" dirty="0" smtClean="0"/>
              <a:t>(</a:t>
            </a:r>
            <a:r>
              <a:rPr lang="en-IN" dirty="0" err="1" smtClean="0"/>
              <a:t>Text.class</a:t>
            </a:r>
            <a:r>
              <a:rPr lang="en-IN" dirty="0" smtClean="0"/>
              <a:t>);</a:t>
            </a:r>
          </a:p>
          <a:p>
            <a:r>
              <a:rPr lang="en-IN" dirty="0" err="1" smtClean="0"/>
              <a:t>job.setOutputValueClass</a:t>
            </a:r>
            <a:r>
              <a:rPr lang="en-IN" dirty="0" smtClean="0"/>
              <a:t>(</a:t>
            </a:r>
            <a:r>
              <a:rPr lang="en-IN" dirty="0" err="1" smtClean="0"/>
              <a:t>IntWritable.class</a:t>
            </a:r>
            <a:r>
              <a:rPr lang="en-IN" dirty="0" smtClean="0"/>
              <a:t>);</a:t>
            </a:r>
          </a:p>
          <a:p>
            <a:r>
              <a:rPr lang="en-IN" dirty="0" err="1" smtClean="0"/>
              <a:t>System.exit</a:t>
            </a:r>
            <a:r>
              <a:rPr lang="en-IN" dirty="0" smtClean="0"/>
              <a:t>(</a:t>
            </a:r>
            <a:r>
              <a:rPr lang="en-IN" dirty="0" err="1" smtClean="0"/>
              <a:t>job.waitForCompletion</a:t>
            </a:r>
            <a:r>
              <a:rPr lang="en-IN" dirty="0" smtClean="0"/>
              <a:t>(true) ? 0 : 1);</a:t>
            </a:r>
          </a:p>
          <a:p>
            <a:r>
              <a:rPr lang="en-IN" dirty="0" smtClean="0"/>
              <a:t>}</a:t>
            </a:r>
          </a:p>
          <a:p>
            <a:r>
              <a:rPr lang="en-IN" dirty="0" smtClean="0"/>
              <a:t>}</a:t>
            </a:r>
          </a:p>
          <a:p>
            <a:endParaRPr lang="en-IN" dirty="0" smtClean="0"/>
          </a:p>
          <a:p>
            <a:r>
              <a:rPr lang="en-IN" b="1" dirty="0" smtClean="0"/>
              <a:t>Running a Distributed </a:t>
            </a:r>
            <a:r>
              <a:rPr lang="en-IN" b="1" dirty="0" err="1" smtClean="0"/>
              <a:t>MapReduce</a:t>
            </a:r>
            <a:r>
              <a:rPr lang="en-IN" b="1" dirty="0" smtClean="0"/>
              <a:t> Job</a:t>
            </a:r>
          </a:p>
          <a:p>
            <a:endParaRPr lang="en-IN" b="1" dirty="0" smtClean="0"/>
          </a:p>
          <a:p>
            <a:pPr>
              <a:buFont typeface="Arial" pitchFamily="34" charset="0"/>
              <a:buChar char="•"/>
            </a:pPr>
            <a:r>
              <a:rPr lang="en-IN" dirty="0" smtClean="0"/>
              <a:t> The same program will run, without alteration, on a full dataset. This is the point of </a:t>
            </a:r>
            <a:r>
              <a:rPr lang="en-IN" dirty="0" err="1" smtClean="0"/>
              <a:t>MapReduce</a:t>
            </a:r>
            <a:r>
              <a:rPr lang="en-IN" dirty="0" smtClean="0"/>
              <a:t>: it scales to the size of your data and the size of your hardware. Here’s one</a:t>
            </a:r>
          </a:p>
          <a:p>
            <a:endParaRPr lang="en-IN" dirty="0" smtClean="0"/>
          </a:p>
          <a:p>
            <a:r>
              <a:rPr lang="en-IN" dirty="0" smtClean="0"/>
              <a:t>data point: on a 10-node EC2 cluster running High-CPU Extra Large Instances, the program took six minutes to run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4247317"/>
          </a:xfrm>
          <a:prstGeom prst="rect">
            <a:avLst/>
          </a:prstGeom>
          <a:noFill/>
        </p:spPr>
        <p:txBody>
          <a:bodyPr wrap="square" rtlCol="0">
            <a:spAutoFit/>
          </a:bodyPr>
          <a:lstStyle/>
          <a:p>
            <a:r>
              <a:rPr lang="en-IN" b="1" dirty="0" smtClean="0"/>
              <a:t>V) </a:t>
            </a:r>
            <a:r>
              <a:rPr lang="en-IN" b="1" dirty="0" err="1" smtClean="0"/>
              <a:t>Hadoop</a:t>
            </a:r>
            <a:r>
              <a:rPr lang="en-IN" b="1" dirty="0" smtClean="0"/>
              <a:t> Streaming</a:t>
            </a:r>
          </a:p>
          <a:p>
            <a:pPr>
              <a:buFont typeface="Arial" pitchFamily="34" charset="0"/>
              <a:buChar char="•"/>
            </a:pPr>
            <a:r>
              <a:rPr lang="en-IN" dirty="0" smtClean="0"/>
              <a:t> </a:t>
            </a:r>
            <a:r>
              <a:rPr lang="en-IN" dirty="0" err="1" smtClean="0"/>
              <a:t>Hadoop</a:t>
            </a:r>
            <a:r>
              <a:rPr lang="en-IN" dirty="0" smtClean="0"/>
              <a:t> provides an API to </a:t>
            </a:r>
            <a:r>
              <a:rPr lang="en-IN" dirty="0" err="1" smtClean="0"/>
              <a:t>MapReduce</a:t>
            </a:r>
            <a:r>
              <a:rPr lang="en-IN" dirty="0" smtClean="0"/>
              <a:t> that allows you to write your map and reduce functions in languages other than Java. </a:t>
            </a:r>
            <a:r>
              <a:rPr lang="en-IN" i="1" dirty="0" err="1" smtClean="0"/>
              <a:t>Hadoop</a:t>
            </a:r>
            <a:r>
              <a:rPr lang="en-IN" i="1" dirty="0" smtClean="0"/>
              <a:t> Streaming uses Unix standard streams </a:t>
            </a:r>
            <a:r>
              <a:rPr lang="en-IN" dirty="0" smtClean="0"/>
              <a:t>as the interface between </a:t>
            </a:r>
            <a:r>
              <a:rPr lang="en-IN" dirty="0" err="1" smtClean="0"/>
              <a:t>Hadoop</a:t>
            </a:r>
            <a:r>
              <a:rPr lang="en-IN" dirty="0" smtClean="0"/>
              <a:t> and your program, so you can use any language that can read standard input and write to standard output to write your </a:t>
            </a:r>
            <a:r>
              <a:rPr lang="en-IN" dirty="0" err="1" smtClean="0"/>
              <a:t>MapReduce</a:t>
            </a:r>
            <a:r>
              <a:rPr lang="en-IN" dirty="0" smtClean="0"/>
              <a:t> program.</a:t>
            </a:r>
          </a:p>
          <a:p>
            <a:pPr>
              <a:buFont typeface="Arial" pitchFamily="34" charset="0"/>
              <a:buChar char="•"/>
            </a:pPr>
            <a:r>
              <a:rPr lang="en-IN" dirty="0" smtClean="0"/>
              <a:t> Streaming is naturally suited for text processing (although, as of version 0.21.0, it can handle binary streams, too), and when used in text mode, it has a line-oriented view of data.</a:t>
            </a:r>
          </a:p>
          <a:p>
            <a:pPr>
              <a:buFont typeface="Arial" pitchFamily="34" charset="0"/>
              <a:buChar char="•"/>
            </a:pPr>
            <a:r>
              <a:rPr lang="en-IN" dirty="0" smtClean="0"/>
              <a:t> Map input data is passed over standard input to your map function, which processes it line by line and writes lines to standard output. A map output key-value pair is written as a single tab-delimited line. Input to the reduce function is in the same format—a tab-separated key-value pair—passed over standard input.</a:t>
            </a:r>
          </a:p>
          <a:p>
            <a:pPr>
              <a:buFont typeface="Arial" pitchFamily="34" charset="0"/>
              <a:buChar char="•"/>
            </a:pPr>
            <a:r>
              <a:rPr lang="en-IN" dirty="0" smtClean="0"/>
              <a:t> The reduce function reads lines from standard input, which the framework guarantees are sorted by key, and writes its results to standard output.</a:t>
            </a:r>
          </a:p>
          <a:p>
            <a:endParaRPr lang="en-I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dirty="0" smtClean="0"/>
              <a:t>Let’s illustrate this by rewriting our </a:t>
            </a:r>
            <a:r>
              <a:rPr lang="en-IN" dirty="0" err="1" smtClean="0"/>
              <a:t>MapReduce</a:t>
            </a:r>
            <a:r>
              <a:rPr lang="en-IN" dirty="0" smtClean="0"/>
              <a:t> program for finding maximum temperatures by year in Streaming.</a:t>
            </a:r>
          </a:p>
          <a:p>
            <a:r>
              <a:rPr lang="en-IN" b="1" u="sng" dirty="0" smtClean="0"/>
              <a:t>Ruby</a:t>
            </a:r>
          </a:p>
          <a:p>
            <a:r>
              <a:rPr lang="en-IN" b="1" dirty="0" smtClean="0"/>
              <a:t>The map function can be expressed in Ruby</a:t>
            </a:r>
          </a:p>
          <a:p>
            <a:r>
              <a:rPr lang="en-IN" i="1" dirty="0" smtClean="0"/>
              <a:t>Map function for maximum temperature in Ruby</a:t>
            </a:r>
          </a:p>
          <a:p>
            <a:r>
              <a:rPr lang="en-IN" dirty="0" smtClean="0"/>
              <a:t>#!/usr/bin/</a:t>
            </a:r>
            <a:r>
              <a:rPr lang="en-IN" dirty="0" err="1" smtClean="0"/>
              <a:t>env</a:t>
            </a:r>
            <a:r>
              <a:rPr lang="en-IN" dirty="0" smtClean="0"/>
              <a:t> ruby</a:t>
            </a:r>
          </a:p>
          <a:p>
            <a:r>
              <a:rPr lang="en-IN" dirty="0" err="1" smtClean="0"/>
              <a:t>STDIN.each_line</a:t>
            </a:r>
            <a:r>
              <a:rPr lang="en-IN" dirty="0" smtClean="0"/>
              <a:t> do |line|</a:t>
            </a:r>
          </a:p>
          <a:p>
            <a:r>
              <a:rPr lang="en-IN" dirty="0" err="1" smtClean="0"/>
              <a:t>val</a:t>
            </a:r>
            <a:r>
              <a:rPr lang="en-IN" dirty="0" smtClean="0"/>
              <a:t> = line</a:t>
            </a:r>
          </a:p>
          <a:p>
            <a:r>
              <a:rPr lang="nn-NO" dirty="0" smtClean="0"/>
              <a:t>year, temp, q = val[15,4], val[87,5], val[92,1]</a:t>
            </a:r>
          </a:p>
          <a:p>
            <a:r>
              <a:rPr lang="en-IN" dirty="0" smtClean="0"/>
              <a:t>puts "#{year}\t#{temp}" if (temp != "+9999" &amp;&amp; q =~ /[01459]/)</a:t>
            </a:r>
          </a:p>
          <a:p>
            <a:r>
              <a:rPr lang="en-IN" dirty="0" smtClean="0"/>
              <a:t>end</a:t>
            </a:r>
          </a:p>
          <a:p>
            <a:pPr>
              <a:buFont typeface="Arial" pitchFamily="34" charset="0"/>
              <a:buChar char="•"/>
            </a:pPr>
            <a:r>
              <a:rPr lang="en-IN" dirty="0" smtClean="0"/>
              <a:t> The program iterates over lines from standard input by executing a block for each line</a:t>
            </a:r>
          </a:p>
          <a:p>
            <a:r>
              <a:rPr lang="en-IN" dirty="0" smtClean="0"/>
              <a:t>from STDIN (a global constant of type IO). The block pulls out the relevant fields from</a:t>
            </a:r>
          </a:p>
          <a:p>
            <a:r>
              <a:rPr lang="en-IN" dirty="0" smtClean="0"/>
              <a:t>each input line, and, if the temperature is valid, writes the year and the temperature</a:t>
            </a:r>
          </a:p>
          <a:p>
            <a:r>
              <a:rPr lang="en-IN" dirty="0" smtClean="0"/>
              <a:t>separated by a tab character \t to standard output (using puts).</a:t>
            </a:r>
          </a:p>
          <a:p>
            <a:pPr>
              <a:buFont typeface="Arial" pitchFamily="34" charset="0"/>
              <a:buChar char="•"/>
            </a:pPr>
            <a:r>
              <a:rPr lang="en-IN" dirty="0" smtClean="0"/>
              <a:t> Since the script just operates on standard input and output, it’s trivial to test the script</a:t>
            </a:r>
          </a:p>
          <a:p>
            <a:r>
              <a:rPr lang="en-IN" dirty="0" smtClean="0"/>
              <a:t>without using </a:t>
            </a:r>
            <a:r>
              <a:rPr lang="en-IN" dirty="0" err="1" smtClean="0"/>
              <a:t>Hadoop</a:t>
            </a:r>
            <a:r>
              <a:rPr lang="en-IN" dirty="0" smtClean="0"/>
              <a:t>, simply using Unix pipes:</a:t>
            </a:r>
          </a:p>
          <a:p>
            <a:r>
              <a:rPr lang="en-IN" dirty="0" smtClean="0"/>
              <a:t>% </a:t>
            </a:r>
            <a:r>
              <a:rPr lang="en-IN" b="1" dirty="0" smtClean="0"/>
              <a:t>cat input/</a:t>
            </a:r>
            <a:r>
              <a:rPr lang="en-IN" b="1" dirty="0" err="1" smtClean="0"/>
              <a:t>ncdc/sample.txt</a:t>
            </a:r>
            <a:r>
              <a:rPr lang="en-IN" b="1" dirty="0" smtClean="0"/>
              <a:t> | ch02/src/main/ruby/max_temperature_map.rb</a:t>
            </a:r>
          </a:p>
          <a:p>
            <a:r>
              <a:rPr lang="en-IN" dirty="0" smtClean="0"/>
              <a:t>1950 +0000</a:t>
            </a:r>
          </a:p>
          <a:p>
            <a:r>
              <a:rPr lang="en-IN" dirty="0" smtClean="0"/>
              <a:t>1950 +0022</a:t>
            </a:r>
          </a:p>
          <a:p>
            <a:r>
              <a:rPr lang="en-IN" dirty="0" smtClean="0"/>
              <a:t>1950 -0011</a:t>
            </a:r>
          </a:p>
          <a:p>
            <a:r>
              <a:rPr lang="en-IN" dirty="0" smtClean="0"/>
              <a:t>1949 +0111</a:t>
            </a:r>
          </a:p>
          <a:p>
            <a:r>
              <a:rPr lang="en-IN" dirty="0" smtClean="0"/>
              <a:t>1949 +0078</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b="1" i="1" dirty="0" smtClean="0"/>
              <a:t>Reduce function for maximum temperature in Ruby</a:t>
            </a:r>
          </a:p>
          <a:p>
            <a:r>
              <a:rPr lang="en-IN" dirty="0" smtClean="0"/>
              <a:t>#!/usr/bin/</a:t>
            </a:r>
            <a:r>
              <a:rPr lang="en-IN" dirty="0" err="1" smtClean="0"/>
              <a:t>env</a:t>
            </a:r>
            <a:r>
              <a:rPr lang="en-IN" dirty="0" smtClean="0"/>
              <a:t> ruby</a:t>
            </a:r>
          </a:p>
          <a:p>
            <a:r>
              <a:rPr lang="en-IN" dirty="0" err="1" smtClean="0"/>
              <a:t>last_key</a:t>
            </a:r>
            <a:r>
              <a:rPr lang="en-IN" dirty="0" smtClean="0"/>
              <a:t>, </a:t>
            </a:r>
            <a:r>
              <a:rPr lang="en-IN" dirty="0" err="1" smtClean="0"/>
              <a:t>max_val</a:t>
            </a:r>
            <a:r>
              <a:rPr lang="en-IN" dirty="0" smtClean="0"/>
              <a:t> = nil, 0</a:t>
            </a:r>
          </a:p>
          <a:p>
            <a:r>
              <a:rPr lang="en-IN" dirty="0" err="1" smtClean="0"/>
              <a:t>STDIN.each_line</a:t>
            </a:r>
            <a:r>
              <a:rPr lang="en-IN" dirty="0" smtClean="0"/>
              <a:t> do |line|</a:t>
            </a:r>
          </a:p>
          <a:p>
            <a:r>
              <a:rPr lang="en-IN" dirty="0" smtClean="0"/>
              <a:t>key, </a:t>
            </a:r>
            <a:r>
              <a:rPr lang="en-IN" dirty="0" err="1" smtClean="0"/>
              <a:t>val</a:t>
            </a:r>
            <a:r>
              <a:rPr lang="en-IN" dirty="0" smtClean="0"/>
              <a:t> = </a:t>
            </a:r>
            <a:r>
              <a:rPr lang="en-IN" dirty="0" err="1" smtClean="0"/>
              <a:t>line.split</a:t>
            </a:r>
            <a:r>
              <a:rPr lang="en-IN" dirty="0" smtClean="0"/>
              <a:t>("\t")</a:t>
            </a:r>
          </a:p>
          <a:p>
            <a:r>
              <a:rPr lang="en-IN" dirty="0" smtClean="0"/>
              <a:t>if </a:t>
            </a:r>
            <a:r>
              <a:rPr lang="en-IN" dirty="0" err="1" smtClean="0"/>
              <a:t>last_key</a:t>
            </a:r>
            <a:r>
              <a:rPr lang="en-IN" dirty="0" smtClean="0"/>
              <a:t> &amp;&amp; </a:t>
            </a:r>
            <a:r>
              <a:rPr lang="en-IN" dirty="0" err="1" smtClean="0"/>
              <a:t>last_key</a:t>
            </a:r>
            <a:r>
              <a:rPr lang="en-IN" dirty="0" smtClean="0"/>
              <a:t> != key</a:t>
            </a:r>
          </a:p>
          <a:p>
            <a:r>
              <a:rPr lang="en-IN" dirty="0" smtClean="0"/>
              <a:t>puts "#{</a:t>
            </a:r>
            <a:r>
              <a:rPr lang="en-IN" dirty="0" err="1" smtClean="0"/>
              <a:t>last_key</a:t>
            </a:r>
            <a:r>
              <a:rPr lang="en-IN" dirty="0" smtClean="0"/>
              <a:t>}\t#{</a:t>
            </a:r>
            <a:r>
              <a:rPr lang="en-IN" dirty="0" err="1" smtClean="0"/>
              <a:t>max_val</a:t>
            </a:r>
            <a:r>
              <a:rPr lang="en-IN" dirty="0" smtClean="0"/>
              <a:t>}"</a:t>
            </a:r>
          </a:p>
          <a:p>
            <a:r>
              <a:rPr lang="en-IN" dirty="0" err="1" smtClean="0"/>
              <a:t>last_key</a:t>
            </a:r>
            <a:r>
              <a:rPr lang="en-IN" dirty="0" smtClean="0"/>
              <a:t>, </a:t>
            </a:r>
            <a:r>
              <a:rPr lang="en-IN" dirty="0" err="1" smtClean="0"/>
              <a:t>max_val</a:t>
            </a:r>
            <a:r>
              <a:rPr lang="en-IN" dirty="0" smtClean="0"/>
              <a:t> = key, </a:t>
            </a:r>
            <a:r>
              <a:rPr lang="en-IN" dirty="0" err="1" smtClean="0"/>
              <a:t>val.to_i</a:t>
            </a:r>
            <a:endParaRPr lang="en-IN" dirty="0" smtClean="0"/>
          </a:p>
          <a:p>
            <a:r>
              <a:rPr lang="en-IN" dirty="0" smtClean="0"/>
              <a:t>else</a:t>
            </a:r>
          </a:p>
          <a:p>
            <a:r>
              <a:rPr lang="en-IN" dirty="0" err="1" smtClean="0"/>
              <a:t>last_key</a:t>
            </a:r>
            <a:r>
              <a:rPr lang="en-IN" dirty="0" smtClean="0"/>
              <a:t>, </a:t>
            </a:r>
            <a:r>
              <a:rPr lang="en-IN" dirty="0" err="1" smtClean="0"/>
              <a:t>max_val</a:t>
            </a:r>
            <a:r>
              <a:rPr lang="en-IN" dirty="0" smtClean="0"/>
              <a:t> = key, [</a:t>
            </a:r>
            <a:r>
              <a:rPr lang="en-IN" dirty="0" err="1" smtClean="0"/>
              <a:t>max_val</a:t>
            </a:r>
            <a:r>
              <a:rPr lang="en-IN" dirty="0" smtClean="0"/>
              <a:t>, </a:t>
            </a:r>
            <a:r>
              <a:rPr lang="en-IN" dirty="0" err="1" smtClean="0"/>
              <a:t>val.to_i</a:t>
            </a:r>
            <a:r>
              <a:rPr lang="en-IN" dirty="0" smtClean="0"/>
              <a:t>].max</a:t>
            </a:r>
          </a:p>
          <a:p>
            <a:r>
              <a:rPr lang="en-IN" dirty="0" smtClean="0"/>
              <a:t>end</a:t>
            </a:r>
          </a:p>
          <a:p>
            <a:r>
              <a:rPr lang="en-IN" dirty="0" smtClean="0"/>
              <a:t>end</a:t>
            </a:r>
          </a:p>
          <a:p>
            <a:r>
              <a:rPr lang="en-IN" dirty="0" smtClean="0"/>
              <a:t>puts "#{</a:t>
            </a:r>
            <a:r>
              <a:rPr lang="en-IN" dirty="0" err="1" smtClean="0"/>
              <a:t>last_key</a:t>
            </a:r>
            <a:r>
              <a:rPr lang="en-IN" dirty="0" smtClean="0"/>
              <a:t>}\t#{</a:t>
            </a:r>
            <a:r>
              <a:rPr lang="en-IN" dirty="0" err="1" smtClean="0"/>
              <a:t>max_val</a:t>
            </a:r>
            <a:r>
              <a:rPr lang="en-IN" dirty="0" smtClean="0"/>
              <a:t>}" if </a:t>
            </a:r>
            <a:r>
              <a:rPr lang="en-IN" dirty="0" err="1" smtClean="0"/>
              <a:t>last_key</a:t>
            </a:r>
            <a:endParaRPr lang="en-IN" dirty="0" smtClean="0"/>
          </a:p>
          <a:p>
            <a:endParaRPr lang="en-IN" dirty="0" smtClean="0"/>
          </a:p>
          <a:p>
            <a:pPr>
              <a:buFont typeface="Arial" pitchFamily="34" charset="0"/>
              <a:buChar char="•"/>
            </a:pPr>
            <a:r>
              <a:rPr lang="en-IN" dirty="0" smtClean="0"/>
              <a:t> We can now simulate the whole </a:t>
            </a:r>
            <a:r>
              <a:rPr lang="en-IN" dirty="0" err="1" smtClean="0"/>
              <a:t>MapReduce</a:t>
            </a:r>
            <a:r>
              <a:rPr lang="en-IN" dirty="0" smtClean="0"/>
              <a:t> pipeline with a Unix pipeline</a:t>
            </a:r>
          </a:p>
          <a:p>
            <a:r>
              <a:rPr lang="en-IN" dirty="0" smtClean="0"/>
              <a:t>% </a:t>
            </a:r>
            <a:r>
              <a:rPr lang="en-IN" b="1" dirty="0" smtClean="0"/>
              <a:t>cat input/</a:t>
            </a:r>
            <a:r>
              <a:rPr lang="en-IN" b="1" dirty="0" err="1" smtClean="0"/>
              <a:t>ncdc/sample.txt</a:t>
            </a:r>
            <a:r>
              <a:rPr lang="en-IN" b="1" dirty="0" smtClean="0"/>
              <a:t> | ch02/src/main/ruby/max_temperature_map.rb | \</a:t>
            </a:r>
          </a:p>
          <a:p>
            <a:r>
              <a:rPr lang="en-IN" b="1" dirty="0" smtClean="0"/>
              <a:t>sort | ch02/src/main/ruby/max_temperature_reduce.rb</a:t>
            </a:r>
          </a:p>
          <a:p>
            <a:r>
              <a:rPr lang="en-IN" dirty="0" smtClean="0"/>
              <a:t>1949 111</a:t>
            </a:r>
          </a:p>
          <a:p>
            <a:r>
              <a:rPr lang="en-IN" dirty="0" smtClean="0"/>
              <a:t>1950 22</a:t>
            </a:r>
          </a:p>
          <a:p>
            <a:r>
              <a:rPr lang="en-IN" dirty="0" smtClean="0"/>
              <a:t>The output is the same as the Java program, so the next step is to run it using </a:t>
            </a:r>
            <a:r>
              <a:rPr lang="en-IN" dirty="0" err="1" smtClean="0"/>
              <a:t>Hadoop</a:t>
            </a:r>
            <a:endParaRPr lang="en-IN" dirty="0" smtClean="0"/>
          </a:p>
          <a:p>
            <a:r>
              <a:rPr lang="en-IN" dirty="0" smtClean="0"/>
              <a:t>itself.</a:t>
            </a:r>
          </a:p>
          <a:p>
            <a:r>
              <a:rPr lang="en-IN" dirty="0" smtClean="0"/>
              <a:t>The </a:t>
            </a:r>
            <a:r>
              <a:rPr lang="en-IN" dirty="0" err="1" smtClean="0"/>
              <a:t>hadoop</a:t>
            </a:r>
            <a:r>
              <a:rPr lang="en-IN" dirty="0" smtClean="0"/>
              <a:t> command doesn’t support a Streaming option; instead, you specify the</a:t>
            </a:r>
          </a:p>
          <a:p>
            <a:r>
              <a:rPr lang="en-IN" dirty="0" smtClean="0"/>
              <a:t>Streaming JAR file along with the jar option.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909310"/>
          </a:xfrm>
          <a:prstGeom prst="rect">
            <a:avLst/>
          </a:prstGeom>
          <a:noFill/>
        </p:spPr>
        <p:txBody>
          <a:bodyPr wrap="square" rtlCol="0">
            <a:spAutoFit/>
          </a:bodyPr>
          <a:lstStyle/>
          <a:p>
            <a:pPr algn="just"/>
            <a:r>
              <a:rPr lang="en-IN" dirty="0" smtClean="0"/>
              <a:t>Options to the Streaming program specify</a:t>
            </a:r>
          </a:p>
          <a:p>
            <a:pPr algn="just"/>
            <a:r>
              <a:rPr lang="en-IN" dirty="0" smtClean="0"/>
              <a:t>the input and output paths, and the map and reduce scripts. This is what it looks like:</a:t>
            </a:r>
          </a:p>
          <a:p>
            <a:pPr algn="just"/>
            <a:r>
              <a:rPr lang="en-IN" dirty="0" smtClean="0"/>
              <a:t>% </a:t>
            </a:r>
            <a:r>
              <a:rPr lang="en-IN" b="1" dirty="0" err="1" smtClean="0"/>
              <a:t>hadoop</a:t>
            </a:r>
            <a:r>
              <a:rPr lang="en-IN" b="1" dirty="0" smtClean="0"/>
              <a:t> jar $HADOOP_INSTALL/</a:t>
            </a:r>
            <a:r>
              <a:rPr lang="en-IN" b="1" dirty="0" err="1" smtClean="0"/>
              <a:t>contrib/streaming/hadoop</a:t>
            </a:r>
            <a:r>
              <a:rPr lang="en-IN" b="1" dirty="0" smtClean="0"/>
              <a:t>-*-</a:t>
            </a:r>
            <a:r>
              <a:rPr lang="en-IN" b="1" dirty="0" err="1" smtClean="0"/>
              <a:t>streaming.jar</a:t>
            </a:r>
            <a:r>
              <a:rPr lang="en-IN" b="1" dirty="0" smtClean="0"/>
              <a:t> \</a:t>
            </a:r>
          </a:p>
          <a:p>
            <a:pPr algn="just"/>
            <a:r>
              <a:rPr lang="en-IN" b="1" dirty="0" smtClean="0"/>
              <a:t>-input input/</a:t>
            </a:r>
            <a:r>
              <a:rPr lang="en-IN" b="1" dirty="0" err="1" smtClean="0"/>
              <a:t>ncdc/sample.txt</a:t>
            </a:r>
            <a:r>
              <a:rPr lang="en-IN" b="1" dirty="0" smtClean="0"/>
              <a:t> \</a:t>
            </a:r>
          </a:p>
          <a:p>
            <a:pPr algn="just"/>
            <a:r>
              <a:rPr lang="en-IN" b="1" dirty="0" smtClean="0"/>
              <a:t>-output output \</a:t>
            </a:r>
          </a:p>
          <a:p>
            <a:pPr algn="just"/>
            <a:r>
              <a:rPr lang="en-IN" b="1" dirty="0" smtClean="0"/>
              <a:t>-</a:t>
            </a:r>
            <a:r>
              <a:rPr lang="en-IN" b="1" dirty="0" err="1" smtClean="0"/>
              <a:t>mapper</a:t>
            </a:r>
            <a:r>
              <a:rPr lang="en-IN" b="1" dirty="0" smtClean="0"/>
              <a:t> ch02/src/main/ruby/max_temperature_map.rb \</a:t>
            </a:r>
          </a:p>
          <a:p>
            <a:pPr algn="just"/>
            <a:r>
              <a:rPr lang="en-IN" b="1" dirty="0" smtClean="0"/>
              <a:t>-reducer ch02/src/main/ruby/max_temperature_reduce.rb</a:t>
            </a:r>
            <a:endParaRPr lang="en-IN" dirty="0" smtClean="0"/>
          </a:p>
          <a:p>
            <a:pPr algn="just"/>
            <a:r>
              <a:rPr lang="en-IN" dirty="0" smtClean="0"/>
              <a:t>When running on a large dataset on a cluster, we should set the combiner, using the</a:t>
            </a:r>
          </a:p>
          <a:p>
            <a:pPr algn="just"/>
            <a:r>
              <a:rPr lang="en-IN" dirty="0" smtClean="0"/>
              <a:t>-combiner option.</a:t>
            </a:r>
          </a:p>
          <a:p>
            <a:pPr algn="just"/>
            <a:r>
              <a:rPr lang="en-IN" dirty="0" smtClean="0"/>
              <a:t>From release 0.21.0, the combiner can be any Streaming command. For earlier releases,</a:t>
            </a:r>
          </a:p>
          <a:p>
            <a:pPr algn="just"/>
            <a:r>
              <a:rPr lang="en-IN" dirty="0" smtClean="0"/>
              <a:t>the combiner had to be written in Java, so as a workaround it was common to do manual</a:t>
            </a:r>
          </a:p>
          <a:p>
            <a:pPr algn="just"/>
            <a:r>
              <a:rPr lang="en-IN" dirty="0" smtClean="0"/>
              <a:t>combining in the </a:t>
            </a:r>
            <a:r>
              <a:rPr lang="en-IN" dirty="0" err="1" smtClean="0"/>
              <a:t>mapper</a:t>
            </a:r>
            <a:r>
              <a:rPr lang="en-IN" dirty="0" smtClean="0"/>
              <a:t>, without having to resort to Java. In this case, we could change</a:t>
            </a:r>
          </a:p>
          <a:p>
            <a:pPr algn="just"/>
            <a:r>
              <a:rPr lang="en-IN" dirty="0" smtClean="0"/>
              <a:t>the </a:t>
            </a:r>
            <a:r>
              <a:rPr lang="en-IN" dirty="0" err="1" smtClean="0"/>
              <a:t>mapper</a:t>
            </a:r>
            <a:r>
              <a:rPr lang="en-IN" dirty="0" smtClean="0"/>
              <a:t> to be a pipeline:</a:t>
            </a:r>
          </a:p>
          <a:p>
            <a:pPr algn="just"/>
            <a:r>
              <a:rPr lang="en-IN" dirty="0" smtClean="0"/>
              <a:t>% </a:t>
            </a:r>
            <a:r>
              <a:rPr lang="en-IN" b="1" dirty="0" err="1" smtClean="0"/>
              <a:t>hadoop</a:t>
            </a:r>
            <a:r>
              <a:rPr lang="en-IN" b="1" dirty="0" smtClean="0"/>
              <a:t> jar $HADOOP_INSTALL/</a:t>
            </a:r>
            <a:r>
              <a:rPr lang="en-IN" b="1" dirty="0" err="1" smtClean="0"/>
              <a:t>contrib/streaming/hadoop</a:t>
            </a:r>
            <a:r>
              <a:rPr lang="en-IN" b="1" dirty="0" smtClean="0"/>
              <a:t>-*-</a:t>
            </a:r>
            <a:r>
              <a:rPr lang="en-IN" b="1" dirty="0" err="1" smtClean="0"/>
              <a:t>streaming.jar</a:t>
            </a:r>
            <a:r>
              <a:rPr lang="en-IN" b="1" dirty="0" smtClean="0"/>
              <a:t> \</a:t>
            </a:r>
          </a:p>
          <a:p>
            <a:pPr algn="just"/>
            <a:r>
              <a:rPr lang="en-IN" b="1" dirty="0" smtClean="0"/>
              <a:t>-input input/</a:t>
            </a:r>
            <a:r>
              <a:rPr lang="en-IN" b="1" dirty="0" err="1" smtClean="0"/>
              <a:t>ncdc</a:t>
            </a:r>
            <a:r>
              <a:rPr lang="en-IN" b="1" dirty="0" smtClean="0"/>
              <a:t>/all \</a:t>
            </a:r>
          </a:p>
          <a:p>
            <a:pPr algn="just"/>
            <a:r>
              <a:rPr lang="en-IN" b="1" dirty="0" smtClean="0"/>
              <a:t>-output output \</a:t>
            </a:r>
          </a:p>
          <a:p>
            <a:pPr algn="just"/>
            <a:r>
              <a:rPr lang="en-IN" b="1" dirty="0" smtClean="0"/>
              <a:t>-</a:t>
            </a:r>
            <a:r>
              <a:rPr lang="en-IN" b="1" dirty="0" err="1" smtClean="0"/>
              <a:t>mapper</a:t>
            </a:r>
            <a:r>
              <a:rPr lang="en-IN" b="1" dirty="0" smtClean="0"/>
              <a:t> "ch02/src/main/ruby/max_temperature_map.rb | sort |</a:t>
            </a:r>
          </a:p>
          <a:p>
            <a:pPr algn="just"/>
            <a:r>
              <a:rPr lang="en-IN" b="1" dirty="0" smtClean="0"/>
              <a:t>ch02/src/main/ruby/max_temperature_reduce.rb" \</a:t>
            </a:r>
          </a:p>
          <a:p>
            <a:pPr algn="just"/>
            <a:r>
              <a:rPr lang="en-IN" b="1" dirty="0" smtClean="0"/>
              <a:t>-reducer ch02/src/main/ruby/max_temperature_reduce.rb \</a:t>
            </a:r>
          </a:p>
          <a:p>
            <a:pPr algn="just"/>
            <a:r>
              <a:rPr lang="en-IN" b="1" dirty="0" smtClean="0"/>
              <a:t>-file ch02/src/main/ruby/max_temperature_map.rb \</a:t>
            </a:r>
          </a:p>
          <a:p>
            <a:pPr algn="just"/>
            <a:r>
              <a:rPr lang="en-IN" b="1" dirty="0" smtClean="0"/>
              <a:t>-file ch02/src/main/ruby/max_temperature_reduce.rb</a:t>
            </a:r>
            <a:endParaRPr lang="en-I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4247317"/>
          </a:xfrm>
          <a:prstGeom prst="rect">
            <a:avLst/>
          </a:prstGeom>
          <a:noFill/>
        </p:spPr>
        <p:txBody>
          <a:bodyPr wrap="square" rtlCol="0">
            <a:spAutoFit/>
          </a:bodyPr>
          <a:lstStyle/>
          <a:p>
            <a:r>
              <a:rPr lang="en-IN" b="1" dirty="0" smtClean="0"/>
              <a:t>Python</a:t>
            </a:r>
          </a:p>
          <a:p>
            <a:r>
              <a:rPr lang="en-IN" dirty="0" smtClean="0"/>
              <a:t>Streaming supports any programming language that can read from standard input, and</a:t>
            </a:r>
          </a:p>
          <a:p>
            <a:r>
              <a:rPr lang="en-IN" dirty="0" smtClean="0"/>
              <a:t>write to standard output, so for readers more familiar with Python, here’s the same</a:t>
            </a:r>
          </a:p>
          <a:p>
            <a:r>
              <a:rPr lang="en-IN" dirty="0" smtClean="0"/>
              <a:t>example again.</a:t>
            </a:r>
          </a:p>
          <a:p>
            <a:endParaRPr lang="en-IN" i="1" dirty="0" smtClean="0"/>
          </a:p>
          <a:p>
            <a:r>
              <a:rPr lang="en-IN" b="1" i="1" dirty="0" smtClean="0"/>
              <a:t>Map function for maximum temperature in Python</a:t>
            </a:r>
          </a:p>
          <a:p>
            <a:endParaRPr lang="en-IN" b="1" i="1" dirty="0" smtClean="0"/>
          </a:p>
          <a:p>
            <a:r>
              <a:rPr lang="en-IN" dirty="0" smtClean="0"/>
              <a:t>#!/</a:t>
            </a:r>
            <a:r>
              <a:rPr lang="en-IN" dirty="0" err="1" smtClean="0"/>
              <a:t>usr</a:t>
            </a:r>
            <a:r>
              <a:rPr lang="en-IN" dirty="0" smtClean="0"/>
              <a:t>/bin/</a:t>
            </a:r>
            <a:r>
              <a:rPr lang="en-IN" dirty="0" err="1" smtClean="0"/>
              <a:t>env</a:t>
            </a:r>
            <a:r>
              <a:rPr lang="en-IN" dirty="0" smtClean="0"/>
              <a:t> python</a:t>
            </a:r>
          </a:p>
          <a:p>
            <a:r>
              <a:rPr lang="en-IN" dirty="0" smtClean="0"/>
              <a:t>import re</a:t>
            </a:r>
          </a:p>
          <a:p>
            <a:r>
              <a:rPr lang="en-IN" dirty="0" smtClean="0"/>
              <a:t>import sys</a:t>
            </a:r>
          </a:p>
          <a:p>
            <a:r>
              <a:rPr lang="en-IN" dirty="0" smtClean="0"/>
              <a:t>for line in </a:t>
            </a:r>
            <a:r>
              <a:rPr lang="en-IN" dirty="0" err="1" smtClean="0"/>
              <a:t>sys.stdin</a:t>
            </a:r>
            <a:r>
              <a:rPr lang="en-IN" dirty="0" smtClean="0"/>
              <a:t>:</a:t>
            </a:r>
          </a:p>
          <a:p>
            <a:r>
              <a:rPr lang="en-IN" dirty="0" err="1" smtClean="0"/>
              <a:t>val</a:t>
            </a:r>
            <a:r>
              <a:rPr lang="en-IN" dirty="0" smtClean="0"/>
              <a:t> = </a:t>
            </a:r>
            <a:r>
              <a:rPr lang="en-IN" dirty="0" err="1" smtClean="0"/>
              <a:t>line.strip</a:t>
            </a:r>
            <a:r>
              <a:rPr lang="en-IN" dirty="0" smtClean="0"/>
              <a:t>()</a:t>
            </a:r>
          </a:p>
          <a:p>
            <a:r>
              <a:rPr lang="nn-NO" dirty="0" smtClean="0"/>
              <a:t>(year, temp, q) = (val[15:19], val[87:92], val[92:93])</a:t>
            </a:r>
          </a:p>
          <a:p>
            <a:r>
              <a:rPr lang="en-IN" dirty="0" smtClean="0"/>
              <a:t>if (temp != "+9999" and </a:t>
            </a:r>
            <a:r>
              <a:rPr lang="en-IN" dirty="0" err="1" smtClean="0"/>
              <a:t>re.match</a:t>
            </a:r>
            <a:r>
              <a:rPr lang="en-IN" dirty="0" smtClean="0"/>
              <a:t>("[01459]", q)):</a:t>
            </a:r>
          </a:p>
          <a:p>
            <a:r>
              <a:rPr lang="en-IN" dirty="0" smtClean="0"/>
              <a:t>print "%s\</a:t>
            </a:r>
            <a:r>
              <a:rPr lang="en-IN" dirty="0" err="1" smtClean="0"/>
              <a:t>t%s</a:t>
            </a:r>
            <a:r>
              <a:rPr lang="en-IN" dirty="0" smtClean="0"/>
              <a:t>" % (year, temp)</a:t>
            </a:r>
            <a:endParaRPr lang="en-I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632311"/>
          </a:xfrm>
          <a:prstGeom prst="rect">
            <a:avLst/>
          </a:prstGeom>
          <a:noFill/>
        </p:spPr>
        <p:txBody>
          <a:bodyPr wrap="square" rtlCol="0">
            <a:spAutoFit/>
          </a:bodyPr>
          <a:lstStyle/>
          <a:p>
            <a:r>
              <a:rPr lang="en-IN" b="1" i="1" dirty="0" smtClean="0"/>
              <a:t>Reduce function for maximum temperature in Python</a:t>
            </a:r>
          </a:p>
          <a:p>
            <a:r>
              <a:rPr lang="en-IN" dirty="0" smtClean="0"/>
              <a:t>#!/usr/bin/</a:t>
            </a:r>
            <a:r>
              <a:rPr lang="en-IN" dirty="0" err="1" smtClean="0"/>
              <a:t>env</a:t>
            </a:r>
            <a:r>
              <a:rPr lang="en-IN" dirty="0" smtClean="0"/>
              <a:t> python</a:t>
            </a:r>
          </a:p>
          <a:p>
            <a:r>
              <a:rPr lang="en-IN" dirty="0" smtClean="0"/>
              <a:t>import sys</a:t>
            </a:r>
          </a:p>
          <a:p>
            <a:r>
              <a:rPr lang="en-IN" dirty="0" smtClean="0"/>
              <a:t>(</a:t>
            </a:r>
            <a:r>
              <a:rPr lang="en-IN" dirty="0" err="1" smtClean="0"/>
              <a:t>last_key</a:t>
            </a:r>
            <a:r>
              <a:rPr lang="en-IN" dirty="0" smtClean="0"/>
              <a:t>, </a:t>
            </a:r>
            <a:r>
              <a:rPr lang="en-IN" dirty="0" err="1" smtClean="0"/>
              <a:t>max_val</a:t>
            </a:r>
            <a:r>
              <a:rPr lang="en-IN" dirty="0" smtClean="0"/>
              <a:t>) = (None, 0)</a:t>
            </a:r>
          </a:p>
          <a:p>
            <a:r>
              <a:rPr lang="en-IN" dirty="0" smtClean="0"/>
              <a:t>for line in </a:t>
            </a:r>
            <a:r>
              <a:rPr lang="en-IN" dirty="0" err="1" smtClean="0"/>
              <a:t>sys.stdin</a:t>
            </a:r>
            <a:r>
              <a:rPr lang="en-IN" dirty="0" smtClean="0"/>
              <a:t>:</a:t>
            </a:r>
          </a:p>
          <a:p>
            <a:r>
              <a:rPr lang="en-IN" dirty="0" smtClean="0"/>
              <a:t>(key, </a:t>
            </a:r>
            <a:r>
              <a:rPr lang="en-IN" dirty="0" err="1" smtClean="0"/>
              <a:t>val</a:t>
            </a:r>
            <a:r>
              <a:rPr lang="en-IN" dirty="0" smtClean="0"/>
              <a:t>) = </a:t>
            </a:r>
            <a:r>
              <a:rPr lang="en-IN" dirty="0" err="1" smtClean="0"/>
              <a:t>line.strip</a:t>
            </a:r>
            <a:r>
              <a:rPr lang="en-IN" dirty="0" smtClean="0"/>
              <a:t>().split("\t")</a:t>
            </a:r>
          </a:p>
          <a:p>
            <a:r>
              <a:rPr lang="en-IN" dirty="0" smtClean="0"/>
              <a:t>if </a:t>
            </a:r>
            <a:r>
              <a:rPr lang="en-IN" dirty="0" err="1" smtClean="0"/>
              <a:t>last_key</a:t>
            </a:r>
            <a:r>
              <a:rPr lang="en-IN" dirty="0" smtClean="0"/>
              <a:t> and </a:t>
            </a:r>
            <a:r>
              <a:rPr lang="en-IN" dirty="0" err="1" smtClean="0"/>
              <a:t>last_key</a:t>
            </a:r>
            <a:r>
              <a:rPr lang="en-IN" dirty="0" smtClean="0"/>
              <a:t> != key:</a:t>
            </a:r>
          </a:p>
          <a:p>
            <a:r>
              <a:rPr lang="en-IN" dirty="0" smtClean="0"/>
              <a:t>print "%s\</a:t>
            </a:r>
            <a:r>
              <a:rPr lang="en-IN" dirty="0" err="1" smtClean="0"/>
              <a:t>t%s</a:t>
            </a:r>
            <a:r>
              <a:rPr lang="en-IN" dirty="0" smtClean="0"/>
              <a:t>" % (</a:t>
            </a:r>
            <a:r>
              <a:rPr lang="en-IN" dirty="0" err="1" smtClean="0"/>
              <a:t>last_key</a:t>
            </a:r>
            <a:r>
              <a:rPr lang="en-IN" dirty="0" smtClean="0"/>
              <a:t>, </a:t>
            </a:r>
            <a:r>
              <a:rPr lang="en-IN" dirty="0" err="1" smtClean="0"/>
              <a:t>max_val</a:t>
            </a:r>
            <a:r>
              <a:rPr lang="en-IN" dirty="0" smtClean="0"/>
              <a:t>)</a:t>
            </a:r>
          </a:p>
          <a:p>
            <a:r>
              <a:rPr lang="en-IN" dirty="0" smtClean="0"/>
              <a:t>(</a:t>
            </a:r>
            <a:r>
              <a:rPr lang="en-IN" dirty="0" err="1" smtClean="0"/>
              <a:t>last_key</a:t>
            </a:r>
            <a:r>
              <a:rPr lang="en-IN" dirty="0" smtClean="0"/>
              <a:t>, </a:t>
            </a:r>
            <a:r>
              <a:rPr lang="en-IN" dirty="0" err="1" smtClean="0"/>
              <a:t>max_val</a:t>
            </a:r>
            <a:r>
              <a:rPr lang="en-IN" dirty="0" smtClean="0"/>
              <a:t>) = (key, </a:t>
            </a:r>
            <a:r>
              <a:rPr lang="en-IN" dirty="0" err="1" smtClean="0"/>
              <a:t>int</a:t>
            </a:r>
            <a:r>
              <a:rPr lang="en-IN" dirty="0" smtClean="0"/>
              <a:t>(</a:t>
            </a:r>
            <a:r>
              <a:rPr lang="en-IN" dirty="0" err="1" smtClean="0"/>
              <a:t>val</a:t>
            </a:r>
            <a:r>
              <a:rPr lang="en-IN" dirty="0" smtClean="0"/>
              <a:t>))</a:t>
            </a:r>
          </a:p>
          <a:p>
            <a:r>
              <a:rPr lang="en-IN" dirty="0" smtClean="0"/>
              <a:t>else:</a:t>
            </a:r>
          </a:p>
          <a:p>
            <a:r>
              <a:rPr lang="en-IN" dirty="0" smtClean="0"/>
              <a:t>(</a:t>
            </a:r>
            <a:r>
              <a:rPr lang="en-IN" dirty="0" err="1" smtClean="0"/>
              <a:t>last_key</a:t>
            </a:r>
            <a:r>
              <a:rPr lang="en-IN" dirty="0" smtClean="0"/>
              <a:t>, </a:t>
            </a:r>
            <a:r>
              <a:rPr lang="en-IN" dirty="0" err="1" smtClean="0"/>
              <a:t>max_val</a:t>
            </a:r>
            <a:r>
              <a:rPr lang="en-IN" dirty="0" smtClean="0"/>
              <a:t>) = (key, max(</a:t>
            </a:r>
            <a:r>
              <a:rPr lang="en-IN" dirty="0" err="1" smtClean="0"/>
              <a:t>max_val</a:t>
            </a:r>
            <a:r>
              <a:rPr lang="en-IN" dirty="0" smtClean="0"/>
              <a:t>, </a:t>
            </a:r>
            <a:r>
              <a:rPr lang="en-IN" dirty="0" err="1" smtClean="0"/>
              <a:t>int</a:t>
            </a:r>
            <a:r>
              <a:rPr lang="en-IN" dirty="0" smtClean="0"/>
              <a:t>(</a:t>
            </a:r>
            <a:r>
              <a:rPr lang="en-IN" dirty="0" err="1" smtClean="0"/>
              <a:t>val</a:t>
            </a:r>
            <a:r>
              <a:rPr lang="en-IN" dirty="0" smtClean="0"/>
              <a:t>)))</a:t>
            </a:r>
          </a:p>
          <a:p>
            <a:r>
              <a:rPr lang="en-IN" dirty="0" smtClean="0"/>
              <a:t>if </a:t>
            </a:r>
            <a:r>
              <a:rPr lang="en-IN" dirty="0" err="1" smtClean="0"/>
              <a:t>last_key</a:t>
            </a:r>
            <a:r>
              <a:rPr lang="en-IN" dirty="0" smtClean="0"/>
              <a:t>:</a:t>
            </a:r>
          </a:p>
          <a:p>
            <a:r>
              <a:rPr lang="en-IN" dirty="0" smtClean="0"/>
              <a:t>print "%s\</a:t>
            </a:r>
            <a:r>
              <a:rPr lang="en-IN" dirty="0" err="1" smtClean="0"/>
              <a:t>t%s</a:t>
            </a:r>
            <a:r>
              <a:rPr lang="en-IN" dirty="0" smtClean="0"/>
              <a:t>" % (</a:t>
            </a:r>
            <a:r>
              <a:rPr lang="en-IN" dirty="0" err="1" smtClean="0"/>
              <a:t>last_key</a:t>
            </a:r>
            <a:r>
              <a:rPr lang="en-IN" dirty="0" smtClean="0"/>
              <a:t>, </a:t>
            </a:r>
            <a:r>
              <a:rPr lang="en-IN" dirty="0" err="1" smtClean="0"/>
              <a:t>max_val</a:t>
            </a:r>
            <a:r>
              <a:rPr lang="en-IN" dirty="0" smtClean="0"/>
              <a:t>)</a:t>
            </a:r>
          </a:p>
          <a:p>
            <a:endParaRPr lang="en-IN" dirty="0" smtClean="0"/>
          </a:p>
          <a:p>
            <a:pPr>
              <a:buFont typeface="Arial" pitchFamily="34" charset="0"/>
              <a:buChar char="•"/>
            </a:pPr>
            <a:r>
              <a:rPr lang="en-IN" dirty="0" smtClean="0"/>
              <a:t> We can test the programs and run the job in the same way we did in Ruby. For example,</a:t>
            </a:r>
          </a:p>
          <a:p>
            <a:r>
              <a:rPr lang="en-IN" dirty="0" smtClean="0"/>
              <a:t>to run a test:</a:t>
            </a:r>
          </a:p>
          <a:p>
            <a:r>
              <a:rPr lang="en-IN" dirty="0" smtClean="0"/>
              <a:t>% </a:t>
            </a:r>
            <a:r>
              <a:rPr lang="en-IN" b="1" dirty="0" smtClean="0"/>
              <a:t>cat input/</a:t>
            </a:r>
            <a:r>
              <a:rPr lang="en-IN" b="1" dirty="0" err="1" smtClean="0"/>
              <a:t>ncdc/sample.txt</a:t>
            </a:r>
            <a:r>
              <a:rPr lang="en-IN" b="1" dirty="0" smtClean="0"/>
              <a:t> | ch02/src/main/python/max_temperature_map.py | \</a:t>
            </a:r>
          </a:p>
          <a:p>
            <a:r>
              <a:rPr lang="en-IN" b="1" dirty="0" smtClean="0"/>
              <a:t>sort | ch02/src/main/python/max_temperature_reduce.py</a:t>
            </a:r>
          </a:p>
          <a:p>
            <a:r>
              <a:rPr lang="en-IN" dirty="0" smtClean="0"/>
              <a:t>1949 111</a:t>
            </a:r>
          </a:p>
          <a:p>
            <a:r>
              <a:rPr lang="en-IN" dirty="0" smtClean="0"/>
              <a:t>1950 22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186309"/>
          </a:xfrm>
          <a:prstGeom prst="rect">
            <a:avLst/>
          </a:prstGeom>
          <a:noFill/>
        </p:spPr>
        <p:txBody>
          <a:bodyPr wrap="square" rtlCol="0">
            <a:spAutoFit/>
          </a:bodyPr>
          <a:lstStyle/>
          <a:p>
            <a:r>
              <a:rPr lang="en-IN" b="1" dirty="0" smtClean="0"/>
              <a:t>VI) </a:t>
            </a:r>
            <a:r>
              <a:rPr lang="en-IN" b="1" dirty="0" err="1" smtClean="0"/>
              <a:t>Hadoop</a:t>
            </a:r>
            <a:r>
              <a:rPr lang="en-IN" b="1" dirty="0" smtClean="0"/>
              <a:t> Pipes</a:t>
            </a:r>
          </a:p>
          <a:p>
            <a:pPr>
              <a:buFont typeface="Arial" pitchFamily="34" charset="0"/>
              <a:buChar char="•"/>
            </a:pPr>
            <a:r>
              <a:rPr lang="en-IN" dirty="0" smtClean="0"/>
              <a:t> </a:t>
            </a:r>
            <a:r>
              <a:rPr lang="en-IN" dirty="0" err="1" smtClean="0"/>
              <a:t>Hadoop</a:t>
            </a:r>
            <a:r>
              <a:rPr lang="en-IN" dirty="0" smtClean="0"/>
              <a:t> Pipes is the name of the C++ interface to </a:t>
            </a:r>
            <a:r>
              <a:rPr lang="en-IN" dirty="0" err="1" smtClean="0"/>
              <a:t>Hadoop</a:t>
            </a:r>
            <a:r>
              <a:rPr lang="en-IN" dirty="0" smtClean="0"/>
              <a:t> </a:t>
            </a:r>
            <a:r>
              <a:rPr lang="en-IN" dirty="0" err="1" smtClean="0"/>
              <a:t>MapReduce</a:t>
            </a:r>
            <a:r>
              <a:rPr lang="en-IN" dirty="0" smtClean="0"/>
              <a:t>. Unlike Streaming,</a:t>
            </a:r>
          </a:p>
          <a:p>
            <a:r>
              <a:rPr lang="en-IN" dirty="0" smtClean="0"/>
              <a:t>which uses standard input and output to communicate with the map and reduce code, Pipes uses sockets as the channel over which the </a:t>
            </a:r>
            <a:r>
              <a:rPr lang="en-IN" dirty="0" err="1" smtClean="0"/>
              <a:t>tasktracker</a:t>
            </a:r>
            <a:r>
              <a:rPr lang="en-IN" dirty="0" smtClean="0"/>
              <a:t> communicates with the process running the C++ map or reduce function. JNI is not used.</a:t>
            </a:r>
          </a:p>
          <a:p>
            <a:r>
              <a:rPr lang="en-IN" b="1" i="1" dirty="0" smtClean="0"/>
              <a:t>Maximum temperature in C++</a:t>
            </a:r>
          </a:p>
          <a:p>
            <a:r>
              <a:rPr lang="en-IN" dirty="0" smtClean="0"/>
              <a:t>#include &lt;algorithm&gt;</a:t>
            </a:r>
          </a:p>
          <a:p>
            <a:r>
              <a:rPr lang="en-IN" dirty="0" smtClean="0"/>
              <a:t>#include &lt;limits&gt;</a:t>
            </a:r>
          </a:p>
          <a:p>
            <a:r>
              <a:rPr lang="en-IN" dirty="0" smtClean="0"/>
              <a:t>#include &lt;</a:t>
            </a:r>
            <a:r>
              <a:rPr lang="en-IN" dirty="0" err="1" smtClean="0"/>
              <a:t>stdint.h</a:t>
            </a:r>
            <a:r>
              <a:rPr lang="en-IN" dirty="0" smtClean="0"/>
              <a:t>&gt;</a:t>
            </a:r>
          </a:p>
          <a:p>
            <a:r>
              <a:rPr lang="en-IN" dirty="0" smtClean="0"/>
              <a:t>#include &lt;string&gt;</a:t>
            </a:r>
          </a:p>
          <a:p>
            <a:r>
              <a:rPr lang="en-IN" dirty="0" smtClean="0"/>
              <a:t>#include "</a:t>
            </a:r>
            <a:r>
              <a:rPr lang="en-IN" dirty="0" err="1" smtClean="0"/>
              <a:t>hadoop/Pipes.hh</a:t>
            </a:r>
            <a:r>
              <a:rPr lang="en-IN" dirty="0" smtClean="0"/>
              <a:t>"</a:t>
            </a:r>
          </a:p>
          <a:p>
            <a:r>
              <a:rPr lang="en-IN" dirty="0" smtClean="0"/>
              <a:t>#include "</a:t>
            </a:r>
            <a:r>
              <a:rPr lang="en-IN" dirty="0" err="1" smtClean="0"/>
              <a:t>hadoop/TemplateFactory.hh</a:t>
            </a:r>
            <a:r>
              <a:rPr lang="en-IN" dirty="0" smtClean="0"/>
              <a:t>"</a:t>
            </a:r>
          </a:p>
          <a:p>
            <a:r>
              <a:rPr lang="en-IN" dirty="0" smtClean="0"/>
              <a:t>#include "</a:t>
            </a:r>
            <a:r>
              <a:rPr lang="en-IN" dirty="0" err="1" smtClean="0"/>
              <a:t>hadoop/StringUtils.hh</a:t>
            </a:r>
            <a:r>
              <a:rPr lang="en-IN" dirty="0" smtClean="0"/>
              <a:t>"</a:t>
            </a:r>
          </a:p>
          <a:p>
            <a:r>
              <a:rPr lang="en-IN" dirty="0" smtClean="0"/>
              <a:t>class </a:t>
            </a:r>
            <a:r>
              <a:rPr lang="en-IN" dirty="0" err="1" smtClean="0"/>
              <a:t>MaxTemperatureMapper</a:t>
            </a:r>
            <a:r>
              <a:rPr lang="en-IN" dirty="0" smtClean="0"/>
              <a:t> : public </a:t>
            </a:r>
            <a:r>
              <a:rPr lang="en-IN" dirty="0" err="1" smtClean="0"/>
              <a:t>HadoopPipes::Mapper</a:t>
            </a:r>
            <a:r>
              <a:rPr lang="en-IN" dirty="0" smtClean="0"/>
              <a:t> {</a:t>
            </a:r>
          </a:p>
          <a:p>
            <a:r>
              <a:rPr lang="en-IN" dirty="0" smtClean="0"/>
              <a:t>public:</a:t>
            </a:r>
          </a:p>
          <a:p>
            <a:r>
              <a:rPr lang="en-IN" dirty="0" err="1" smtClean="0"/>
              <a:t>MaxTemperatureMapper</a:t>
            </a:r>
            <a:r>
              <a:rPr lang="en-IN" dirty="0" smtClean="0"/>
              <a:t>(</a:t>
            </a:r>
            <a:r>
              <a:rPr lang="en-IN" dirty="0" err="1" smtClean="0"/>
              <a:t>HadoopPipes::TaskContext</a:t>
            </a:r>
            <a:r>
              <a:rPr lang="en-IN" dirty="0" smtClean="0"/>
              <a:t>&amp; context) {</a:t>
            </a:r>
          </a:p>
          <a:p>
            <a:r>
              <a:rPr lang="en-IN" dirty="0" smtClean="0"/>
              <a:t>}</a:t>
            </a:r>
          </a:p>
          <a:p>
            <a:r>
              <a:rPr lang="en-IN" dirty="0" smtClean="0"/>
              <a:t>void map(</a:t>
            </a:r>
            <a:r>
              <a:rPr lang="en-IN" dirty="0" err="1" smtClean="0"/>
              <a:t>HadoopPipes::MapContext</a:t>
            </a:r>
            <a:r>
              <a:rPr lang="en-IN" dirty="0" smtClean="0"/>
              <a:t>&amp; context) {</a:t>
            </a:r>
          </a:p>
          <a:p>
            <a:r>
              <a:rPr lang="en-IN" dirty="0" err="1" smtClean="0"/>
              <a:t>std::string</a:t>
            </a:r>
            <a:r>
              <a:rPr lang="en-IN" dirty="0" smtClean="0"/>
              <a:t> line = </a:t>
            </a:r>
            <a:r>
              <a:rPr lang="en-IN" dirty="0" err="1" smtClean="0"/>
              <a:t>context.getInputValue</a:t>
            </a:r>
            <a:r>
              <a:rPr lang="en-IN" dirty="0" smtClean="0"/>
              <a:t>();</a:t>
            </a:r>
          </a:p>
          <a:p>
            <a:r>
              <a:rPr lang="en-IN" dirty="0" err="1" smtClean="0"/>
              <a:t>std::string</a:t>
            </a:r>
            <a:r>
              <a:rPr lang="en-IN" dirty="0" smtClean="0"/>
              <a:t> year = </a:t>
            </a:r>
            <a:r>
              <a:rPr lang="en-IN" dirty="0" err="1" smtClean="0"/>
              <a:t>line.substr</a:t>
            </a:r>
            <a:r>
              <a:rPr lang="en-IN" dirty="0" smtClean="0"/>
              <a:t>(15, 4);</a:t>
            </a:r>
          </a:p>
          <a:p>
            <a:r>
              <a:rPr lang="en-IN" dirty="0" err="1" smtClean="0"/>
              <a:t>std::string</a:t>
            </a:r>
            <a:r>
              <a:rPr lang="en-IN" dirty="0" smtClean="0"/>
              <a:t> </a:t>
            </a:r>
            <a:r>
              <a:rPr lang="en-IN" dirty="0" err="1" smtClean="0"/>
              <a:t>airTemperature</a:t>
            </a:r>
            <a:r>
              <a:rPr lang="en-IN" dirty="0" smtClean="0"/>
              <a:t> = </a:t>
            </a:r>
            <a:r>
              <a:rPr lang="en-IN" dirty="0" err="1" smtClean="0"/>
              <a:t>line.substr</a:t>
            </a:r>
            <a:r>
              <a:rPr lang="en-IN" dirty="0" smtClean="0"/>
              <a:t>(87, 5);</a:t>
            </a:r>
          </a:p>
          <a:p>
            <a:r>
              <a:rPr lang="en-IN" dirty="0" err="1" smtClean="0"/>
              <a:t>std::string</a:t>
            </a:r>
            <a:r>
              <a:rPr lang="en-IN" dirty="0" smtClean="0"/>
              <a:t> q = </a:t>
            </a:r>
            <a:r>
              <a:rPr lang="en-IN" dirty="0" err="1" smtClean="0"/>
              <a:t>line.substr</a:t>
            </a:r>
            <a:r>
              <a:rPr lang="en-IN" dirty="0" smtClean="0"/>
              <a:t>(92, 1);</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186309"/>
          </a:xfrm>
          <a:prstGeom prst="rect">
            <a:avLst/>
          </a:prstGeom>
          <a:noFill/>
        </p:spPr>
        <p:txBody>
          <a:bodyPr wrap="square" rtlCol="0">
            <a:spAutoFit/>
          </a:bodyPr>
          <a:lstStyle/>
          <a:p>
            <a:r>
              <a:rPr lang="en-IN" dirty="0" smtClean="0"/>
              <a:t>if (</a:t>
            </a:r>
            <a:r>
              <a:rPr lang="en-IN" dirty="0" err="1" smtClean="0"/>
              <a:t>airTemperature</a:t>
            </a:r>
            <a:r>
              <a:rPr lang="en-IN" dirty="0" smtClean="0"/>
              <a:t> != "+9999" &amp;&amp;</a:t>
            </a:r>
          </a:p>
          <a:p>
            <a:r>
              <a:rPr lang="en-IN" dirty="0" smtClean="0"/>
              <a:t>(q == "0" || q == "1" || q == "4" || q == "5" || q == "9")) {</a:t>
            </a:r>
          </a:p>
          <a:p>
            <a:r>
              <a:rPr lang="en-IN" dirty="0" err="1" smtClean="0"/>
              <a:t>context.emit</a:t>
            </a:r>
            <a:r>
              <a:rPr lang="en-IN" dirty="0" smtClean="0"/>
              <a:t>(year, </a:t>
            </a:r>
            <a:r>
              <a:rPr lang="en-IN" dirty="0" err="1" smtClean="0"/>
              <a:t>airTemperature</a:t>
            </a:r>
            <a:r>
              <a:rPr lang="en-IN" dirty="0" smtClean="0"/>
              <a:t>);</a:t>
            </a:r>
          </a:p>
          <a:p>
            <a:r>
              <a:rPr lang="en-IN" dirty="0" smtClean="0"/>
              <a:t>}</a:t>
            </a:r>
          </a:p>
          <a:p>
            <a:r>
              <a:rPr lang="en-IN" dirty="0" smtClean="0"/>
              <a:t>}</a:t>
            </a:r>
          </a:p>
          <a:p>
            <a:r>
              <a:rPr lang="en-IN" dirty="0" smtClean="0"/>
              <a:t>};</a:t>
            </a:r>
          </a:p>
          <a:p>
            <a:r>
              <a:rPr lang="en-IN" dirty="0" smtClean="0"/>
              <a:t>class </a:t>
            </a:r>
            <a:r>
              <a:rPr lang="en-IN" dirty="0" err="1" smtClean="0"/>
              <a:t>MapTemperatureReducer</a:t>
            </a:r>
            <a:r>
              <a:rPr lang="en-IN" dirty="0" smtClean="0"/>
              <a:t> : public </a:t>
            </a:r>
            <a:r>
              <a:rPr lang="en-IN" dirty="0" err="1" smtClean="0"/>
              <a:t>HadoopPipes::Reducer</a:t>
            </a:r>
            <a:r>
              <a:rPr lang="en-IN" dirty="0" smtClean="0"/>
              <a:t> {</a:t>
            </a:r>
          </a:p>
          <a:p>
            <a:r>
              <a:rPr lang="en-IN" dirty="0" smtClean="0"/>
              <a:t>public:</a:t>
            </a:r>
          </a:p>
          <a:p>
            <a:r>
              <a:rPr lang="en-IN" dirty="0" err="1" smtClean="0"/>
              <a:t>MapTemperatureReducer</a:t>
            </a:r>
            <a:r>
              <a:rPr lang="en-IN" dirty="0" smtClean="0"/>
              <a:t>(</a:t>
            </a:r>
            <a:r>
              <a:rPr lang="en-IN" dirty="0" err="1" smtClean="0"/>
              <a:t>HadoopPipes::TaskContext</a:t>
            </a:r>
            <a:r>
              <a:rPr lang="en-IN" dirty="0" smtClean="0"/>
              <a:t>&amp; context) {</a:t>
            </a:r>
          </a:p>
          <a:p>
            <a:r>
              <a:rPr lang="en-IN" dirty="0" smtClean="0"/>
              <a:t>}</a:t>
            </a:r>
          </a:p>
          <a:p>
            <a:r>
              <a:rPr lang="en-IN" dirty="0" smtClean="0"/>
              <a:t>void reduce(</a:t>
            </a:r>
            <a:r>
              <a:rPr lang="en-IN" dirty="0" err="1" smtClean="0"/>
              <a:t>HadoopPipes::ReduceContext</a:t>
            </a:r>
            <a:r>
              <a:rPr lang="en-IN" dirty="0" smtClean="0"/>
              <a:t>&amp; context) {</a:t>
            </a:r>
          </a:p>
          <a:p>
            <a:r>
              <a:rPr lang="en-IN" dirty="0" err="1" smtClean="0"/>
              <a:t>int</a:t>
            </a:r>
            <a:r>
              <a:rPr lang="en-IN" dirty="0" smtClean="0"/>
              <a:t> </a:t>
            </a:r>
            <a:r>
              <a:rPr lang="en-IN" dirty="0" err="1" smtClean="0"/>
              <a:t>maxValue</a:t>
            </a:r>
            <a:r>
              <a:rPr lang="en-IN" dirty="0" smtClean="0"/>
              <a:t> = INT_MIN;</a:t>
            </a:r>
          </a:p>
          <a:p>
            <a:r>
              <a:rPr lang="en-IN" dirty="0" smtClean="0"/>
              <a:t>while (</a:t>
            </a:r>
            <a:r>
              <a:rPr lang="en-IN" dirty="0" err="1" smtClean="0"/>
              <a:t>context.nextValue</a:t>
            </a:r>
            <a:r>
              <a:rPr lang="en-IN" dirty="0" smtClean="0"/>
              <a:t>()) {</a:t>
            </a:r>
          </a:p>
          <a:p>
            <a:r>
              <a:rPr lang="en-IN" dirty="0" err="1" smtClean="0"/>
              <a:t>maxValue</a:t>
            </a:r>
            <a:r>
              <a:rPr lang="en-IN" dirty="0" smtClean="0"/>
              <a:t> = </a:t>
            </a:r>
            <a:r>
              <a:rPr lang="en-IN" dirty="0" err="1" smtClean="0"/>
              <a:t>std::max</a:t>
            </a:r>
            <a:r>
              <a:rPr lang="en-IN" dirty="0" smtClean="0"/>
              <a:t>(</a:t>
            </a:r>
            <a:r>
              <a:rPr lang="en-IN" dirty="0" err="1" smtClean="0"/>
              <a:t>maxValue</a:t>
            </a:r>
            <a:r>
              <a:rPr lang="en-IN" dirty="0" smtClean="0"/>
              <a:t>, </a:t>
            </a:r>
            <a:r>
              <a:rPr lang="en-IN" dirty="0" err="1" smtClean="0"/>
              <a:t>HadoopUtils::toInt</a:t>
            </a:r>
            <a:r>
              <a:rPr lang="en-IN" dirty="0" smtClean="0"/>
              <a:t>(</a:t>
            </a:r>
            <a:r>
              <a:rPr lang="en-IN" dirty="0" err="1" smtClean="0"/>
              <a:t>context.getInputValue</a:t>
            </a:r>
            <a:r>
              <a:rPr lang="en-IN" dirty="0" smtClean="0"/>
              <a:t>()));</a:t>
            </a:r>
          </a:p>
          <a:p>
            <a:r>
              <a:rPr lang="en-IN" dirty="0" smtClean="0"/>
              <a:t>}</a:t>
            </a:r>
          </a:p>
          <a:p>
            <a:r>
              <a:rPr lang="en-IN" dirty="0" err="1" smtClean="0"/>
              <a:t>context.emit</a:t>
            </a:r>
            <a:r>
              <a:rPr lang="en-IN" dirty="0" smtClean="0"/>
              <a:t>(</a:t>
            </a:r>
            <a:r>
              <a:rPr lang="en-IN" dirty="0" err="1" smtClean="0"/>
              <a:t>context.getInputKey</a:t>
            </a:r>
            <a:r>
              <a:rPr lang="en-IN" dirty="0" smtClean="0"/>
              <a:t>(), </a:t>
            </a:r>
            <a:r>
              <a:rPr lang="en-IN" dirty="0" err="1" smtClean="0"/>
              <a:t>HadoopUtils::toString</a:t>
            </a:r>
            <a:r>
              <a:rPr lang="en-IN" dirty="0" smtClean="0"/>
              <a:t>(</a:t>
            </a:r>
            <a:r>
              <a:rPr lang="en-IN" dirty="0" err="1" smtClean="0"/>
              <a:t>maxValue</a:t>
            </a:r>
            <a:r>
              <a:rPr lang="en-IN" dirty="0" smtClean="0"/>
              <a:t>));</a:t>
            </a:r>
          </a:p>
          <a:p>
            <a:r>
              <a:rPr lang="en-IN" dirty="0" smtClean="0"/>
              <a:t>}</a:t>
            </a:r>
          </a:p>
          <a:p>
            <a:r>
              <a:rPr lang="en-IN" dirty="0" smtClean="0"/>
              <a:t>};</a:t>
            </a:r>
          </a:p>
          <a:p>
            <a:r>
              <a:rPr lang="en-IN" dirty="0" err="1" smtClean="0"/>
              <a:t>int</a:t>
            </a:r>
            <a:r>
              <a:rPr lang="en-IN" dirty="0" smtClean="0"/>
              <a:t> main(</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 {</a:t>
            </a:r>
          </a:p>
          <a:p>
            <a:r>
              <a:rPr lang="en-IN" dirty="0" smtClean="0"/>
              <a:t>return </a:t>
            </a:r>
            <a:r>
              <a:rPr lang="en-IN" dirty="0" err="1" smtClean="0"/>
              <a:t>HadoopPipes::runTask</a:t>
            </a:r>
            <a:r>
              <a:rPr lang="en-IN" dirty="0" smtClean="0"/>
              <a:t>(</a:t>
            </a:r>
            <a:r>
              <a:rPr lang="en-IN" dirty="0" err="1" smtClean="0"/>
              <a:t>HadoopPipes::TemplateFactory</a:t>
            </a:r>
            <a:r>
              <a:rPr lang="en-IN" dirty="0" smtClean="0"/>
              <a:t>&lt;</a:t>
            </a:r>
            <a:r>
              <a:rPr lang="en-IN" dirty="0" err="1" smtClean="0"/>
              <a:t>MaxTemperatureMapper</a:t>
            </a:r>
            <a:r>
              <a:rPr lang="en-IN" dirty="0" smtClean="0"/>
              <a:t>,</a:t>
            </a:r>
          </a:p>
          <a:p>
            <a:r>
              <a:rPr lang="en-IN" dirty="0" err="1" smtClean="0"/>
              <a:t>MapTemperatureReducer</a:t>
            </a:r>
            <a:r>
              <a:rPr lang="en-IN" dirty="0" smtClean="0"/>
              <a:t>&gt;());</a:t>
            </a:r>
          </a:p>
          <a:p>
            <a:r>
              <a:rPr lang="en-IN"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6463308"/>
          </a:xfrm>
          <a:prstGeom prst="rect">
            <a:avLst/>
          </a:prstGeom>
          <a:noFill/>
        </p:spPr>
        <p:txBody>
          <a:bodyPr wrap="square" rtlCol="0">
            <a:spAutoFit/>
          </a:bodyPr>
          <a:lstStyle/>
          <a:p>
            <a:r>
              <a:rPr lang="en-IN" b="1" dirty="0" smtClean="0"/>
              <a:t>Compiling and Running</a:t>
            </a:r>
          </a:p>
          <a:p>
            <a:r>
              <a:rPr lang="en-IN" b="1" i="1" dirty="0" err="1" smtClean="0"/>
              <a:t>Makefile</a:t>
            </a:r>
            <a:r>
              <a:rPr lang="en-IN" b="1" i="1" dirty="0" smtClean="0"/>
              <a:t> for C++ </a:t>
            </a:r>
            <a:r>
              <a:rPr lang="en-IN" b="1" i="1" dirty="0" err="1" smtClean="0"/>
              <a:t>MapReduce</a:t>
            </a:r>
            <a:r>
              <a:rPr lang="en-IN" b="1" i="1" dirty="0" smtClean="0"/>
              <a:t> program</a:t>
            </a:r>
          </a:p>
          <a:p>
            <a:r>
              <a:rPr lang="en-IN" dirty="0" smtClean="0"/>
              <a:t>CC = g++</a:t>
            </a:r>
          </a:p>
          <a:p>
            <a:r>
              <a:rPr lang="en-IN" dirty="0" smtClean="0"/>
              <a:t>CPPFLAGS = -m32 -I$(HADOOP_INSTALL)/c++/$(PLATFORM)/include</a:t>
            </a:r>
          </a:p>
          <a:p>
            <a:r>
              <a:rPr lang="en-IN" dirty="0" err="1" smtClean="0"/>
              <a:t>max_temperature</a:t>
            </a:r>
            <a:r>
              <a:rPr lang="en-IN" dirty="0" smtClean="0"/>
              <a:t>: </a:t>
            </a:r>
            <a:r>
              <a:rPr lang="en-IN" dirty="0" err="1" smtClean="0"/>
              <a:t>max_temperature.cpp</a:t>
            </a:r>
            <a:endParaRPr lang="en-IN" dirty="0" smtClean="0"/>
          </a:p>
          <a:p>
            <a:r>
              <a:rPr lang="en-IN" dirty="0" smtClean="0"/>
              <a:t>$(CC) $(CPPFLAGS) $&lt; -Wall -L$(HADOOP_INSTALL)/c++/$(PLATFORM)/lib -</a:t>
            </a:r>
            <a:r>
              <a:rPr lang="en-IN" dirty="0" err="1" smtClean="0"/>
              <a:t>lhadooppipes</a:t>
            </a:r>
            <a:r>
              <a:rPr lang="en-IN" dirty="0" smtClean="0"/>
              <a:t> \</a:t>
            </a:r>
          </a:p>
          <a:p>
            <a:r>
              <a:rPr lang="pt-BR" dirty="0" smtClean="0"/>
              <a:t>-lhadooputils -lpthread -g -O2 -o $@</a:t>
            </a:r>
          </a:p>
          <a:p>
            <a:r>
              <a:rPr lang="en-IN" dirty="0" smtClean="0"/>
              <a:t>The </a:t>
            </a:r>
            <a:r>
              <a:rPr lang="en-IN" dirty="0" err="1" smtClean="0"/>
              <a:t>Makefile</a:t>
            </a:r>
            <a:r>
              <a:rPr lang="en-IN" dirty="0" smtClean="0"/>
              <a:t> expects a couple of environment variables to be set. Apart from</a:t>
            </a:r>
          </a:p>
          <a:p>
            <a:r>
              <a:rPr lang="en-IN" dirty="0" smtClean="0"/>
              <a:t>HADOOP_INSTALL (which you should already have set if you followed the installation</a:t>
            </a:r>
          </a:p>
          <a:p>
            <a:r>
              <a:rPr lang="en-IN" dirty="0" smtClean="0"/>
              <a:t>instructions in Appendix A), you need to define PLATFORM, which specifies the operating</a:t>
            </a:r>
          </a:p>
          <a:p>
            <a:r>
              <a:rPr lang="en-IN" dirty="0" smtClean="0"/>
              <a:t>system, architecture, and data model (e.g., 32- or 64-bit). I ran it on a 32-bit Linux</a:t>
            </a:r>
          </a:p>
          <a:p>
            <a:r>
              <a:rPr lang="en-IN" dirty="0" smtClean="0"/>
              <a:t>system with the following:</a:t>
            </a:r>
          </a:p>
          <a:p>
            <a:r>
              <a:rPr lang="en-IN" dirty="0" smtClean="0"/>
              <a:t>% </a:t>
            </a:r>
            <a:r>
              <a:rPr lang="en-IN" b="1" dirty="0" smtClean="0"/>
              <a:t>export PLATFORM=Linux-i386-32</a:t>
            </a:r>
          </a:p>
          <a:p>
            <a:r>
              <a:rPr lang="en-IN" dirty="0" smtClean="0"/>
              <a:t>% </a:t>
            </a:r>
            <a:r>
              <a:rPr lang="en-IN" b="1" dirty="0" smtClean="0"/>
              <a:t>make</a:t>
            </a:r>
          </a:p>
          <a:p>
            <a:r>
              <a:rPr lang="en-IN" dirty="0" smtClean="0"/>
              <a:t>On successful completion, you’ll find the </a:t>
            </a:r>
            <a:r>
              <a:rPr lang="en-IN" dirty="0" err="1" smtClean="0"/>
              <a:t>max_temperature</a:t>
            </a:r>
            <a:r>
              <a:rPr lang="en-IN" dirty="0" smtClean="0"/>
              <a:t> executable in the current</a:t>
            </a:r>
          </a:p>
          <a:p>
            <a:r>
              <a:rPr lang="en-IN" dirty="0" smtClean="0"/>
              <a:t>directory.</a:t>
            </a:r>
          </a:p>
          <a:p>
            <a:r>
              <a:rPr lang="en-IN" dirty="0" smtClean="0"/>
              <a:t>To run a Pipes job, we need to run </a:t>
            </a:r>
            <a:r>
              <a:rPr lang="en-IN" dirty="0" err="1" smtClean="0"/>
              <a:t>Hadoop</a:t>
            </a:r>
            <a:r>
              <a:rPr lang="en-IN" dirty="0" smtClean="0"/>
              <a:t> in </a:t>
            </a:r>
            <a:r>
              <a:rPr lang="en-IN" i="1" dirty="0" smtClean="0"/>
              <a:t>pseudo-distributed mode (where all the</a:t>
            </a:r>
          </a:p>
          <a:p>
            <a:r>
              <a:rPr lang="en-IN" dirty="0" smtClean="0"/>
              <a:t>daemons run on the local machine), for which there are setup instructions in Appendix</a:t>
            </a:r>
          </a:p>
          <a:p>
            <a:r>
              <a:rPr lang="en-IN" dirty="0" smtClean="0"/>
              <a:t>A. Pipes doesn’t run in standalone (local) mode, since it relies on </a:t>
            </a:r>
            <a:r>
              <a:rPr lang="en-IN" dirty="0" err="1" smtClean="0"/>
              <a:t>Hadoop’s</a:t>
            </a:r>
            <a:endParaRPr lang="en-IN" dirty="0" smtClean="0"/>
          </a:p>
          <a:p>
            <a:r>
              <a:rPr lang="en-IN" dirty="0" smtClean="0"/>
              <a:t>distributed cache mechanism, which works only when HDFS is running.</a:t>
            </a:r>
          </a:p>
          <a:p>
            <a:r>
              <a:rPr lang="en-IN" dirty="0" smtClean="0"/>
              <a:t>With the </a:t>
            </a:r>
            <a:r>
              <a:rPr lang="en-IN" dirty="0" err="1" smtClean="0"/>
              <a:t>Hadoop</a:t>
            </a:r>
            <a:r>
              <a:rPr lang="en-IN" dirty="0" smtClean="0"/>
              <a:t> daemons now running, the first step is to copy the executable to</a:t>
            </a:r>
          </a:p>
          <a:p>
            <a:r>
              <a:rPr lang="en-IN" dirty="0" smtClean="0"/>
              <a:t>HDFS so that it can be picked up by </a:t>
            </a:r>
            <a:r>
              <a:rPr lang="en-IN" dirty="0" err="1" smtClean="0"/>
              <a:t>tasktrackers</a:t>
            </a:r>
            <a:r>
              <a:rPr lang="en-IN" dirty="0" smtClean="0"/>
              <a:t> when they launch map and reduce</a:t>
            </a:r>
          </a:p>
          <a:p>
            <a:r>
              <a:rPr lang="en-IN" dirty="0" smtClean="0"/>
              <a:t>tasks: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1477328"/>
          </a:xfrm>
          <a:prstGeom prst="rect">
            <a:avLst/>
          </a:prstGeom>
          <a:noFill/>
        </p:spPr>
        <p:txBody>
          <a:bodyPr wrap="square" rtlCol="0">
            <a:spAutoFit/>
          </a:bodyPr>
          <a:lstStyle/>
          <a:p>
            <a:pPr algn="just"/>
            <a:r>
              <a:rPr lang="en-IN" dirty="0" smtClean="0"/>
              <a:t>Example 2-1:</a:t>
            </a:r>
          </a:p>
          <a:p>
            <a:pPr algn="just"/>
            <a:r>
              <a:rPr lang="en-IN" dirty="0" smtClean="0"/>
              <a:t>Shows a sample line with some of the salient fields highlighted. The line has been split into multiple lines to show each field: in the real file, fields are packed into one line with no delimiters.</a:t>
            </a:r>
          </a:p>
          <a:p>
            <a:pPr algn="just"/>
            <a:endParaRPr lang="en-IN" dirty="0"/>
          </a:p>
        </p:txBody>
      </p:sp>
      <p:pic>
        <p:nvPicPr>
          <p:cNvPr id="1026" name="Picture 2"/>
          <p:cNvPicPr>
            <a:picLocks noChangeAspect="1" noChangeArrowheads="1"/>
          </p:cNvPicPr>
          <p:nvPr/>
        </p:nvPicPr>
        <p:blipFill>
          <a:blip r:embed="rId2"/>
          <a:srcRect/>
          <a:stretch>
            <a:fillRect/>
          </a:stretch>
        </p:blipFill>
        <p:spPr bwMode="auto">
          <a:xfrm>
            <a:off x="1752600" y="1600200"/>
            <a:ext cx="5257800" cy="475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304800"/>
            <a:ext cx="8686800" cy="5355312"/>
          </a:xfrm>
          <a:prstGeom prst="rect">
            <a:avLst/>
          </a:prstGeom>
          <a:noFill/>
        </p:spPr>
        <p:txBody>
          <a:bodyPr wrap="square" rtlCol="0">
            <a:spAutoFit/>
          </a:bodyPr>
          <a:lstStyle/>
          <a:p>
            <a:r>
              <a:rPr lang="en-IN" dirty="0" smtClean="0"/>
              <a:t>% </a:t>
            </a:r>
            <a:r>
              <a:rPr lang="en-IN" b="1" dirty="0" err="1" smtClean="0"/>
              <a:t>hadoop</a:t>
            </a:r>
            <a:r>
              <a:rPr lang="en-IN" b="1" dirty="0" smtClean="0"/>
              <a:t> </a:t>
            </a:r>
            <a:r>
              <a:rPr lang="en-IN" b="1" dirty="0" err="1" smtClean="0"/>
              <a:t>fs</a:t>
            </a:r>
            <a:r>
              <a:rPr lang="en-IN" b="1" dirty="0" smtClean="0"/>
              <a:t> -put </a:t>
            </a:r>
            <a:r>
              <a:rPr lang="en-IN" b="1" dirty="0" err="1" smtClean="0"/>
              <a:t>max_temperature</a:t>
            </a:r>
            <a:r>
              <a:rPr lang="en-IN" b="1" dirty="0" smtClean="0"/>
              <a:t> bin/</a:t>
            </a:r>
            <a:r>
              <a:rPr lang="en-IN" b="1" dirty="0" err="1" smtClean="0"/>
              <a:t>max_temperature</a:t>
            </a:r>
            <a:endParaRPr lang="en-IN" b="1" dirty="0" smtClean="0"/>
          </a:p>
          <a:p>
            <a:r>
              <a:rPr lang="en-IN" dirty="0" smtClean="0"/>
              <a:t>The sample data also needs to be copied from the local </a:t>
            </a:r>
            <a:r>
              <a:rPr lang="en-IN" dirty="0" err="1" smtClean="0"/>
              <a:t>filesystem</a:t>
            </a:r>
            <a:r>
              <a:rPr lang="en-IN" dirty="0" smtClean="0"/>
              <a:t> into HDFS:</a:t>
            </a:r>
          </a:p>
          <a:p>
            <a:r>
              <a:rPr lang="en-IN" dirty="0" smtClean="0"/>
              <a:t>% </a:t>
            </a:r>
            <a:r>
              <a:rPr lang="en-IN" b="1" dirty="0" err="1" smtClean="0"/>
              <a:t>hadoop</a:t>
            </a:r>
            <a:r>
              <a:rPr lang="en-IN" b="1" dirty="0" smtClean="0"/>
              <a:t> </a:t>
            </a:r>
            <a:r>
              <a:rPr lang="en-IN" b="1" dirty="0" err="1" smtClean="0"/>
              <a:t>fs</a:t>
            </a:r>
            <a:r>
              <a:rPr lang="en-IN" b="1" dirty="0" smtClean="0"/>
              <a:t> -put input/</a:t>
            </a:r>
            <a:r>
              <a:rPr lang="en-IN" b="1" dirty="0" err="1" smtClean="0"/>
              <a:t>ncdc/sample.txt</a:t>
            </a:r>
            <a:r>
              <a:rPr lang="en-IN" b="1" dirty="0" smtClean="0"/>
              <a:t> </a:t>
            </a:r>
            <a:r>
              <a:rPr lang="en-IN" b="1" dirty="0" err="1" smtClean="0"/>
              <a:t>sample.txt</a:t>
            </a:r>
            <a:endParaRPr lang="en-IN" b="1" dirty="0" smtClean="0"/>
          </a:p>
          <a:p>
            <a:r>
              <a:rPr lang="en-IN" dirty="0" smtClean="0"/>
              <a:t>Now we can run the job. For this, we use the </a:t>
            </a:r>
            <a:r>
              <a:rPr lang="en-IN" dirty="0" err="1" smtClean="0"/>
              <a:t>Hadoop</a:t>
            </a:r>
            <a:r>
              <a:rPr lang="en-IN" dirty="0" smtClean="0"/>
              <a:t> pipes command, passing the URI</a:t>
            </a:r>
          </a:p>
          <a:p>
            <a:r>
              <a:rPr lang="en-IN" dirty="0" smtClean="0"/>
              <a:t>of the executable in HDFS using the -program argument:</a:t>
            </a:r>
          </a:p>
          <a:p>
            <a:r>
              <a:rPr lang="en-IN" dirty="0" smtClean="0"/>
              <a:t>% </a:t>
            </a:r>
            <a:r>
              <a:rPr lang="en-IN" b="1" dirty="0" err="1" smtClean="0"/>
              <a:t>hadoop</a:t>
            </a:r>
            <a:r>
              <a:rPr lang="en-IN" b="1" dirty="0" smtClean="0"/>
              <a:t> pipes \</a:t>
            </a:r>
          </a:p>
          <a:p>
            <a:r>
              <a:rPr lang="en-IN" b="1" dirty="0" smtClean="0"/>
              <a:t>-D </a:t>
            </a:r>
            <a:r>
              <a:rPr lang="en-IN" b="1" dirty="0" err="1" smtClean="0"/>
              <a:t>hadoop.pipes.java.recordreader</a:t>
            </a:r>
            <a:r>
              <a:rPr lang="en-IN" b="1" dirty="0" smtClean="0"/>
              <a:t>=true \</a:t>
            </a:r>
          </a:p>
          <a:p>
            <a:r>
              <a:rPr lang="en-IN" b="1" dirty="0" smtClean="0"/>
              <a:t>-D </a:t>
            </a:r>
            <a:r>
              <a:rPr lang="en-IN" b="1" dirty="0" err="1" smtClean="0"/>
              <a:t>hadoop.pipes.java.recordwriter</a:t>
            </a:r>
            <a:r>
              <a:rPr lang="en-IN" b="1" dirty="0" smtClean="0"/>
              <a:t>=true \</a:t>
            </a:r>
          </a:p>
          <a:p>
            <a:r>
              <a:rPr lang="en-IN" b="1" dirty="0" smtClean="0"/>
              <a:t>-input </a:t>
            </a:r>
            <a:r>
              <a:rPr lang="en-IN" b="1" dirty="0" err="1" smtClean="0"/>
              <a:t>sample.txt</a:t>
            </a:r>
            <a:r>
              <a:rPr lang="en-IN" b="1" dirty="0" smtClean="0"/>
              <a:t> \</a:t>
            </a:r>
          </a:p>
          <a:p>
            <a:r>
              <a:rPr lang="en-IN" b="1" dirty="0" smtClean="0"/>
              <a:t>-output output \</a:t>
            </a:r>
          </a:p>
          <a:p>
            <a:r>
              <a:rPr lang="en-IN" b="1" dirty="0" smtClean="0"/>
              <a:t>-program bin/</a:t>
            </a:r>
            <a:r>
              <a:rPr lang="en-IN" b="1" dirty="0" err="1" smtClean="0"/>
              <a:t>max_temperature</a:t>
            </a:r>
            <a:endParaRPr lang="en-IN" b="1" dirty="0" smtClean="0"/>
          </a:p>
          <a:p>
            <a:r>
              <a:rPr lang="en-IN" dirty="0" smtClean="0"/>
              <a:t>We specify two properties using the -D option: </a:t>
            </a:r>
            <a:r>
              <a:rPr lang="en-IN" dirty="0" err="1" smtClean="0"/>
              <a:t>hadoop.pipes.java.recordreader</a:t>
            </a:r>
            <a:r>
              <a:rPr lang="en-IN" dirty="0" smtClean="0"/>
              <a:t> and</a:t>
            </a:r>
          </a:p>
          <a:p>
            <a:r>
              <a:rPr lang="en-IN" dirty="0" err="1" smtClean="0"/>
              <a:t>hadoop.pipes.java.recordwriter</a:t>
            </a:r>
            <a:r>
              <a:rPr lang="en-IN" dirty="0" smtClean="0"/>
              <a:t>, setting both to true to say that we have not specified</a:t>
            </a:r>
          </a:p>
          <a:p>
            <a:r>
              <a:rPr lang="en-IN" dirty="0" smtClean="0"/>
              <a:t>a C++ record reader or writer, but that we want to use the default Java ones (which are</a:t>
            </a:r>
          </a:p>
          <a:p>
            <a:r>
              <a:rPr lang="en-IN" dirty="0" smtClean="0"/>
              <a:t>for text input and output). Pipes also allows you to set a Java </a:t>
            </a:r>
            <a:r>
              <a:rPr lang="en-IN" dirty="0" err="1" smtClean="0"/>
              <a:t>mapper</a:t>
            </a:r>
            <a:r>
              <a:rPr lang="en-IN" dirty="0" smtClean="0"/>
              <a:t>, reducer,</a:t>
            </a:r>
          </a:p>
          <a:p>
            <a:r>
              <a:rPr lang="en-IN" dirty="0" smtClean="0"/>
              <a:t>combiner, or partitioner. In fact, you can have a mixture of Java or C++ classes within</a:t>
            </a:r>
          </a:p>
          <a:p>
            <a:r>
              <a:rPr lang="en-IN" dirty="0" smtClean="0"/>
              <a:t>any one job.</a:t>
            </a:r>
          </a:p>
          <a:p>
            <a:r>
              <a:rPr lang="en-IN" dirty="0" smtClean="0"/>
              <a:t>The result is the same as the other versions of the same program that we ran.</a:t>
            </a:r>
            <a:endParaRPr lang="en-IN" b="1" dirty="0" smtClean="0"/>
          </a:p>
          <a:p>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lgn="just"/>
            <a:r>
              <a:rPr lang="en-IN" dirty="0" smtClean="0"/>
              <a:t>Data files are organized by date and weather station. There is a directory for each year from 1901 to 2001, each containing a </a:t>
            </a:r>
            <a:r>
              <a:rPr lang="en-IN" dirty="0" err="1" smtClean="0"/>
              <a:t>gzipped</a:t>
            </a:r>
            <a:r>
              <a:rPr lang="en-IN" dirty="0" smtClean="0"/>
              <a:t> file for each weather station with its readings for that year. For example, here are the first entries for 1990:</a:t>
            </a:r>
          </a:p>
          <a:p>
            <a:endParaRPr lang="en-IN" dirty="0" smtClean="0"/>
          </a:p>
          <a:p>
            <a:r>
              <a:rPr lang="en-IN" dirty="0" smtClean="0"/>
              <a:t>% </a:t>
            </a:r>
            <a:r>
              <a:rPr lang="en-IN" b="1" dirty="0" err="1" smtClean="0"/>
              <a:t>ls</a:t>
            </a:r>
            <a:r>
              <a:rPr lang="en-IN" b="1" dirty="0" smtClean="0"/>
              <a:t> raw/1990 | head</a:t>
            </a:r>
          </a:p>
          <a:p>
            <a:r>
              <a:rPr lang="en-IN" dirty="0" smtClean="0"/>
              <a:t>010010-99999-1990.gz</a:t>
            </a:r>
          </a:p>
          <a:p>
            <a:r>
              <a:rPr lang="en-IN" dirty="0" smtClean="0"/>
              <a:t>010014-99999-1990.gz</a:t>
            </a:r>
          </a:p>
          <a:p>
            <a:r>
              <a:rPr lang="en-IN" dirty="0" smtClean="0"/>
              <a:t>010015-99999-1990.gz</a:t>
            </a:r>
          </a:p>
          <a:p>
            <a:r>
              <a:rPr lang="en-IN" dirty="0" smtClean="0"/>
              <a:t>010016-99999-1990.gz</a:t>
            </a:r>
          </a:p>
          <a:p>
            <a:r>
              <a:rPr lang="en-IN" dirty="0" smtClean="0"/>
              <a:t>010017-99999-1990.gz</a:t>
            </a:r>
          </a:p>
          <a:p>
            <a:r>
              <a:rPr lang="en-IN" dirty="0" smtClean="0"/>
              <a:t>010030-99999-1990.gz</a:t>
            </a:r>
          </a:p>
          <a:p>
            <a:r>
              <a:rPr lang="en-IN" dirty="0" smtClean="0"/>
              <a:t>010040-99999-1990.gz</a:t>
            </a:r>
          </a:p>
          <a:p>
            <a:r>
              <a:rPr lang="en-IN" dirty="0" smtClean="0"/>
              <a:t>010080-99999-1990.gz</a:t>
            </a:r>
          </a:p>
          <a:p>
            <a:r>
              <a:rPr lang="en-IN" dirty="0" smtClean="0"/>
              <a:t>010100-99999-1990.gz</a:t>
            </a:r>
          </a:p>
          <a:p>
            <a:r>
              <a:rPr lang="en-IN" dirty="0" smtClean="0"/>
              <a:t>010150-99999-1990.gz</a:t>
            </a:r>
          </a:p>
          <a:p>
            <a:endParaRPr lang="en-IN" dirty="0" smtClean="0"/>
          </a:p>
          <a:p>
            <a:pPr algn="just"/>
            <a:r>
              <a:rPr lang="en-IN" dirty="0" smtClean="0"/>
              <a:t>Since there are tens of thousands of weather stations, the whole dataset is made up of a large number of relatively small files. It’s generally easier and more efficient to process a smaller number of relatively large files, so the data was pre-processed so that each year’s readings were concatenated into a single file.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355312"/>
          </a:xfrm>
          <a:prstGeom prst="rect">
            <a:avLst/>
          </a:prstGeom>
          <a:noFill/>
        </p:spPr>
        <p:txBody>
          <a:bodyPr wrap="square" rtlCol="0">
            <a:spAutoFit/>
          </a:bodyPr>
          <a:lstStyle/>
          <a:p>
            <a:pPr algn="just"/>
            <a:r>
              <a:rPr lang="en-US" dirty="0" smtClean="0"/>
              <a:t>II) </a:t>
            </a:r>
            <a:r>
              <a:rPr lang="en-US" b="1" dirty="0" smtClean="0"/>
              <a:t>Analyzing the Data with Unix Tools</a:t>
            </a:r>
          </a:p>
          <a:p>
            <a:pPr algn="just"/>
            <a:r>
              <a:rPr lang="en-US" b="1" dirty="0" smtClean="0"/>
              <a:t>Q) What’s the highest recorded global temperature for each year in the dataset?</a:t>
            </a:r>
          </a:p>
          <a:p>
            <a:pPr marL="342900" indent="-342900" algn="just">
              <a:buAutoNum type="alphaUcParenR"/>
            </a:pPr>
            <a:r>
              <a:rPr lang="en-US" dirty="0" smtClean="0"/>
              <a:t>Without using </a:t>
            </a:r>
            <a:r>
              <a:rPr lang="en-US" dirty="0" err="1" smtClean="0"/>
              <a:t>Hadoop</a:t>
            </a:r>
            <a:r>
              <a:rPr lang="en-US" dirty="0" smtClean="0"/>
              <a:t>, as the information will provide a performance baseline, as well as a useful means to check the results.</a:t>
            </a:r>
          </a:p>
          <a:p>
            <a:pPr marL="342900" indent="-342900" algn="just">
              <a:buFont typeface="Arial" pitchFamily="34" charset="0"/>
              <a:buChar char="•"/>
            </a:pPr>
            <a:r>
              <a:rPr lang="en-US" dirty="0" smtClean="0"/>
              <a:t>Approach used for processing line-oriented data is </a:t>
            </a:r>
            <a:r>
              <a:rPr lang="en-US" dirty="0" err="1" smtClean="0"/>
              <a:t>awk</a:t>
            </a:r>
            <a:r>
              <a:rPr lang="en-US" dirty="0" smtClean="0"/>
              <a:t>.</a:t>
            </a:r>
          </a:p>
          <a:p>
            <a:pPr marL="342900" indent="-342900"/>
            <a:endParaRPr lang="en-US" dirty="0" smtClean="0"/>
          </a:p>
          <a:p>
            <a:pPr marL="342900" indent="-342900"/>
            <a:r>
              <a:rPr lang="en-US" dirty="0" smtClean="0"/>
              <a:t>Script to calculate the maximum temperature for each year.</a:t>
            </a:r>
          </a:p>
          <a:p>
            <a:r>
              <a:rPr lang="en-IN" i="1" dirty="0" smtClean="0"/>
              <a:t>Example 2-2. A program for finding the maximum recorded temperature by year from NCDC weather records</a:t>
            </a:r>
          </a:p>
          <a:p>
            <a:r>
              <a:rPr lang="en-IN" dirty="0" smtClean="0"/>
              <a:t>#!/usr/bin/</a:t>
            </a:r>
            <a:r>
              <a:rPr lang="en-IN" dirty="0" err="1" smtClean="0"/>
              <a:t>env</a:t>
            </a:r>
            <a:r>
              <a:rPr lang="en-IN" dirty="0" smtClean="0"/>
              <a:t> bash</a:t>
            </a:r>
          </a:p>
          <a:p>
            <a:r>
              <a:rPr lang="en-IN" dirty="0" smtClean="0"/>
              <a:t>for year in all/*</a:t>
            </a:r>
          </a:p>
          <a:p>
            <a:r>
              <a:rPr lang="en-IN" dirty="0" smtClean="0"/>
              <a:t>do</a:t>
            </a:r>
          </a:p>
          <a:p>
            <a:r>
              <a:rPr lang="en-IN" dirty="0" smtClean="0"/>
              <a:t>echo -</a:t>
            </a:r>
            <a:r>
              <a:rPr lang="en-IN" dirty="0" err="1" smtClean="0"/>
              <a:t>ne</a:t>
            </a:r>
            <a:r>
              <a:rPr lang="en-IN" dirty="0" smtClean="0"/>
              <a:t> `</a:t>
            </a:r>
            <a:r>
              <a:rPr lang="en-IN" dirty="0" err="1" smtClean="0"/>
              <a:t>basename</a:t>
            </a:r>
            <a:r>
              <a:rPr lang="en-IN" dirty="0" smtClean="0"/>
              <a:t> $year .</a:t>
            </a:r>
            <a:r>
              <a:rPr lang="en-IN" dirty="0" err="1" smtClean="0"/>
              <a:t>gz</a:t>
            </a:r>
            <a:r>
              <a:rPr lang="en-IN" dirty="0" smtClean="0"/>
              <a:t>`"\t"</a:t>
            </a:r>
          </a:p>
          <a:p>
            <a:r>
              <a:rPr lang="en-IN" dirty="0" err="1" smtClean="0"/>
              <a:t>gunzip</a:t>
            </a:r>
            <a:r>
              <a:rPr lang="en-IN" dirty="0" smtClean="0"/>
              <a:t> -c $year | \</a:t>
            </a:r>
          </a:p>
          <a:p>
            <a:r>
              <a:rPr lang="en-IN" dirty="0" err="1" smtClean="0"/>
              <a:t>awk</a:t>
            </a:r>
            <a:r>
              <a:rPr lang="en-IN" dirty="0" smtClean="0"/>
              <a:t> '{ temp = </a:t>
            </a:r>
            <a:r>
              <a:rPr lang="en-IN" dirty="0" err="1" smtClean="0"/>
              <a:t>substr</a:t>
            </a:r>
            <a:r>
              <a:rPr lang="en-IN" dirty="0" smtClean="0"/>
              <a:t>($0, 88, 5) + 0;</a:t>
            </a:r>
          </a:p>
          <a:p>
            <a:r>
              <a:rPr lang="en-IN" dirty="0" smtClean="0"/>
              <a:t>q = </a:t>
            </a:r>
            <a:r>
              <a:rPr lang="en-IN" dirty="0" err="1" smtClean="0"/>
              <a:t>substr</a:t>
            </a:r>
            <a:r>
              <a:rPr lang="en-IN" dirty="0" smtClean="0"/>
              <a:t>($0, 93, 1);</a:t>
            </a:r>
          </a:p>
          <a:p>
            <a:r>
              <a:rPr lang="en-IN" dirty="0" smtClean="0"/>
              <a:t>if (temp !=9999 &amp;&amp; q ~ /[01459]/ &amp;&amp; temp &gt; max) max = temp }</a:t>
            </a:r>
          </a:p>
          <a:p>
            <a:r>
              <a:rPr lang="en-IN" dirty="0" smtClean="0"/>
              <a:t>END { print max }'</a:t>
            </a:r>
          </a:p>
          <a:p>
            <a:r>
              <a:rPr lang="en-IN" dirty="0" smtClean="0"/>
              <a:t>Done.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463308"/>
          </a:xfrm>
          <a:prstGeom prst="rect">
            <a:avLst/>
          </a:prstGeom>
          <a:noFill/>
        </p:spPr>
        <p:txBody>
          <a:bodyPr wrap="square" rtlCol="0">
            <a:spAutoFit/>
          </a:bodyPr>
          <a:lstStyle/>
          <a:p>
            <a:pPr algn="just">
              <a:buFont typeface="Arial" pitchFamily="34" charset="0"/>
              <a:buChar char="•"/>
            </a:pPr>
            <a:r>
              <a:rPr lang="en-US" dirty="0" smtClean="0"/>
              <a:t> The script loops through the compressed year files, first printing the year, and then processing each file using </a:t>
            </a:r>
            <a:r>
              <a:rPr lang="en-US" b="1" dirty="0" err="1" smtClean="0"/>
              <a:t>awk</a:t>
            </a:r>
            <a:r>
              <a:rPr lang="en-US" b="1" dirty="0" smtClean="0"/>
              <a:t>.</a:t>
            </a:r>
          </a:p>
          <a:p>
            <a:pPr algn="just">
              <a:buFont typeface="Arial" pitchFamily="34" charset="0"/>
              <a:buChar char="•"/>
            </a:pPr>
            <a:r>
              <a:rPr lang="en-US" dirty="0" smtClean="0"/>
              <a:t> The </a:t>
            </a:r>
            <a:r>
              <a:rPr lang="en-US" dirty="0" err="1" smtClean="0"/>
              <a:t>awk</a:t>
            </a:r>
            <a:r>
              <a:rPr lang="en-US" dirty="0" smtClean="0"/>
              <a:t> script extracts two fields from the data. They are:</a:t>
            </a:r>
          </a:p>
          <a:p>
            <a:pPr algn="just"/>
            <a:r>
              <a:rPr lang="en-US" dirty="0" smtClean="0"/>
              <a:t>	1. the air temperature</a:t>
            </a:r>
          </a:p>
          <a:p>
            <a:pPr algn="just"/>
            <a:r>
              <a:rPr lang="en-US" dirty="0" smtClean="0"/>
              <a:t>	2. quality code</a:t>
            </a:r>
          </a:p>
          <a:p>
            <a:pPr algn="just">
              <a:buFont typeface="Arial" pitchFamily="34" charset="0"/>
              <a:buChar char="•"/>
            </a:pPr>
            <a:r>
              <a:rPr lang="en-US" dirty="0" smtClean="0"/>
              <a:t> The air temperature value is turned into an integer by adding 0. Then a check is done whether the temperature is valid or not. If valid the value is compared with maximum value seen so far, which is updated if a new maximum is found. The END block is executed after all the lines in the file have been processed, and it prints the maximum value.</a:t>
            </a:r>
          </a:p>
          <a:p>
            <a:pPr algn="just">
              <a:buFont typeface="Arial" pitchFamily="34" charset="0"/>
              <a:buChar char="•"/>
            </a:pPr>
            <a:endParaRPr lang="en-US" dirty="0" smtClean="0"/>
          </a:p>
          <a:p>
            <a:pPr algn="just">
              <a:buFont typeface="Arial" pitchFamily="34" charset="0"/>
              <a:buChar char="•"/>
            </a:pPr>
            <a:r>
              <a:rPr lang="en-US" dirty="0" smtClean="0"/>
              <a:t>Output:</a:t>
            </a:r>
          </a:p>
          <a:p>
            <a:pPr algn="just"/>
            <a:r>
              <a:rPr lang="en-IN" dirty="0" smtClean="0"/>
              <a:t>Here is the beginning of a run:</a:t>
            </a:r>
          </a:p>
          <a:p>
            <a:pPr algn="just"/>
            <a:r>
              <a:rPr lang="en-IN" dirty="0" smtClean="0"/>
              <a:t>% </a:t>
            </a:r>
            <a:r>
              <a:rPr lang="en-IN" b="1" dirty="0" smtClean="0"/>
              <a:t>./</a:t>
            </a:r>
            <a:r>
              <a:rPr lang="en-IN" b="1" dirty="0" err="1" smtClean="0"/>
              <a:t>max_temperature.sh</a:t>
            </a:r>
            <a:endParaRPr lang="en-IN" b="1" dirty="0" smtClean="0"/>
          </a:p>
          <a:p>
            <a:pPr algn="just"/>
            <a:r>
              <a:rPr lang="en-IN" dirty="0" smtClean="0"/>
              <a:t>1901 317</a:t>
            </a:r>
          </a:p>
          <a:p>
            <a:pPr algn="just"/>
            <a:r>
              <a:rPr lang="en-IN" dirty="0" smtClean="0"/>
              <a:t>1902 244</a:t>
            </a:r>
          </a:p>
          <a:p>
            <a:pPr algn="just"/>
            <a:r>
              <a:rPr lang="en-IN" dirty="0" smtClean="0"/>
              <a:t>1903 289</a:t>
            </a:r>
          </a:p>
          <a:p>
            <a:pPr algn="just"/>
            <a:r>
              <a:rPr lang="en-IN" dirty="0" smtClean="0"/>
              <a:t>1904 256</a:t>
            </a:r>
          </a:p>
          <a:p>
            <a:pPr algn="just"/>
            <a:r>
              <a:rPr lang="en-IN" dirty="0" smtClean="0"/>
              <a:t>1905 283</a:t>
            </a:r>
          </a:p>
          <a:p>
            <a:pPr algn="just"/>
            <a:r>
              <a:rPr lang="en-IN" dirty="0" smtClean="0"/>
              <a:t>...</a:t>
            </a:r>
          </a:p>
          <a:p>
            <a:pPr algn="just"/>
            <a:r>
              <a:rPr lang="en-US" dirty="0" smtClean="0"/>
              <a:t>The temperature values in the source file are scaled by a factor of 10,so the maximum temperature of 31.7 degree C for 1900.</a:t>
            </a:r>
          </a:p>
          <a:p>
            <a:pPr algn="just"/>
            <a:endParaRPr lang="en-US" dirty="0" smtClean="0"/>
          </a:p>
          <a:p>
            <a:pPr algn="just"/>
            <a:endParaRPr lang="en-I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740307"/>
          </a:xfrm>
          <a:prstGeom prst="rect">
            <a:avLst/>
          </a:prstGeom>
          <a:noFill/>
        </p:spPr>
        <p:txBody>
          <a:bodyPr wrap="square" rtlCol="0">
            <a:spAutoFit/>
          </a:bodyPr>
          <a:lstStyle/>
          <a:p>
            <a:pPr algn="just">
              <a:buFont typeface="Arial" pitchFamily="34" charset="0"/>
              <a:buChar char="•"/>
            </a:pPr>
            <a:r>
              <a:rPr lang="en-US" dirty="0" smtClean="0"/>
              <a:t> The complete run for the century took 42minutes .</a:t>
            </a:r>
          </a:p>
          <a:p>
            <a:pPr algn="just">
              <a:buFont typeface="Arial" pitchFamily="34" charset="0"/>
              <a:buChar char="•"/>
            </a:pPr>
            <a:r>
              <a:rPr lang="en-US" dirty="0" smtClean="0"/>
              <a:t> To speed up the processing, we need to run parts of the program in parallel. In theory, this is straightforward, we could process different years in different processes, using all the available hardware threads on a machine. There are few problems with this mechanism.</a:t>
            </a:r>
          </a:p>
          <a:p>
            <a:pPr algn="just"/>
            <a:endParaRPr lang="en-US" dirty="0" smtClean="0"/>
          </a:p>
          <a:p>
            <a:pPr algn="just">
              <a:buFont typeface="Arial" pitchFamily="34" charset="0"/>
              <a:buChar char="•"/>
            </a:pPr>
            <a:r>
              <a:rPr lang="en-US" dirty="0" smtClean="0"/>
              <a:t> First, dividing the work into equal-size pieces isn’t always easy or obvious. In the case, the file size for different years varies widely, so some processes will finish much earlier than others. Even if they pick up further work, the whole run is dominated by the longest file.</a:t>
            </a:r>
            <a:r>
              <a:rPr lang="en-US" b="1" dirty="0" smtClean="0"/>
              <a:t> A better approach, although one that requires more work, is to split the input fixed-size chunks and assign each chunk to a process.</a:t>
            </a:r>
          </a:p>
          <a:p>
            <a:pPr algn="just"/>
            <a:endParaRPr lang="en-US" b="1" dirty="0" smtClean="0"/>
          </a:p>
          <a:p>
            <a:pPr algn="just">
              <a:buFont typeface="Arial" pitchFamily="34" charset="0"/>
              <a:buChar char="•"/>
            </a:pPr>
            <a:r>
              <a:rPr lang="en-US" dirty="0" smtClean="0"/>
              <a:t> Second, combining the results from independent process may need further processing. In this case, the result for each year is independent of other years and may be combined by concatenating all the results, and sorting by year. If using the fixed-size chunk approach, the combination is more delicate.</a:t>
            </a:r>
          </a:p>
          <a:p>
            <a:pPr algn="just"/>
            <a:r>
              <a:rPr lang="en-US" dirty="0" err="1" smtClean="0"/>
              <a:t>Eg</a:t>
            </a:r>
            <a:r>
              <a:rPr lang="en-US" dirty="0" smtClean="0"/>
              <a:t>: Data for a particular year will typically be split into several </a:t>
            </a:r>
            <a:r>
              <a:rPr lang="en-US" dirty="0" err="1" smtClean="0"/>
              <a:t>chuncks</a:t>
            </a:r>
            <a:r>
              <a:rPr lang="en-US" dirty="0" smtClean="0"/>
              <a:t>, each processed independently. We’ll end up with the maximum temperature for each chunk, so the final step is to look for the highest of these maximums, for each year.</a:t>
            </a:r>
          </a:p>
          <a:p>
            <a:pPr algn="just"/>
            <a:endParaRPr lang="en-US" dirty="0" smtClean="0"/>
          </a:p>
          <a:p>
            <a:pPr algn="just">
              <a:buFont typeface="Arial" pitchFamily="34" charset="0"/>
              <a:buChar char="•"/>
            </a:pPr>
            <a:r>
              <a:rPr lang="en-US" dirty="0" smtClean="0"/>
              <a:t> Third, you are still limited by the processing capacity of a single machine. If the best time you can achieve is 20minutes with the number of processors you have, then that’s it.. You can’t make it go faster. Also, some datasets grow beyond the capacity of a single machine. When we start using multiple machines, a whole host of other factors come into play, </a:t>
            </a:r>
          </a:p>
          <a:p>
            <a:pPr algn="just">
              <a:buFont typeface="Arial" pitchFamily="34" charset="0"/>
              <a:buChar char="•"/>
            </a:pPr>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369332"/>
          </a:xfrm>
          <a:prstGeom prst="rect">
            <a:avLst/>
          </a:prstGeom>
          <a:noFill/>
        </p:spPr>
        <p:txBody>
          <a:bodyPr wrap="square" rtlCol="0">
            <a:spAutoFit/>
          </a:bodyPr>
          <a:lstStyle/>
          <a:p>
            <a:endParaRPr lang="en-IN" dirty="0"/>
          </a:p>
        </p:txBody>
      </p:sp>
      <p:sp>
        <p:nvSpPr>
          <p:cNvPr id="5" name="TextBox 4"/>
          <p:cNvSpPr txBox="1"/>
          <p:nvPr/>
        </p:nvSpPr>
        <p:spPr>
          <a:xfrm>
            <a:off x="228600" y="304800"/>
            <a:ext cx="8686800" cy="6740307"/>
          </a:xfrm>
          <a:prstGeom prst="rect">
            <a:avLst/>
          </a:prstGeom>
          <a:noFill/>
        </p:spPr>
        <p:txBody>
          <a:bodyPr wrap="square" rtlCol="0">
            <a:spAutoFit/>
          </a:bodyPr>
          <a:lstStyle/>
          <a:p>
            <a:pPr algn="just"/>
            <a:r>
              <a:rPr lang="en-US" dirty="0" smtClean="0"/>
              <a:t>mainly falling in the category of coordination and reliability. Who runs the overall job? How do we deal with failed processes?</a:t>
            </a:r>
          </a:p>
          <a:p>
            <a:pPr algn="just">
              <a:buFont typeface="Arial" pitchFamily="34" charset="0"/>
              <a:buChar char="•"/>
            </a:pPr>
            <a:r>
              <a:rPr lang="en-US" dirty="0" smtClean="0"/>
              <a:t>So, though it’s feasible to parallelize the processing, in practice it’s messy. Using a framework like </a:t>
            </a:r>
            <a:r>
              <a:rPr lang="en-US" dirty="0" err="1" smtClean="0"/>
              <a:t>Hadoop</a:t>
            </a:r>
            <a:r>
              <a:rPr lang="en-US" dirty="0" smtClean="0"/>
              <a:t> to take care of these issues is a great help.</a:t>
            </a:r>
          </a:p>
          <a:p>
            <a:pPr algn="just"/>
            <a:endParaRPr lang="en-US" dirty="0" smtClean="0"/>
          </a:p>
          <a:p>
            <a:pPr algn="just"/>
            <a:r>
              <a:rPr lang="en-US" b="1" dirty="0" smtClean="0"/>
              <a:t>III) Analyzing the Data with </a:t>
            </a:r>
            <a:r>
              <a:rPr lang="en-US" b="1" dirty="0" err="1" smtClean="0"/>
              <a:t>Hadoop</a:t>
            </a:r>
            <a:endParaRPr lang="en-US" b="1" dirty="0" smtClean="0"/>
          </a:p>
          <a:p>
            <a:pPr algn="just"/>
            <a:endParaRPr lang="en-US" b="1" dirty="0" smtClean="0"/>
          </a:p>
          <a:p>
            <a:pPr algn="just">
              <a:buFont typeface="Arial" pitchFamily="34" charset="0"/>
              <a:buChar char="•"/>
            </a:pPr>
            <a:r>
              <a:rPr lang="en-US" dirty="0" smtClean="0"/>
              <a:t> To take advantage of the parallel processing that </a:t>
            </a:r>
            <a:r>
              <a:rPr lang="en-US" dirty="0" err="1" smtClean="0"/>
              <a:t>Hadoop</a:t>
            </a:r>
            <a:r>
              <a:rPr lang="en-US" dirty="0" smtClean="0"/>
              <a:t> provides, we need to express our query as a </a:t>
            </a:r>
            <a:r>
              <a:rPr lang="en-US" dirty="0" err="1" smtClean="0"/>
              <a:t>MapReduce</a:t>
            </a:r>
            <a:r>
              <a:rPr lang="en-US" dirty="0" smtClean="0"/>
              <a:t> job. After some local, small-scale testing, we will be able to run it on a cluster of machines.</a:t>
            </a:r>
          </a:p>
          <a:p>
            <a:pPr algn="just">
              <a:buFont typeface="Arial" pitchFamily="34" charset="0"/>
              <a:buChar char="•"/>
            </a:pPr>
            <a:endParaRPr lang="en-US" dirty="0" smtClean="0"/>
          </a:p>
          <a:p>
            <a:pPr algn="just"/>
            <a:r>
              <a:rPr lang="en-US" b="1" dirty="0" smtClean="0"/>
              <a:t>Map and Reduce</a:t>
            </a:r>
          </a:p>
          <a:p>
            <a:pPr algn="just">
              <a:buFont typeface="Arial" pitchFamily="34" charset="0"/>
              <a:buChar char="•"/>
            </a:pPr>
            <a:r>
              <a:rPr lang="en-US" dirty="0" smtClean="0"/>
              <a:t> Map Reduce works by breaking the processing into two phases:</a:t>
            </a:r>
          </a:p>
          <a:p>
            <a:pPr algn="just"/>
            <a:r>
              <a:rPr lang="en-US" dirty="0" smtClean="0"/>
              <a:t>	1. the map phase</a:t>
            </a:r>
          </a:p>
          <a:p>
            <a:pPr algn="just"/>
            <a:r>
              <a:rPr lang="en-US" dirty="0" smtClean="0"/>
              <a:t>	2. the reduce phase</a:t>
            </a:r>
          </a:p>
          <a:p>
            <a:pPr algn="just">
              <a:buFont typeface="Arial" pitchFamily="34" charset="0"/>
              <a:buChar char="•"/>
            </a:pPr>
            <a:r>
              <a:rPr lang="en-US" dirty="0" smtClean="0"/>
              <a:t> Each phase has key-value pairs as input and output, the types of which may be </a:t>
            </a:r>
            <a:r>
              <a:rPr lang="en-US" dirty="0" err="1" smtClean="0"/>
              <a:t>choosen</a:t>
            </a:r>
            <a:r>
              <a:rPr lang="en-US" dirty="0" smtClean="0"/>
              <a:t> by the programmer. The programmer </a:t>
            </a:r>
            <a:r>
              <a:rPr lang="en-US" smtClean="0"/>
              <a:t>also specifies </a:t>
            </a:r>
            <a:r>
              <a:rPr lang="en-US" dirty="0" smtClean="0"/>
              <a:t>two functions: the map function and the reduce function.</a:t>
            </a:r>
          </a:p>
          <a:p>
            <a:pPr algn="just">
              <a:buFont typeface="Arial" pitchFamily="34" charset="0"/>
              <a:buChar char="•"/>
            </a:pPr>
            <a:r>
              <a:rPr lang="en-US" dirty="0" smtClean="0"/>
              <a:t> The input to our map phase is the raw NCDC data. We choose a text input format that gives us each line in the dataset as a text value. The key is the offset of the beginning of the line from the beginning of the file, but as we have no need for this, we ignore it.</a:t>
            </a:r>
          </a:p>
          <a:p>
            <a:pPr algn="just">
              <a:buFont typeface="Arial" pitchFamily="34" charset="0"/>
              <a:buChar char="•"/>
            </a:pPr>
            <a:endParaRPr lang="en-US" dirty="0" smtClean="0"/>
          </a:p>
          <a:p>
            <a:pPr algn="just"/>
            <a:endParaRPr lang="en-US" b="1" dirty="0" smtClean="0"/>
          </a:p>
          <a:p>
            <a:pPr algn="just"/>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1938</TotalTime>
  <Words>6378</Words>
  <Application>Microsoft Office PowerPoint</Application>
  <PresentationFormat>On-screen Show (4:3)</PresentationFormat>
  <Paragraphs>588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UNIT-III Chapter-I Map-Reduce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Ch Nanda Krishna</dc:creator>
  <cp:lastModifiedBy>sql</cp:lastModifiedBy>
  <cp:revision>224</cp:revision>
  <dcterms:created xsi:type="dcterms:W3CDTF">2006-08-16T00:00:00Z</dcterms:created>
  <dcterms:modified xsi:type="dcterms:W3CDTF">2021-08-02T04:00:40Z</dcterms:modified>
</cp:coreProperties>
</file>