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4" r:id="rId8"/>
    <p:sldId id="266" r:id="rId9"/>
    <p:sldId id="261" r:id="rId10"/>
    <p:sldId id="262" r:id="rId11"/>
    <p:sldId id="267" r:id="rId12"/>
    <p:sldId id="263"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3A231CD-DF66-4D58-9C6B-FA33AADEF34A}" type="datetimeFigureOut">
              <a:rPr lang="en-US" smtClean="0"/>
              <a:pPr/>
              <a:t>5/15/2018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0EC73B-5ED3-4CE1-ABED-8A71546F406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3A231CD-DF66-4D58-9C6B-FA33AADEF34A}" type="datetimeFigureOut">
              <a:rPr lang="en-US" smtClean="0"/>
              <a:pPr/>
              <a:t>5/15/2018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0EC73B-5ED3-4CE1-ABED-8A71546F406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3A231CD-DF66-4D58-9C6B-FA33AADEF34A}" type="datetimeFigureOut">
              <a:rPr lang="en-US" smtClean="0"/>
              <a:pPr/>
              <a:t>5/15/2018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0EC73B-5ED3-4CE1-ABED-8A71546F406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3A231CD-DF66-4D58-9C6B-FA33AADEF34A}" type="datetimeFigureOut">
              <a:rPr lang="en-US" smtClean="0"/>
              <a:pPr/>
              <a:t>5/15/2018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0EC73B-5ED3-4CE1-ABED-8A71546F406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A231CD-DF66-4D58-9C6B-FA33AADEF34A}" type="datetimeFigureOut">
              <a:rPr lang="en-US" smtClean="0"/>
              <a:pPr/>
              <a:t>5/15/2018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0EC73B-5ED3-4CE1-ABED-8A71546F406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3A231CD-DF66-4D58-9C6B-FA33AADEF34A}" type="datetimeFigureOut">
              <a:rPr lang="en-US" smtClean="0"/>
              <a:pPr/>
              <a:t>5/15/2018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0EC73B-5ED3-4CE1-ABED-8A71546F406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3A231CD-DF66-4D58-9C6B-FA33AADEF34A}" type="datetimeFigureOut">
              <a:rPr lang="en-US" smtClean="0"/>
              <a:pPr/>
              <a:t>5/15/2018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0EC73B-5ED3-4CE1-ABED-8A71546F406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3A231CD-DF66-4D58-9C6B-FA33AADEF34A}" type="datetimeFigureOut">
              <a:rPr lang="en-US" smtClean="0"/>
              <a:pPr/>
              <a:t>5/15/2018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0EC73B-5ED3-4CE1-ABED-8A71546F406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A231CD-DF66-4D58-9C6B-FA33AADEF34A}" type="datetimeFigureOut">
              <a:rPr lang="en-US" smtClean="0"/>
              <a:pPr/>
              <a:t>5/15/2018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0EC73B-5ED3-4CE1-ABED-8A71546F406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A231CD-DF66-4D58-9C6B-FA33AADEF34A}" type="datetimeFigureOut">
              <a:rPr lang="en-US" smtClean="0"/>
              <a:pPr/>
              <a:t>5/15/2018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0EC73B-5ED3-4CE1-ABED-8A71546F406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A231CD-DF66-4D58-9C6B-FA33AADEF34A}" type="datetimeFigureOut">
              <a:rPr lang="en-US" smtClean="0"/>
              <a:pPr/>
              <a:t>5/15/2018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0EC73B-5ED3-4CE1-ABED-8A71546F406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231CD-DF66-4D58-9C6B-FA33AADEF34A}" type="datetimeFigureOut">
              <a:rPr lang="en-US" smtClean="0"/>
              <a:pPr/>
              <a:t>5/15/2018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0EC73B-5ED3-4CE1-ABED-8A71546F406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Spark</a:t>
            </a:r>
            <a:endParaRPr lang="en-IN" dirty="0"/>
          </a:p>
        </p:txBody>
      </p:sp>
      <p:sp>
        <p:nvSpPr>
          <p:cNvPr id="3" name="Subtitle 2"/>
          <p:cNvSpPr>
            <a:spLocks noGrp="1"/>
          </p:cNvSpPr>
          <p:nvPr>
            <p:ph type="subTitle" idx="1"/>
          </p:nvPr>
        </p:nvSpPr>
        <p:spPr/>
        <p:txBody>
          <a:bodyPr/>
          <a:lstStyle/>
          <a:p>
            <a:r>
              <a:rPr lang="en-US" dirty="0" smtClean="0"/>
              <a:t>Unit V</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with RDDs</a:t>
            </a:r>
            <a:endParaRPr lang="en-IN" dirty="0"/>
          </a:p>
        </p:txBody>
      </p:sp>
      <p:sp>
        <p:nvSpPr>
          <p:cNvPr id="3" name="Content Placeholder 2"/>
          <p:cNvSpPr>
            <a:spLocks noGrp="1"/>
          </p:cNvSpPr>
          <p:nvPr>
            <p:ph idx="1"/>
          </p:nvPr>
        </p:nvSpPr>
        <p:spPr/>
        <p:txBody>
          <a:bodyPr>
            <a:normAutofit lnSpcReduction="10000"/>
          </a:bodyPr>
          <a:lstStyle/>
          <a:p>
            <a:pPr algn="just"/>
            <a:r>
              <a:rPr lang="en-IN" dirty="0"/>
              <a:t>An RDD is simply a distributed collection of elements. </a:t>
            </a:r>
            <a:r>
              <a:rPr lang="en-IN" dirty="0" smtClean="0"/>
              <a:t>In Spark </a:t>
            </a:r>
            <a:r>
              <a:rPr lang="en-IN" dirty="0"/>
              <a:t>all work is expressed as either creating new RDDs, transforming </a:t>
            </a:r>
            <a:r>
              <a:rPr lang="en-IN" dirty="0" smtClean="0"/>
              <a:t>existing RDDs</a:t>
            </a:r>
            <a:r>
              <a:rPr lang="en-IN" dirty="0"/>
              <a:t>, or calling operations on RDDs to compute a result</a:t>
            </a:r>
            <a:r>
              <a:rPr lang="en-IN" dirty="0" smtClean="0"/>
              <a:t>.</a:t>
            </a:r>
          </a:p>
          <a:p>
            <a:pPr algn="just"/>
            <a:r>
              <a:rPr lang="en-IN" dirty="0" smtClean="0"/>
              <a:t>Spark automatically </a:t>
            </a:r>
            <a:r>
              <a:rPr lang="en-IN" dirty="0"/>
              <a:t>distributes the data contained in RDDs across your cluster and </a:t>
            </a:r>
            <a:r>
              <a:rPr lang="en-IN" dirty="0" smtClean="0"/>
              <a:t>parallelizes the </a:t>
            </a:r>
            <a:r>
              <a:rPr lang="en-IN" dirty="0"/>
              <a:t>operations you perform on them.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a:t>
            </a:r>
            <a:endParaRPr lang="en-IN" dirty="0"/>
          </a:p>
        </p:txBody>
      </p:sp>
      <p:sp>
        <p:nvSpPr>
          <p:cNvPr id="3" name="Content Placeholder 2"/>
          <p:cNvSpPr>
            <a:spLocks noGrp="1"/>
          </p:cNvSpPr>
          <p:nvPr>
            <p:ph idx="1"/>
          </p:nvPr>
        </p:nvSpPr>
        <p:spPr/>
        <p:txBody>
          <a:bodyPr/>
          <a:lstStyle/>
          <a:p>
            <a:pPr algn="just"/>
            <a:r>
              <a:rPr lang="en-IN" dirty="0" smtClean="0"/>
              <a:t>An RDD in Spark is simply an immutable distributed collection of objects. </a:t>
            </a:r>
            <a:endParaRPr lang="en-IN" dirty="0" smtClean="0"/>
          </a:p>
          <a:p>
            <a:pPr algn="just"/>
            <a:r>
              <a:rPr lang="en-IN" dirty="0" smtClean="0"/>
              <a:t>Each RDD is </a:t>
            </a:r>
            <a:r>
              <a:rPr lang="en-IN" dirty="0" smtClean="0"/>
              <a:t>split into multiple </a:t>
            </a:r>
            <a:r>
              <a:rPr lang="en-IN" i="1" dirty="0" smtClean="0"/>
              <a:t>partitions, which may be computed on different nodes of </a:t>
            </a:r>
            <a:r>
              <a:rPr lang="en-IN" i="1" dirty="0" smtClean="0"/>
              <a:t>the </a:t>
            </a:r>
            <a:r>
              <a:rPr lang="en-IN" dirty="0" smtClean="0"/>
              <a:t>cluster</a:t>
            </a:r>
            <a:r>
              <a:rPr lang="en-IN" dirty="0" smtClean="0"/>
              <a:t>. </a:t>
            </a:r>
            <a:endParaRPr lang="en-IN" dirty="0" smtClean="0"/>
          </a:p>
          <a:p>
            <a:pPr algn="just"/>
            <a:r>
              <a:rPr lang="en-IN" dirty="0" smtClean="0"/>
              <a:t>RDDs </a:t>
            </a:r>
            <a:r>
              <a:rPr lang="en-IN" dirty="0" smtClean="0"/>
              <a:t>can contain any type of Python, Java, or </a:t>
            </a:r>
            <a:r>
              <a:rPr lang="en-IN" dirty="0" err="1" smtClean="0"/>
              <a:t>Scala</a:t>
            </a:r>
            <a:r>
              <a:rPr lang="en-IN" dirty="0" smtClean="0"/>
              <a:t> objects, including </a:t>
            </a:r>
            <a:r>
              <a:rPr lang="en-IN" dirty="0" err="1" smtClean="0"/>
              <a:t>userdefined</a:t>
            </a:r>
            <a:r>
              <a:rPr lang="en-IN" dirty="0" smtClean="0"/>
              <a:t> classes</a:t>
            </a:r>
            <a:r>
              <a:rPr lang="en-IN" dirty="0" smtClean="0"/>
              <a: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IN" dirty="0"/>
              <a:t>Users create RDDs in two ways: by loading an external dataset, or by distributing </a:t>
            </a:r>
            <a:r>
              <a:rPr lang="en-IN" dirty="0" smtClean="0"/>
              <a:t>a collection </a:t>
            </a:r>
            <a:r>
              <a:rPr lang="en-IN" dirty="0"/>
              <a:t>of objects (e.g., a list or set) in their driver program. </a:t>
            </a:r>
            <a:endParaRPr lang="en-IN" dirty="0" smtClean="0"/>
          </a:p>
          <a:p>
            <a:pPr algn="just"/>
            <a:r>
              <a:rPr lang="en-IN" dirty="0" smtClean="0"/>
              <a:t>We </a:t>
            </a:r>
            <a:r>
              <a:rPr lang="en-IN" dirty="0"/>
              <a:t>have already </a:t>
            </a:r>
            <a:r>
              <a:rPr lang="en-IN" dirty="0" smtClean="0"/>
              <a:t>seen loading </a:t>
            </a:r>
            <a:r>
              <a:rPr lang="en-IN" dirty="0"/>
              <a:t>a text file as an RDD of strings using </a:t>
            </a:r>
            <a:r>
              <a:rPr lang="en-IN" dirty="0" err="1"/>
              <a:t>SparkContext.textFile</a:t>
            </a:r>
            <a:r>
              <a:rPr lang="en-IN" dirty="0" smtClean="0"/>
              <a:t>()</a:t>
            </a:r>
            <a:r>
              <a:rPr lang="en-IN" i="1" dirty="0" smtClean="0"/>
              <a:t>. </a:t>
            </a:r>
            <a:r>
              <a:rPr lang="en-IN" i="1" dirty="0"/>
              <a:t>Creating an RDD of strings with </a:t>
            </a:r>
            <a:r>
              <a:rPr lang="en-IN" i="1" dirty="0" err="1"/>
              <a:t>textFile</a:t>
            </a:r>
            <a:r>
              <a:rPr lang="en-IN" i="1" dirty="0"/>
              <a:t>() in Python</a:t>
            </a:r>
          </a:p>
          <a:p>
            <a:r>
              <a:rPr lang="en-IN" dirty="0" smtClean="0"/>
              <a:t>lines </a:t>
            </a:r>
            <a:r>
              <a:rPr lang="en-IN" dirty="0"/>
              <a:t>= </a:t>
            </a:r>
            <a:r>
              <a:rPr lang="en-IN" dirty="0" err="1"/>
              <a:t>sc.textFile</a:t>
            </a:r>
            <a:r>
              <a:rPr lang="en-IN" dirty="0"/>
              <a:t>("</a:t>
            </a:r>
            <a:r>
              <a:rPr lang="en-IN" dirty="0" smtClean="0"/>
              <a:t>README.md“)</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on RDDs</a:t>
            </a:r>
            <a:endParaRPr lang="en-IN" dirty="0"/>
          </a:p>
        </p:txBody>
      </p:sp>
      <p:sp>
        <p:nvSpPr>
          <p:cNvPr id="3" name="Content Placeholder 2"/>
          <p:cNvSpPr>
            <a:spLocks noGrp="1"/>
          </p:cNvSpPr>
          <p:nvPr>
            <p:ph idx="1"/>
          </p:nvPr>
        </p:nvSpPr>
        <p:spPr/>
        <p:txBody>
          <a:bodyPr>
            <a:normAutofit/>
          </a:bodyPr>
          <a:lstStyle/>
          <a:p>
            <a:pPr algn="just"/>
            <a:r>
              <a:rPr lang="en-IN" i="1" dirty="0" smtClean="0"/>
              <a:t>Transformations </a:t>
            </a:r>
          </a:p>
          <a:p>
            <a:pPr lvl="1" algn="just"/>
            <a:r>
              <a:rPr lang="en-IN" i="1" dirty="0" smtClean="0"/>
              <a:t>Transformations construct a new RDD from a previous one. </a:t>
            </a:r>
          </a:p>
          <a:p>
            <a:r>
              <a:rPr lang="en-IN" i="1" dirty="0" smtClean="0"/>
              <a:t>Actions</a:t>
            </a:r>
            <a:r>
              <a:rPr lang="en-IN" i="1" dirty="0" smtClean="0"/>
              <a:t>.</a:t>
            </a:r>
          </a:p>
          <a:p>
            <a:pPr lvl="1" algn="just"/>
            <a:r>
              <a:rPr lang="en-IN" i="1" dirty="0" smtClean="0"/>
              <a:t>Actions </a:t>
            </a:r>
            <a:r>
              <a:rPr lang="en-IN" i="1" dirty="0" smtClean="0"/>
              <a:t>compute a result based on an RDD, and either return it </a:t>
            </a:r>
            <a:r>
              <a:rPr lang="en-IN" i="1" dirty="0" smtClean="0"/>
              <a:t>to </a:t>
            </a:r>
            <a:r>
              <a:rPr lang="en-IN" dirty="0" smtClean="0"/>
              <a:t>the </a:t>
            </a:r>
            <a:r>
              <a:rPr lang="en-IN" dirty="0" smtClean="0"/>
              <a:t>driver program or save it to an external storage system (e.g., HDFS</a:t>
            </a:r>
            <a:r>
              <a:rPr lang="en-IN" dirty="0" smtClean="0"/>
              <a:t>).</a:t>
            </a:r>
            <a:endParaRPr lang="en-IN" i="1"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RDDs </a:t>
            </a:r>
            <a:r>
              <a:rPr lang="en-IN" dirty="0" smtClean="0"/>
              <a:t> </a:t>
            </a:r>
            <a:r>
              <a:rPr lang="en-US" dirty="0" err="1" smtClean="0"/>
              <a:t>RDD.persist</a:t>
            </a:r>
            <a:r>
              <a:rPr lang="en-US" dirty="0" smtClean="0"/>
              <a:t>()</a:t>
            </a:r>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t>Spark </a:t>
            </a:r>
            <a:r>
              <a:rPr lang="en-IN" dirty="0" smtClean="0"/>
              <a:t>provides two ways to create RDDs: loading an external dataset and </a:t>
            </a:r>
            <a:r>
              <a:rPr lang="en-IN" dirty="0" smtClean="0"/>
              <a:t>parallelizing a </a:t>
            </a:r>
            <a:r>
              <a:rPr lang="en-IN" dirty="0" smtClean="0"/>
              <a:t>collection in your driver program</a:t>
            </a:r>
            <a:r>
              <a:rPr lang="en-IN" dirty="0" smtClean="0"/>
              <a:t>.</a:t>
            </a:r>
          </a:p>
          <a:p>
            <a:pPr algn="just"/>
            <a:r>
              <a:rPr lang="en-IN" dirty="0" smtClean="0"/>
              <a:t>lines = </a:t>
            </a:r>
            <a:r>
              <a:rPr lang="en-IN" dirty="0" err="1" smtClean="0"/>
              <a:t>sc.parallelize</a:t>
            </a:r>
            <a:r>
              <a:rPr lang="en-IN" dirty="0" smtClean="0"/>
              <a:t>(["pandas", "</a:t>
            </a:r>
            <a:r>
              <a:rPr lang="en-IN" dirty="0" err="1" smtClean="0"/>
              <a:t>i</a:t>
            </a:r>
            <a:r>
              <a:rPr lang="en-IN" dirty="0" smtClean="0"/>
              <a:t> like pandas</a:t>
            </a:r>
            <a:r>
              <a:rPr lang="en-IN" dirty="0" smtClean="0"/>
              <a:t>"])</a:t>
            </a:r>
          </a:p>
          <a:p>
            <a:r>
              <a:rPr lang="en-IN" dirty="0" smtClean="0"/>
              <a:t>lines = </a:t>
            </a:r>
            <a:r>
              <a:rPr lang="en-IN" dirty="0" err="1" smtClean="0"/>
              <a:t>sc.textFile</a:t>
            </a:r>
            <a:r>
              <a:rPr lang="en-IN" dirty="0" smtClean="0"/>
              <a:t>("/path/to/README.md")</a:t>
            </a:r>
          </a:p>
          <a:p>
            <a:pPr algn="just"/>
            <a:r>
              <a:rPr lang="en-IN" dirty="0" smtClean="0"/>
              <a:t>If </a:t>
            </a:r>
            <a:r>
              <a:rPr lang="en-IN" dirty="0" smtClean="0"/>
              <a:t>you would like to reuse an RDD in multiple actions, you can ask Spark </a:t>
            </a:r>
            <a:r>
              <a:rPr lang="en-IN" dirty="0" smtClean="0"/>
              <a:t>to </a:t>
            </a:r>
            <a:r>
              <a:rPr lang="en-IN" i="1" dirty="0" smtClean="0"/>
              <a:t>persist </a:t>
            </a:r>
            <a:r>
              <a:rPr lang="en-IN" i="1" dirty="0" smtClean="0"/>
              <a:t>it using </a:t>
            </a:r>
            <a:r>
              <a:rPr lang="en-IN" i="1" dirty="0" err="1" smtClean="0"/>
              <a:t>RDD.persist</a:t>
            </a:r>
            <a:r>
              <a:rPr lang="en-IN" i="1" dirty="0" smtClean="0"/>
              <a:t>().</a:t>
            </a:r>
          </a:p>
          <a:p>
            <a:pPr algn="just"/>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RDD Operations</a:t>
            </a:r>
          </a:p>
          <a:p>
            <a:r>
              <a:rPr lang="en-IN" i="1" dirty="0" smtClean="0"/>
              <a:t>Transformations </a:t>
            </a:r>
            <a:r>
              <a:rPr lang="en-IN" i="1" dirty="0" smtClean="0"/>
              <a:t>are operations on RDDs that return a new RDD, such </a:t>
            </a:r>
            <a:r>
              <a:rPr lang="en-IN" i="1" dirty="0" smtClean="0"/>
              <a:t>as </a:t>
            </a:r>
            <a:r>
              <a:rPr lang="en-IN" dirty="0" smtClean="0"/>
              <a:t>map</a:t>
            </a:r>
            <a:r>
              <a:rPr lang="en-IN" dirty="0" smtClean="0"/>
              <a:t>() and filter(). </a:t>
            </a:r>
            <a:endParaRPr lang="en-IN" dirty="0" smtClean="0"/>
          </a:p>
          <a:p>
            <a:pPr algn="just"/>
            <a:r>
              <a:rPr lang="en-IN" dirty="0" smtClean="0"/>
              <a:t>Actions </a:t>
            </a:r>
            <a:r>
              <a:rPr lang="en-IN" dirty="0" smtClean="0"/>
              <a:t>are operations that return a result to the driver </a:t>
            </a:r>
            <a:r>
              <a:rPr lang="en-IN" dirty="0" smtClean="0"/>
              <a:t>program or </a:t>
            </a:r>
            <a:r>
              <a:rPr lang="en-IN" dirty="0" smtClean="0"/>
              <a:t>write it to storage, and kick off a computation, such as count() and first</a:t>
            </a:r>
            <a:r>
              <a:rPr lang="en-IN" dirty="0" smtClean="0"/>
              <a:t>().</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 select only error messages from </a:t>
            </a:r>
            <a:r>
              <a:rPr lang="en-US" dirty="0" err="1" smtClean="0"/>
              <a:t>logfile</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In python</a:t>
            </a:r>
            <a:endParaRPr lang="en-IN" dirty="0" smtClean="0"/>
          </a:p>
          <a:p>
            <a:r>
              <a:rPr lang="en-IN" dirty="0" err="1" smtClean="0"/>
              <a:t>inputRDD</a:t>
            </a:r>
            <a:r>
              <a:rPr lang="en-IN" dirty="0" smtClean="0"/>
              <a:t> </a:t>
            </a:r>
            <a:r>
              <a:rPr lang="en-IN" dirty="0" smtClean="0"/>
              <a:t>= </a:t>
            </a:r>
            <a:r>
              <a:rPr lang="en-IN" dirty="0" err="1" smtClean="0"/>
              <a:t>sc.textFile</a:t>
            </a:r>
            <a:r>
              <a:rPr lang="en-IN" dirty="0" smtClean="0"/>
              <a:t>("log.txt")</a:t>
            </a:r>
          </a:p>
          <a:p>
            <a:r>
              <a:rPr lang="en-IN" dirty="0" err="1" smtClean="0"/>
              <a:t>errorsRDD</a:t>
            </a:r>
            <a:r>
              <a:rPr lang="en-IN" dirty="0" smtClean="0"/>
              <a:t> = </a:t>
            </a:r>
            <a:r>
              <a:rPr lang="en-IN" dirty="0" err="1" smtClean="0"/>
              <a:t>inputRDD.filter</a:t>
            </a:r>
            <a:r>
              <a:rPr lang="en-IN" dirty="0" smtClean="0"/>
              <a:t>(</a:t>
            </a:r>
            <a:r>
              <a:rPr lang="en-IN" b="1" dirty="0" smtClean="0"/>
              <a:t>lambda x: "error" in x</a:t>
            </a:r>
            <a:r>
              <a:rPr lang="en-IN" b="1" dirty="0" smtClean="0"/>
              <a:t>)</a:t>
            </a:r>
          </a:p>
          <a:p>
            <a:endParaRPr lang="en-US" b="1" dirty="0" smtClean="0"/>
          </a:p>
          <a:p>
            <a:r>
              <a:rPr lang="en-US" b="1" dirty="0" smtClean="0"/>
              <a:t>In </a:t>
            </a:r>
            <a:r>
              <a:rPr lang="en-US" b="1" dirty="0" err="1" smtClean="0"/>
              <a:t>scala</a:t>
            </a:r>
            <a:endParaRPr lang="en-IN" b="1" dirty="0" smtClean="0"/>
          </a:p>
          <a:p>
            <a:r>
              <a:rPr lang="en-IN" b="1" dirty="0" err="1" smtClean="0"/>
              <a:t>val</a:t>
            </a:r>
            <a:r>
              <a:rPr lang="en-IN" b="1" dirty="0" smtClean="0"/>
              <a:t> </a:t>
            </a:r>
            <a:r>
              <a:rPr lang="en-IN" b="1" dirty="0" err="1" smtClean="0"/>
              <a:t>inputRDD</a:t>
            </a:r>
            <a:r>
              <a:rPr lang="en-IN" b="1" dirty="0" smtClean="0"/>
              <a:t> = </a:t>
            </a:r>
            <a:r>
              <a:rPr lang="en-IN" b="1" dirty="0" err="1" smtClean="0"/>
              <a:t>sc.textFile</a:t>
            </a:r>
            <a:r>
              <a:rPr lang="en-IN" b="1" dirty="0" smtClean="0"/>
              <a:t>("log.txt")</a:t>
            </a:r>
          </a:p>
          <a:p>
            <a:r>
              <a:rPr lang="en-IN" b="1" dirty="0" err="1" smtClean="0"/>
              <a:t>val</a:t>
            </a:r>
            <a:r>
              <a:rPr lang="en-IN" b="1" dirty="0" smtClean="0"/>
              <a:t> </a:t>
            </a:r>
            <a:r>
              <a:rPr lang="en-IN" b="1" dirty="0" err="1" smtClean="0"/>
              <a:t>errorsRDD</a:t>
            </a:r>
            <a:r>
              <a:rPr lang="en-IN" b="1" dirty="0" smtClean="0"/>
              <a:t> = </a:t>
            </a:r>
            <a:r>
              <a:rPr lang="en-IN" b="1" dirty="0" err="1" smtClean="0"/>
              <a:t>inputRDD.filter</a:t>
            </a:r>
            <a:r>
              <a:rPr lang="en-IN" b="1" dirty="0" smtClean="0"/>
              <a:t>(line =&gt; </a:t>
            </a:r>
            <a:r>
              <a:rPr lang="en-IN" b="1" dirty="0" err="1" smtClean="0"/>
              <a:t>line.contains</a:t>
            </a:r>
            <a:r>
              <a:rPr lang="en-IN" b="1" dirty="0" smtClean="0"/>
              <a:t>("error"))</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to print out the number of lines that contained either </a:t>
            </a:r>
            <a:r>
              <a:rPr lang="en-IN" i="1" dirty="0" smtClean="0"/>
              <a:t>error or warning</a:t>
            </a:r>
            <a:endParaRPr lang="en-IN" dirty="0"/>
          </a:p>
        </p:txBody>
      </p:sp>
      <p:sp>
        <p:nvSpPr>
          <p:cNvPr id="3" name="Content Placeholder 2"/>
          <p:cNvSpPr>
            <a:spLocks noGrp="1"/>
          </p:cNvSpPr>
          <p:nvPr>
            <p:ph idx="1"/>
          </p:nvPr>
        </p:nvSpPr>
        <p:spPr>
          <a:xfrm>
            <a:off x="457200" y="1600200"/>
            <a:ext cx="4114800" cy="4525963"/>
          </a:xfrm>
        </p:spPr>
        <p:txBody>
          <a:bodyPr>
            <a:normAutofit fontScale="77500" lnSpcReduction="20000"/>
          </a:bodyPr>
          <a:lstStyle/>
          <a:p>
            <a:r>
              <a:rPr lang="en-IN" dirty="0" err="1" smtClean="0"/>
              <a:t>errorsRDD</a:t>
            </a:r>
            <a:r>
              <a:rPr lang="en-IN" dirty="0" smtClean="0"/>
              <a:t> = </a:t>
            </a:r>
            <a:r>
              <a:rPr lang="en-IN" dirty="0" err="1" smtClean="0"/>
              <a:t>inputRDD.filter</a:t>
            </a:r>
            <a:r>
              <a:rPr lang="en-IN" dirty="0" smtClean="0"/>
              <a:t>(</a:t>
            </a:r>
            <a:r>
              <a:rPr lang="en-IN" b="1" dirty="0" smtClean="0"/>
              <a:t>lambda x: "error" in x)</a:t>
            </a:r>
          </a:p>
          <a:p>
            <a:r>
              <a:rPr lang="en-IN" dirty="0" err="1" smtClean="0"/>
              <a:t>warningsRDD</a:t>
            </a:r>
            <a:r>
              <a:rPr lang="en-IN" dirty="0" smtClean="0"/>
              <a:t> = </a:t>
            </a:r>
            <a:r>
              <a:rPr lang="en-IN" dirty="0" err="1" smtClean="0"/>
              <a:t>inputRDD.filter</a:t>
            </a:r>
            <a:r>
              <a:rPr lang="en-IN" dirty="0" smtClean="0"/>
              <a:t>(</a:t>
            </a:r>
            <a:r>
              <a:rPr lang="en-IN" b="1" dirty="0" smtClean="0"/>
              <a:t>lambda x: "warning" in x)</a:t>
            </a:r>
          </a:p>
          <a:p>
            <a:r>
              <a:rPr lang="en-IN" dirty="0" err="1" smtClean="0"/>
              <a:t>badLinesRDD</a:t>
            </a:r>
            <a:r>
              <a:rPr lang="en-IN" dirty="0" smtClean="0"/>
              <a:t> = </a:t>
            </a:r>
            <a:r>
              <a:rPr lang="en-IN" dirty="0" err="1" smtClean="0"/>
              <a:t>errorsRDD.union</a:t>
            </a:r>
            <a:r>
              <a:rPr lang="en-IN" dirty="0" smtClean="0"/>
              <a:t>(</a:t>
            </a:r>
            <a:r>
              <a:rPr lang="en-IN" dirty="0" err="1" smtClean="0"/>
              <a:t>warningsRDD</a:t>
            </a:r>
            <a:r>
              <a:rPr lang="en-IN" dirty="0" smtClean="0"/>
              <a:t>)</a:t>
            </a:r>
          </a:p>
          <a:p>
            <a:r>
              <a:rPr lang="en-IN" dirty="0" smtClean="0"/>
              <a:t>union() is a bit different than filter(), in that it operates on two RDDs instead </a:t>
            </a:r>
            <a:r>
              <a:rPr lang="en-IN" dirty="0" smtClean="0"/>
              <a:t>of one</a:t>
            </a:r>
            <a:r>
              <a:rPr lang="en-IN" dirty="0" smtClean="0"/>
              <a:t>.</a:t>
            </a:r>
            <a:endParaRPr lang="en-IN" dirty="0"/>
          </a:p>
        </p:txBody>
      </p:sp>
      <p:pic>
        <p:nvPicPr>
          <p:cNvPr id="1026" name="Picture 2"/>
          <p:cNvPicPr>
            <a:picLocks noChangeAspect="1" noChangeArrowheads="1"/>
          </p:cNvPicPr>
          <p:nvPr/>
        </p:nvPicPr>
        <p:blipFill>
          <a:blip r:embed="rId2"/>
          <a:srcRect/>
          <a:stretch>
            <a:fillRect/>
          </a:stretch>
        </p:blipFill>
        <p:spPr bwMode="auto">
          <a:xfrm>
            <a:off x="4500562" y="1071546"/>
            <a:ext cx="4643438" cy="464347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RDD actions</a:t>
            </a:r>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t>Actions force the evaluation </a:t>
            </a:r>
            <a:r>
              <a:rPr lang="en-IN" dirty="0" smtClean="0"/>
              <a:t>of the </a:t>
            </a:r>
            <a:r>
              <a:rPr lang="en-IN" dirty="0" smtClean="0"/>
              <a:t>transformations required for the RDD they were called on, since they need </a:t>
            </a:r>
            <a:r>
              <a:rPr lang="en-IN" dirty="0" smtClean="0"/>
              <a:t>to actually </a:t>
            </a:r>
            <a:r>
              <a:rPr lang="en-IN" dirty="0" smtClean="0"/>
              <a:t>produce output</a:t>
            </a:r>
            <a:r>
              <a:rPr lang="en-IN" dirty="0" smtClean="0"/>
              <a:t>.</a:t>
            </a:r>
          </a:p>
          <a:p>
            <a:r>
              <a:rPr lang="en-IN" b="1" dirty="0" smtClean="0"/>
              <a:t>print "Input had " + </a:t>
            </a:r>
            <a:r>
              <a:rPr lang="en-IN" b="1" dirty="0" err="1" smtClean="0"/>
              <a:t>badLinesRDD.count</a:t>
            </a:r>
            <a:r>
              <a:rPr lang="en-IN" b="1" dirty="0" smtClean="0"/>
              <a:t>() + " concerning lines"</a:t>
            </a:r>
          </a:p>
          <a:p>
            <a:r>
              <a:rPr lang="en-IN" b="1" dirty="0" smtClean="0"/>
              <a:t>print "Here are 10 examples:"</a:t>
            </a:r>
          </a:p>
          <a:p>
            <a:r>
              <a:rPr lang="en-IN" b="1" dirty="0" smtClean="0"/>
              <a:t>for line in </a:t>
            </a:r>
            <a:r>
              <a:rPr lang="en-IN" b="1" dirty="0" err="1" smtClean="0"/>
              <a:t>badLinesRDD.take</a:t>
            </a:r>
            <a:r>
              <a:rPr lang="en-IN" b="1" dirty="0" smtClean="0"/>
              <a:t>(10):</a:t>
            </a:r>
          </a:p>
          <a:p>
            <a:r>
              <a:rPr lang="en-IN" b="1" dirty="0" smtClean="0"/>
              <a:t>print line</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Lazy </a:t>
            </a:r>
            <a:r>
              <a:rPr lang="en-IN" dirty="0" smtClean="0"/>
              <a:t>Evaluation</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IN" dirty="0" smtClean="0"/>
              <a:t>Transformations </a:t>
            </a:r>
            <a:r>
              <a:rPr lang="en-IN" dirty="0" smtClean="0"/>
              <a:t>on RDDs are lazily evaluated, meaning </a:t>
            </a:r>
            <a:r>
              <a:rPr lang="en-IN" dirty="0" smtClean="0"/>
              <a:t>that Spark </a:t>
            </a:r>
            <a:r>
              <a:rPr lang="en-IN" dirty="0" smtClean="0"/>
              <a:t>will not begin to execute until it sees an </a:t>
            </a:r>
            <a:r>
              <a:rPr lang="en-IN" dirty="0" smtClean="0"/>
              <a:t>action.</a:t>
            </a:r>
          </a:p>
          <a:p>
            <a:pPr algn="just"/>
            <a:r>
              <a:rPr lang="en-IN" dirty="0" smtClean="0"/>
              <a:t>Lazy evaluation means that when we call a transformation on an RDD (for </a:t>
            </a:r>
            <a:r>
              <a:rPr lang="en-IN" dirty="0" smtClean="0"/>
              <a:t>instance, calling </a:t>
            </a:r>
            <a:r>
              <a:rPr lang="en-IN" dirty="0" smtClean="0"/>
              <a:t>map()), the operation is not immediately performed. </a:t>
            </a:r>
            <a:endParaRPr lang="en-IN" dirty="0" smtClean="0"/>
          </a:p>
          <a:p>
            <a:pPr algn="just"/>
            <a:r>
              <a:rPr lang="en-IN" dirty="0" smtClean="0"/>
              <a:t>Instead</a:t>
            </a:r>
            <a:r>
              <a:rPr lang="en-IN" dirty="0" smtClean="0"/>
              <a:t>, Spark </a:t>
            </a:r>
            <a:r>
              <a:rPr lang="en-IN" dirty="0" smtClean="0"/>
              <a:t>internally records </a:t>
            </a:r>
            <a:r>
              <a:rPr lang="en-IN" dirty="0" smtClean="0"/>
              <a:t>metadata to indicate that this operation has been requested. Rather </a:t>
            </a:r>
            <a:r>
              <a:rPr lang="en-IN" dirty="0" smtClean="0"/>
              <a:t>than thinking </a:t>
            </a:r>
            <a:r>
              <a:rPr lang="en-IN" dirty="0" smtClean="0"/>
              <a:t>of an RDD as containing specific data, it is best to think of each RDD </a:t>
            </a:r>
            <a:r>
              <a:rPr lang="en-IN" dirty="0" smtClean="0"/>
              <a:t>as consisting </a:t>
            </a:r>
            <a:r>
              <a:rPr lang="en-IN" dirty="0" smtClean="0"/>
              <a:t>of instructions on how to compute the data that we build up </a:t>
            </a:r>
            <a:r>
              <a:rPr lang="en-IN" dirty="0" smtClean="0"/>
              <a:t>through transformations</a:t>
            </a:r>
            <a:r>
              <a:rPr lang="en-IN" dirty="0" smtClean="0"/>
              <a:t>. </a:t>
            </a:r>
            <a:endParaRPr lang="en-IN" dirty="0" smtClean="0"/>
          </a:p>
          <a:p>
            <a:pPr algn="just"/>
            <a:r>
              <a:rPr lang="en-IN" dirty="0" smtClean="0"/>
              <a:t>Loading </a:t>
            </a:r>
            <a:r>
              <a:rPr lang="en-IN" dirty="0" smtClean="0"/>
              <a:t>data into an RDD is lazily evaluated in the same way </a:t>
            </a:r>
            <a:r>
              <a:rPr lang="en-IN" dirty="0" smtClean="0"/>
              <a:t>transformations are</a:t>
            </a:r>
            <a:r>
              <a:rPr lang="en-IN" dirty="0" smtClean="0"/>
              <a: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74720"/>
          </a:xfrm>
        </p:spPr>
        <p:txBody>
          <a:bodyPr/>
          <a:lstStyle/>
          <a:p>
            <a:r>
              <a:rPr lang="en-US" dirty="0" smtClean="0"/>
              <a:t>Introduction</a:t>
            </a:r>
            <a:endParaRPr lang="en-IN" dirty="0"/>
          </a:p>
        </p:txBody>
      </p:sp>
      <p:sp>
        <p:nvSpPr>
          <p:cNvPr id="3" name="Content Placeholder 2"/>
          <p:cNvSpPr>
            <a:spLocks noGrp="1"/>
          </p:cNvSpPr>
          <p:nvPr>
            <p:ph idx="1"/>
          </p:nvPr>
        </p:nvSpPr>
        <p:spPr>
          <a:xfrm>
            <a:off x="457200" y="714356"/>
            <a:ext cx="8229600" cy="6143644"/>
          </a:xfrm>
        </p:spPr>
        <p:txBody>
          <a:bodyPr>
            <a:noAutofit/>
          </a:bodyPr>
          <a:lstStyle/>
          <a:p>
            <a:pPr algn="just"/>
            <a:r>
              <a:rPr lang="en-IN" sz="1800" dirty="0"/>
              <a:t>Apache Spark is a cluster computing platform designed to be </a:t>
            </a:r>
            <a:r>
              <a:rPr lang="en-IN" sz="1800" i="1" dirty="0"/>
              <a:t>fast and </a:t>
            </a:r>
            <a:r>
              <a:rPr lang="en-IN" sz="1800" i="1" dirty="0" smtClean="0"/>
              <a:t>general purpose</a:t>
            </a:r>
            <a:r>
              <a:rPr lang="en-IN" sz="1800" i="1" dirty="0" smtClean="0"/>
              <a:t>. </a:t>
            </a:r>
            <a:endParaRPr lang="en-IN" sz="1800" i="1" dirty="0" smtClean="0"/>
          </a:p>
          <a:p>
            <a:pPr algn="just"/>
            <a:r>
              <a:rPr lang="en-IN" sz="1800" dirty="0" smtClean="0"/>
              <a:t>On </a:t>
            </a:r>
            <a:r>
              <a:rPr lang="en-IN" sz="1800" dirty="0"/>
              <a:t>the speed side, Spark extends the popular </a:t>
            </a:r>
            <a:r>
              <a:rPr lang="en-IN" sz="1800" dirty="0" err="1"/>
              <a:t>MapReduce</a:t>
            </a:r>
            <a:r>
              <a:rPr lang="en-IN" sz="1800" dirty="0"/>
              <a:t> model to efficiently </a:t>
            </a:r>
            <a:r>
              <a:rPr lang="en-IN" sz="1800" dirty="0" smtClean="0"/>
              <a:t>support more </a:t>
            </a:r>
            <a:r>
              <a:rPr lang="en-IN" sz="1800" dirty="0"/>
              <a:t>types of computations, including interactive queries and stream </a:t>
            </a:r>
            <a:r>
              <a:rPr lang="en-IN" sz="1800" dirty="0" smtClean="0"/>
              <a:t>processing. </a:t>
            </a:r>
          </a:p>
          <a:p>
            <a:pPr algn="just"/>
            <a:r>
              <a:rPr lang="en-IN" sz="1800" dirty="0" smtClean="0"/>
              <a:t>Speed </a:t>
            </a:r>
            <a:r>
              <a:rPr lang="en-IN" sz="1800" dirty="0"/>
              <a:t>is important in processing large </a:t>
            </a:r>
            <a:r>
              <a:rPr lang="en-IN" sz="1800" dirty="0" smtClean="0"/>
              <a:t>datasets, One </a:t>
            </a:r>
            <a:r>
              <a:rPr lang="en-IN" sz="1800" dirty="0"/>
              <a:t>of the </a:t>
            </a:r>
            <a:r>
              <a:rPr lang="en-IN" sz="1800" dirty="0" smtClean="0"/>
              <a:t>main features </a:t>
            </a:r>
            <a:r>
              <a:rPr lang="en-IN" sz="1800" dirty="0"/>
              <a:t>Spark offers for speed is the ability to run computations in memory, but </a:t>
            </a:r>
            <a:r>
              <a:rPr lang="en-IN" sz="1800" dirty="0" smtClean="0"/>
              <a:t>the system </a:t>
            </a:r>
            <a:r>
              <a:rPr lang="en-IN" sz="1800" dirty="0"/>
              <a:t>is also more efficient than </a:t>
            </a:r>
            <a:r>
              <a:rPr lang="en-IN" sz="1800" dirty="0" err="1"/>
              <a:t>MapReduce</a:t>
            </a:r>
            <a:r>
              <a:rPr lang="en-IN" sz="1800" dirty="0"/>
              <a:t> for complex applications running </a:t>
            </a:r>
            <a:r>
              <a:rPr lang="en-IN" sz="1800" dirty="0" smtClean="0"/>
              <a:t>on disk</a:t>
            </a:r>
            <a:r>
              <a:rPr lang="en-IN" sz="1800" dirty="0"/>
              <a:t>.</a:t>
            </a:r>
          </a:p>
          <a:p>
            <a:r>
              <a:rPr lang="en-IN" sz="1800" dirty="0"/>
              <a:t>On the generality side, Spark is designed to cover a wide range of workloads </a:t>
            </a:r>
            <a:r>
              <a:rPr lang="en-IN" sz="1800" dirty="0" smtClean="0"/>
              <a:t>: </a:t>
            </a:r>
            <a:r>
              <a:rPr lang="en-IN" sz="1800" dirty="0"/>
              <a:t>separate distributed systems, including batch applications, </a:t>
            </a:r>
            <a:r>
              <a:rPr lang="en-IN" sz="1800" dirty="0" smtClean="0"/>
              <a:t>iterative algorithms</a:t>
            </a:r>
            <a:r>
              <a:rPr lang="en-IN" sz="1800" dirty="0"/>
              <a:t>, interactive queries, and streaming. </a:t>
            </a:r>
            <a:endParaRPr lang="en-IN" sz="1800" dirty="0" smtClean="0"/>
          </a:p>
          <a:p>
            <a:pPr algn="just"/>
            <a:r>
              <a:rPr lang="en-IN" sz="1800" dirty="0" smtClean="0"/>
              <a:t>By </a:t>
            </a:r>
            <a:r>
              <a:rPr lang="en-IN" sz="1800" dirty="0"/>
              <a:t>supporting these workloads in </a:t>
            </a:r>
            <a:r>
              <a:rPr lang="en-IN" sz="1800" dirty="0" smtClean="0"/>
              <a:t>the same </a:t>
            </a:r>
            <a:r>
              <a:rPr lang="en-IN" sz="1800" dirty="0"/>
              <a:t>engine, Spark makes it easy </a:t>
            </a:r>
            <a:r>
              <a:rPr lang="en-IN" sz="1800" dirty="0" smtClean="0"/>
              <a:t>and inexpensive </a:t>
            </a:r>
            <a:r>
              <a:rPr lang="en-IN" sz="1800" dirty="0"/>
              <a:t>to </a:t>
            </a:r>
            <a:r>
              <a:rPr lang="en-IN" sz="1800" i="1" dirty="0"/>
              <a:t>combine different </a:t>
            </a:r>
            <a:r>
              <a:rPr lang="en-IN" sz="1800" i="1" dirty="0" smtClean="0"/>
              <a:t>processing </a:t>
            </a:r>
            <a:r>
              <a:rPr lang="en-IN" sz="1800" dirty="0" smtClean="0"/>
              <a:t>types</a:t>
            </a:r>
            <a:r>
              <a:rPr lang="en-IN" sz="1800" dirty="0"/>
              <a:t>, which is often necessary in production data analysis pipelines. </a:t>
            </a:r>
            <a:endParaRPr lang="en-IN" sz="1800" dirty="0" smtClean="0"/>
          </a:p>
          <a:p>
            <a:r>
              <a:rPr lang="en-IN" sz="1800" dirty="0" smtClean="0"/>
              <a:t>In </a:t>
            </a:r>
            <a:r>
              <a:rPr lang="en-IN" sz="1800" dirty="0"/>
              <a:t>addition, </a:t>
            </a:r>
            <a:r>
              <a:rPr lang="en-IN" sz="1800" dirty="0" smtClean="0"/>
              <a:t>it reduces </a:t>
            </a:r>
            <a:r>
              <a:rPr lang="en-IN" sz="1800" dirty="0"/>
              <a:t>the management burden of maintaining separate tools.</a:t>
            </a:r>
          </a:p>
          <a:p>
            <a:r>
              <a:rPr lang="en-IN" sz="1800" dirty="0"/>
              <a:t>Spark is designed to be highly accessible, offering simple APIs in Python, Java, </a:t>
            </a:r>
            <a:r>
              <a:rPr lang="en-IN" sz="1800" dirty="0" err="1" smtClean="0"/>
              <a:t>Scala</a:t>
            </a:r>
            <a:r>
              <a:rPr lang="en-IN" sz="1800" dirty="0" smtClean="0"/>
              <a:t>, and </a:t>
            </a:r>
            <a:r>
              <a:rPr lang="en-IN" sz="1800" dirty="0"/>
              <a:t>SQL, and rich built-in libraries. </a:t>
            </a:r>
            <a:endParaRPr lang="en-IN" sz="1800" dirty="0" smtClean="0"/>
          </a:p>
          <a:p>
            <a:r>
              <a:rPr lang="en-IN" sz="1800" dirty="0" smtClean="0"/>
              <a:t>It </a:t>
            </a:r>
            <a:r>
              <a:rPr lang="en-IN" sz="1800" dirty="0"/>
              <a:t>also integrates closely with other Big </a:t>
            </a:r>
            <a:r>
              <a:rPr lang="en-IN" sz="1800" dirty="0" smtClean="0"/>
              <a:t>Data tools</a:t>
            </a:r>
            <a:r>
              <a:rPr lang="en-IN" sz="1800" dirty="0"/>
              <a:t>. </a:t>
            </a:r>
            <a:r>
              <a:rPr lang="en-IN" sz="1800" dirty="0" err="1" smtClean="0"/>
              <a:t>Hadoop</a:t>
            </a:r>
            <a:r>
              <a:rPr lang="en-IN" sz="1800" dirty="0" smtClean="0"/>
              <a:t> </a:t>
            </a:r>
            <a:r>
              <a:rPr lang="en-IN" sz="1800" dirty="0"/>
              <a:t>clusters and access any </a:t>
            </a:r>
            <a:r>
              <a:rPr lang="en-IN" sz="1800" dirty="0" err="1"/>
              <a:t>Hadoop</a:t>
            </a:r>
            <a:r>
              <a:rPr lang="en-IN" sz="1800" dirty="0"/>
              <a:t> </a:t>
            </a:r>
            <a:r>
              <a:rPr lang="en-IN" sz="1800" dirty="0" smtClean="0"/>
              <a:t>data source</a:t>
            </a:r>
            <a:r>
              <a:rPr lang="en-IN" sz="1800" dirty="0"/>
              <a:t>, including </a:t>
            </a:r>
            <a:r>
              <a:rPr lang="en-IN" sz="1800" dirty="0" smtClean="0"/>
              <a:t>Cassandra.</a:t>
            </a:r>
            <a:endParaRPr lang="en-IN"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get squares of numbers</a:t>
            </a:r>
            <a:endParaRPr lang="en-IN" dirty="0"/>
          </a:p>
        </p:txBody>
      </p:sp>
      <p:sp>
        <p:nvSpPr>
          <p:cNvPr id="3" name="Content Placeholder 2"/>
          <p:cNvSpPr>
            <a:spLocks noGrp="1"/>
          </p:cNvSpPr>
          <p:nvPr>
            <p:ph idx="1"/>
          </p:nvPr>
        </p:nvSpPr>
        <p:spPr/>
        <p:txBody>
          <a:bodyPr/>
          <a:lstStyle/>
          <a:p>
            <a:r>
              <a:rPr lang="de-DE" dirty="0" smtClean="0"/>
              <a:t>nums = sc.parallelize([1, 2, 3, 4])</a:t>
            </a:r>
          </a:p>
          <a:p>
            <a:r>
              <a:rPr lang="en-IN" dirty="0" smtClean="0"/>
              <a:t>squared = nums.map(</a:t>
            </a:r>
            <a:r>
              <a:rPr lang="en-IN" b="1" dirty="0" smtClean="0"/>
              <a:t>lambda x: x * x).collect()</a:t>
            </a:r>
          </a:p>
          <a:p>
            <a:r>
              <a:rPr lang="en-IN" b="1" dirty="0" smtClean="0"/>
              <a:t>for num in squared:</a:t>
            </a:r>
          </a:p>
          <a:p>
            <a:r>
              <a:rPr lang="en-IN" b="1" dirty="0" smtClean="0"/>
              <a:t>print "%</a:t>
            </a:r>
            <a:r>
              <a:rPr lang="en-IN" b="1" dirty="0" err="1" smtClean="0"/>
              <a:t>i</a:t>
            </a:r>
            <a:r>
              <a:rPr lang="en-IN" b="1" dirty="0" smtClean="0"/>
              <a:t> " % (num)</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85000" lnSpcReduction="20000"/>
          </a:bodyPr>
          <a:lstStyle/>
          <a:p>
            <a:pPr algn="just"/>
            <a:r>
              <a:rPr lang="en-IN" dirty="0" smtClean="0"/>
              <a:t>Sometimes we want to produce multiple output elements for each input element. </a:t>
            </a:r>
            <a:r>
              <a:rPr lang="en-IN" dirty="0" smtClean="0"/>
              <a:t>The operation </a:t>
            </a:r>
            <a:r>
              <a:rPr lang="en-IN" dirty="0" smtClean="0"/>
              <a:t>to do this is called </a:t>
            </a:r>
            <a:r>
              <a:rPr lang="en-IN" dirty="0" err="1" smtClean="0"/>
              <a:t>flatMap</a:t>
            </a:r>
            <a:r>
              <a:rPr lang="en-IN" dirty="0" smtClean="0"/>
              <a:t>(). </a:t>
            </a:r>
            <a:r>
              <a:rPr lang="en-IN" dirty="0" smtClean="0"/>
              <a:t> As </a:t>
            </a:r>
            <a:r>
              <a:rPr lang="en-IN" dirty="0" smtClean="0"/>
              <a:t>with map(), the function we provide </a:t>
            </a:r>
            <a:r>
              <a:rPr lang="en-IN" dirty="0" smtClean="0"/>
              <a:t>to </a:t>
            </a:r>
            <a:r>
              <a:rPr lang="en-IN" dirty="0" err="1" smtClean="0"/>
              <a:t>flatMap</a:t>
            </a:r>
            <a:r>
              <a:rPr lang="en-IN" dirty="0" smtClean="0"/>
              <a:t>() is called individually for each element in our input RDD. </a:t>
            </a:r>
            <a:endParaRPr lang="en-IN" dirty="0" smtClean="0"/>
          </a:p>
          <a:p>
            <a:pPr algn="just"/>
            <a:r>
              <a:rPr lang="en-IN" dirty="0" smtClean="0"/>
              <a:t>Instead of returning </a:t>
            </a:r>
            <a:r>
              <a:rPr lang="en-IN" dirty="0" smtClean="0"/>
              <a:t>a single element, we return an </a:t>
            </a:r>
            <a:r>
              <a:rPr lang="en-IN" dirty="0" err="1" smtClean="0"/>
              <a:t>iterator</a:t>
            </a:r>
            <a:r>
              <a:rPr lang="en-IN" dirty="0" smtClean="0"/>
              <a:t> with our return values. </a:t>
            </a:r>
            <a:endParaRPr lang="en-IN" dirty="0" smtClean="0"/>
          </a:p>
          <a:p>
            <a:pPr algn="just"/>
            <a:r>
              <a:rPr lang="en-IN" dirty="0" smtClean="0"/>
              <a:t>Rather than producing </a:t>
            </a:r>
            <a:r>
              <a:rPr lang="en-IN" dirty="0" smtClean="0"/>
              <a:t>an RDD of </a:t>
            </a:r>
            <a:r>
              <a:rPr lang="en-IN" dirty="0" err="1" smtClean="0"/>
              <a:t>iterators</a:t>
            </a:r>
            <a:r>
              <a:rPr lang="en-IN" dirty="0" smtClean="0"/>
              <a:t>, we get back an RDD that consists of the </a:t>
            </a:r>
            <a:r>
              <a:rPr lang="en-IN" dirty="0" smtClean="0"/>
              <a:t>elements from </a:t>
            </a:r>
            <a:r>
              <a:rPr lang="en-IN" dirty="0" smtClean="0"/>
              <a:t>all of the </a:t>
            </a:r>
            <a:r>
              <a:rPr lang="en-IN" dirty="0" err="1" smtClean="0"/>
              <a:t>iterators</a:t>
            </a:r>
            <a:r>
              <a:rPr lang="en-IN" dirty="0" smtClean="0"/>
              <a:t>.</a:t>
            </a:r>
          </a:p>
          <a:p>
            <a:r>
              <a:rPr lang="en-IN" dirty="0" smtClean="0"/>
              <a:t>lines = </a:t>
            </a:r>
            <a:r>
              <a:rPr lang="en-IN" dirty="0" err="1" smtClean="0"/>
              <a:t>sc.parallelize</a:t>
            </a:r>
            <a:r>
              <a:rPr lang="en-IN" dirty="0" smtClean="0"/>
              <a:t>(["hello world", "hi"])</a:t>
            </a:r>
          </a:p>
          <a:p>
            <a:r>
              <a:rPr lang="en-IN" dirty="0" smtClean="0"/>
              <a:t>words = </a:t>
            </a:r>
            <a:r>
              <a:rPr lang="en-IN" dirty="0" err="1" smtClean="0"/>
              <a:t>lines.flatMap</a:t>
            </a:r>
            <a:r>
              <a:rPr lang="en-IN" dirty="0" smtClean="0"/>
              <a:t>(</a:t>
            </a:r>
            <a:r>
              <a:rPr lang="en-IN" b="1" dirty="0" smtClean="0"/>
              <a:t>lambda line</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operations</a:t>
            </a:r>
            <a:endParaRPr lang="en-IN" dirty="0"/>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srcRect/>
          <a:stretch>
            <a:fillRect/>
          </a:stretch>
        </p:blipFill>
        <p:spPr bwMode="auto">
          <a:xfrm>
            <a:off x="357158" y="1142984"/>
            <a:ext cx="8286808" cy="5262583"/>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collect() Return all </a:t>
            </a:r>
            <a:r>
              <a:rPr lang="en-IN" dirty="0" smtClean="0"/>
              <a:t>elements from </a:t>
            </a:r>
            <a:r>
              <a:rPr lang="en-IN" dirty="0" smtClean="0"/>
              <a:t>the </a:t>
            </a:r>
            <a:r>
              <a:rPr lang="en-IN" dirty="0" smtClean="0"/>
              <a:t>RDD. </a:t>
            </a:r>
            <a:r>
              <a:rPr lang="en-IN" dirty="0" err="1" smtClean="0"/>
              <a:t>rdd.collect</a:t>
            </a:r>
            <a:r>
              <a:rPr lang="en-IN" dirty="0" smtClean="0"/>
              <a:t>() {1, 2, 3, 3}</a:t>
            </a:r>
          </a:p>
          <a:p>
            <a:r>
              <a:rPr lang="en-IN" dirty="0" smtClean="0"/>
              <a:t>count() Number </a:t>
            </a:r>
            <a:r>
              <a:rPr lang="en-IN" dirty="0" smtClean="0"/>
              <a:t>of elements </a:t>
            </a:r>
            <a:r>
              <a:rPr lang="en-IN" dirty="0" smtClean="0"/>
              <a:t>in </a:t>
            </a:r>
            <a:r>
              <a:rPr lang="en-IN" dirty="0" smtClean="0"/>
              <a:t>the RDD</a:t>
            </a:r>
            <a:r>
              <a:rPr lang="en-IN" dirty="0" smtClean="0"/>
              <a:t>.</a:t>
            </a:r>
          </a:p>
          <a:p>
            <a:r>
              <a:rPr lang="en-IN" dirty="0" err="1" smtClean="0"/>
              <a:t>rdd.count</a:t>
            </a:r>
            <a:r>
              <a:rPr lang="en-IN" dirty="0" smtClean="0"/>
              <a:t>() 4</a:t>
            </a:r>
          </a:p>
          <a:p>
            <a:r>
              <a:rPr lang="en-IN" dirty="0" err="1" smtClean="0"/>
              <a:t>countByValue</a:t>
            </a:r>
            <a:r>
              <a:rPr lang="en-IN" dirty="0" smtClean="0"/>
              <a:t>() Number of </a:t>
            </a:r>
            <a:r>
              <a:rPr lang="en-IN" dirty="0" smtClean="0"/>
              <a:t>times each </a:t>
            </a:r>
            <a:r>
              <a:rPr lang="en-IN" dirty="0" smtClean="0"/>
              <a:t>element</a:t>
            </a:r>
          </a:p>
          <a:p>
            <a:r>
              <a:rPr lang="en-IN" dirty="0" smtClean="0"/>
              <a:t>occurs in the </a:t>
            </a:r>
            <a:r>
              <a:rPr lang="en-IN" dirty="0" smtClean="0"/>
              <a:t>RDD. </a:t>
            </a:r>
          </a:p>
          <a:p>
            <a:r>
              <a:rPr lang="en-IN" dirty="0" err="1" smtClean="0"/>
              <a:t>rdd.countByValue</a:t>
            </a:r>
            <a:r>
              <a:rPr lang="en-IN" dirty="0" smtClean="0"/>
              <a:t>() {(1, 1</a:t>
            </a:r>
            <a:r>
              <a:rPr lang="en-IN" dirty="0" smtClean="0"/>
              <a:t>),(</a:t>
            </a:r>
            <a:r>
              <a:rPr lang="en-IN" dirty="0" smtClean="0"/>
              <a:t>2, 1</a:t>
            </a:r>
            <a:r>
              <a:rPr lang="en-IN" dirty="0" smtClean="0"/>
              <a:t>),(</a:t>
            </a:r>
            <a:r>
              <a:rPr lang="en-IN" dirty="0" smtClean="0"/>
              <a:t>3, 2)}</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Pair RDDs</a:t>
            </a:r>
            <a:endParaRPr lang="en-IN" dirty="0"/>
          </a:p>
        </p:txBody>
      </p:sp>
      <p:sp>
        <p:nvSpPr>
          <p:cNvPr id="3" name="Content Placeholder 2"/>
          <p:cNvSpPr>
            <a:spLocks noGrp="1"/>
          </p:cNvSpPr>
          <p:nvPr>
            <p:ph idx="1"/>
          </p:nvPr>
        </p:nvSpPr>
        <p:spPr/>
        <p:txBody>
          <a:bodyPr/>
          <a:lstStyle/>
          <a:p>
            <a:r>
              <a:rPr lang="en-IN" i="1" dirty="0" smtClean="0"/>
              <a:t>Creating a pair RDD using the first word as the key in Python</a:t>
            </a:r>
            <a:endParaRPr lang="en-IN" dirty="0" smtClean="0"/>
          </a:p>
          <a:p>
            <a:r>
              <a:rPr lang="en-IN" dirty="0" smtClean="0"/>
              <a:t>pairs </a:t>
            </a:r>
            <a:r>
              <a:rPr lang="en-IN" dirty="0" smtClean="0"/>
              <a:t>= lines.map(</a:t>
            </a:r>
            <a:r>
              <a:rPr lang="en-IN" b="1" dirty="0" smtClean="0"/>
              <a:t>lambda x: (</a:t>
            </a:r>
            <a:r>
              <a:rPr lang="en-IN" b="1" dirty="0" err="1" smtClean="0"/>
              <a:t>x.split</a:t>
            </a:r>
            <a:r>
              <a:rPr lang="en-IN" b="1" dirty="0" smtClean="0"/>
              <a:t>(" ")[0], x))</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Transformations on Pair RDDs</a:t>
            </a:r>
            <a:endParaRPr lang="en-IN" dirty="0"/>
          </a:p>
        </p:txBody>
      </p:sp>
      <p:graphicFrame>
        <p:nvGraphicFramePr>
          <p:cNvPr id="4" name="Content Placeholder 3"/>
          <p:cNvGraphicFramePr>
            <a:graphicFrameLocks noGrp="1"/>
          </p:cNvGraphicFramePr>
          <p:nvPr>
            <p:ph idx="1"/>
          </p:nvPr>
        </p:nvGraphicFramePr>
        <p:xfrm>
          <a:off x="457200" y="1600200"/>
          <a:ext cx="8229600" cy="640080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IN" sz="1800" b="1" kern="1200" baseline="0" dirty="0" err="1" smtClean="0">
                          <a:solidFill>
                            <a:schemeClr val="lt1"/>
                          </a:solidFill>
                          <a:latin typeface="+mn-lt"/>
                          <a:ea typeface="+mn-ea"/>
                          <a:cs typeface="+mn-cs"/>
                        </a:rPr>
                        <a:t>reduceByKey</a:t>
                      </a:r>
                      <a:r>
                        <a:rPr lang="en-IN" sz="1800" b="1" kern="1200" baseline="0" dirty="0" smtClean="0">
                          <a:solidFill>
                            <a:schemeClr val="lt1"/>
                          </a:solidFill>
                          <a:latin typeface="+mn-lt"/>
                          <a:ea typeface="+mn-ea"/>
                          <a:cs typeface="+mn-cs"/>
                        </a:rPr>
                        <a:t>(</a:t>
                      </a:r>
                      <a:r>
                        <a:rPr lang="en-IN" sz="1800" b="1" kern="1200" baseline="0" dirty="0" err="1" smtClean="0">
                          <a:solidFill>
                            <a:schemeClr val="lt1"/>
                          </a:solidFill>
                          <a:latin typeface="+mn-lt"/>
                          <a:ea typeface="+mn-ea"/>
                          <a:cs typeface="+mn-cs"/>
                        </a:rPr>
                        <a:t>func</a:t>
                      </a:r>
                      <a:r>
                        <a:rPr lang="en-IN" sz="1800" b="1" kern="1200" baseline="0" dirty="0" smtClean="0">
                          <a:solidFill>
                            <a:schemeClr val="lt1"/>
                          </a:solidFill>
                          <a:latin typeface="+mn-lt"/>
                          <a:ea typeface="+mn-ea"/>
                          <a:cs typeface="+mn-cs"/>
                        </a:rPr>
                        <a:t>)</a:t>
                      </a:r>
                      <a:endParaRPr lang="en-IN" dirty="0"/>
                    </a:p>
                  </a:txBody>
                  <a:tcPr/>
                </a:tc>
                <a:tc>
                  <a:txBody>
                    <a:bodyPr/>
                    <a:lstStyle/>
                    <a:p>
                      <a:r>
                        <a:rPr lang="en-IN" sz="1800" b="1" kern="1200" baseline="0" dirty="0" smtClean="0">
                          <a:solidFill>
                            <a:schemeClr val="lt1"/>
                          </a:solidFill>
                          <a:latin typeface="+mn-lt"/>
                          <a:ea typeface="+mn-ea"/>
                          <a:cs typeface="+mn-cs"/>
                        </a:rPr>
                        <a:t>Combine values with</a:t>
                      </a:r>
                    </a:p>
                    <a:p>
                      <a:r>
                        <a:rPr lang="en-IN" sz="1800" b="1" kern="1200" baseline="0" dirty="0" smtClean="0">
                          <a:solidFill>
                            <a:schemeClr val="lt1"/>
                          </a:solidFill>
                          <a:latin typeface="+mn-lt"/>
                          <a:ea typeface="+mn-ea"/>
                          <a:cs typeface="+mn-cs"/>
                        </a:rPr>
                        <a:t>the same key.</a:t>
                      </a:r>
                    </a:p>
                    <a:p>
                      <a:endParaRPr lang="en-IN" dirty="0"/>
                    </a:p>
                  </a:txBody>
                  <a:tcPr/>
                </a:tc>
                <a:tc>
                  <a:txBody>
                    <a:bodyPr/>
                    <a:lstStyle/>
                    <a:p>
                      <a:r>
                        <a:rPr lang="en-IN" sz="1800" b="1" kern="1200" baseline="0" dirty="0" err="1" smtClean="0">
                          <a:solidFill>
                            <a:schemeClr val="lt1"/>
                          </a:solidFill>
                          <a:latin typeface="+mn-lt"/>
                          <a:ea typeface="+mn-ea"/>
                          <a:cs typeface="+mn-cs"/>
                        </a:rPr>
                        <a:t>rdd.reduceByKey</a:t>
                      </a:r>
                      <a:r>
                        <a:rPr lang="en-IN" sz="1800" b="1" kern="1200" baseline="0" dirty="0" smtClean="0">
                          <a:solidFill>
                            <a:schemeClr val="lt1"/>
                          </a:solidFill>
                          <a:latin typeface="+mn-lt"/>
                          <a:ea typeface="+mn-ea"/>
                          <a:cs typeface="+mn-cs"/>
                        </a:rPr>
                        <a:t>(</a:t>
                      </a:r>
                    </a:p>
                    <a:p>
                      <a:r>
                        <a:rPr lang="en-IN" sz="1800" b="1" kern="1200" baseline="0" dirty="0" smtClean="0">
                          <a:solidFill>
                            <a:schemeClr val="lt1"/>
                          </a:solidFill>
                          <a:latin typeface="+mn-lt"/>
                          <a:ea typeface="+mn-ea"/>
                          <a:cs typeface="+mn-cs"/>
                        </a:rPr>
                        <a:t>(x, y) =&gt; x + y)</a:t>
                      </a:r>
                    </a:p>
                    <a:p>
                      <a:endParaRPr lang="en-IN" dirty="0"/>
                    </a:p>
                  </a:txBody>
                  <a:tcPr/>
                </a:tc>
                <a:tc>
                  <a:txBody>
                    <a:bodyPr/>
                    <a:lstStyle/>
                    <a:p>
                      <a:r>
                        <a:rPr lang="en-IN" sz="1800" b="1" kern="1200" baseline="0" dirty="0" smtClean="0">
                          <a:solidFill>
                            <a:schemeClr val="lt1"/>
                          </a:solidFill>
                          <a:latin typeface="+mn-lt"/>
                          <a:ea typeface="+mn-ea"/>
                          <a:cs typeface="+mn-cs"/>
                        </a:rPr>
                        <a:t>{(1,</a:t>
                      </a:r>
                    </a:p>
                    <a:p>
                      <a:r>
                        <a:rPr lang="en-IN" sz="1800" b="1" kern="1200" baseline="0" dirty="0" smtClean="0">
                          <a:solidFill>
                            <a:schemeClr val="lt1"/>
                          </a:solidFill>
                          <a:latin typeface="+mn-lt"/>
                          <a:ea typeface="+mn-ea"/>
                          <a:cs typeface="+mn-cs"/>
                        </a:rPr>
                        <a:t>2), (3,</a:t>
                      </a:r>
                    </a:p>
                    <a:p>
                      <a:r>
                        <a:rPr lang="en-IN" sz="1800" b="1" kern="1200" baseline="0" dirty="0" smtClean="0">
                          <a:solidFill>
                            <a:schemeClr val="lt1"/>
                          </a:solidFill>
                          <a:latin typeface="+mn-lt"/>
                          <a:ea typeface="+mn-ea"/>
                          <a:cs typeface="+mn-cs"/>
                        </a:rPr>
                        <a:t>10)}</a:t>
                      </a:r>
                      <a:endParaRPr lang="en-IN" dirty="0"/>
                    </a:p>
                  </a:txBody>
                  <a:tcPr/>
                </a:tc>
              </a:tr>
              <a:tr h="370840">
                <a:tc>
                  <a:txBody>
                    <a:bodyPr/>
                    <a:lstStyle/>
                    <a:p>
                      <a:r>
                        <a:rPr lang="en-IN" sz="1800" kern="1200" baseline="0" dirty="0" err="1" smtClean="0">
                          <a:solidFill>
                            <a:schemeClr val="dk1"/>
                          </a:solidFill>
                          <a:latin typeface="+mn-lt"/>
                          <a:ea typeface="+mn-ea"/>
                          <a:cs typeface="+mn-cs"/>
                        </a:rPr>
                        <a:t>groupByKey</a:t>
                      </a:r>
                      <a:r>
                        <a:rPr lang="en-IN" sz="1800" kern="1200" baseline="0" dirty="0" smtClean="0">
                          <a:solidFill>
                            <a:schemeClr val="dk1"/>
                          </a:solidFill>
                          <a:latin typeface="+mn-lt"/>
                          <a:ea typeface="+mn-ea"/>
                          <a:cs typeface="+mn-cs"/>
                        </a:rPr>
                        <a:t>()</a:t>
                      </a:r>
                      <a:endParaRPr lang="en-IN" dirty="0"/>
                    </a:p>
                  </a:txBody>
                  <a:tcPr/>
                </a:tc>
                <a:tc>
                  <a:txBody>
                    <a:bodyPr/>
                    <a:lstStyle/>
                    <a:p>
                      <a:r>
                        <a:rPr lang="en-IN" sz="1800" kern="1200" baseline="0" dirty="0" smtClean="0">
                          <a:solidFill>
                            <a:schemeClr val="dk1"/>
                          </a:solidFill>
                          <a:latin typeface="+mn-lt"/>
                          <a:ea typeface="+mn-ea"/>
                          <a:cs typeface="+mn-cs"/>
                        </a:rPr>
                        <a:t>Group values with the</a:t>
                      </a:r>
                    </a:p>
                    <a:p>
                      <a:r>
                        <a:rPr lang="en-IN" sz="1800" kern="1200" baseline="0" dirty="0" smtClean="0">
                          <a:solidFill>
                            <a:schemeClr val="dk1"/>
                          </a:solidFill>
                          <a:latin typeface="+mn-lt"/>
                          <a:ea typeface="+mn-ea"/>
                          <a:cs typeface="+mn-cs"/>
                        </a:rPr>
                        <a:t>same key.</a:t>
                      </a:r>
                    </a:p>
                    <a:p>
                      <a:endParaRPr lang="en-IN" dirty="0"/>
                    </a:p>
                  </a:txBody>
                  <a:tcPr/>
                </a:tc>
                <a:tc>
                  <a:txBody>
                    <a:bodyPr/>
                    <a:lstStyle/>
                    <a:p>
                      <a:r>
                        <a:rPr lang="en-IN" sz="1800" kern="1200" baseline="0" dirty="0" err="1" smtClean="0">
                          <a:solidFill>
                            <a:schemeClr val="dk1"/>
                          </a:solidFill>
                          <a:latin typeface="+mn-lt"/>
                          <a:ea typeface="+mn-ea"/>
                          <a:cs typeface="+mn-cs"/>
                        </a:rPr>
                        <a:t>rdd.groupByKey</a:t>
                      </a:r>
                      <a:r>
                        <a:rPr lang="en-IN" sz="1800" kern="1200" baseline="0" dirty="0" smtClean="0">
                          <a:solidFill>
                            <a:schemeClr val="dk1"/>
                          </a:solidFill>
                          <a:latin typeface="+mn-lt"/>
                          <a:ea typeface="+mn-ea"/>
                          <a:cs typeface="+mn-cs"/>
                        </a:rPr>
                        <a:t>()</a:t>
                      </a:r>
                      <a:endParaRPr lang="en-IN" dirty="0"/>
                    </a:p>
                  </a:txBody>
                  <a:tcPr/>
                </a:tc>
                <a:tc>
                  <a:txBody>
                    <a:bodyPr/>
                    <a:lstStyle/>
                    <a:p>
                      <a:r>
                        <a:rPr lang="en-IN" sz="1800" kern="1200" baseline="0" dirty="0" smtClean="0">
                          <a:solidFill>
                            <a:schemeClr val="dk1"/>
                          </a:solidFill>
                          <a:latin typeface="+mn-lt"/>
                          <a:ea typeface="+mn-ea"/>
                          <a:cs typeface="+mn-cs"/>
                        </a:rPr>
                        <a:t>{(1,</a:t>
                      </a:r>
                    </a:p>
                    <a:p>
                      <a:r>
                        <a:rPr lang="en-IN" sz="1800" kern="1200" baseline="0" dirty="0" smtClean="0">
                          <a:solidFill>
                            <a:schemeClr val="dk1"/>
                          </a:solidFill>
                          <a:latin typeface="+mn-lt"/>
                          <a:ea typeface="+mn-ea"/>
                          <a:cs typeface="+mn-cs"/>
                        </a:rPr>
                        <a:t>[2]),</a:t>
                      </a:r>
                    </a:p>
                    <a:p>
                      <a:r>
                        <a:rPr lang="en-IN" sz="1800" kern="1200" baseline="0" dirty="0" smtClean="0">
                          <a:solidFill>
                            <a:schemeClr val="dk1"/>
                          </a:solidFill>
                          <a:latin typeface="+mn-lt"/>
                          <a:ea typeface="+mn-ea"/>
                          <a:cs typeface="+mn-cs"/>
                        </a:rPr>
                        <a:t>(3, [4,</a:t>
                      </a:r>
                    </a:p>
                    <a:p>
                      <a:r>
                        <a:rPr lang="en-IN" sz="1800" kern="1200" baseline="0" dirty="0" smtClean="0">
                          <a:solidFill>
                            <a:schemeClr val="dk1"/>
                          </a:solidFill>
                          <a:latin typeface="+mn-lt"/>
                          <a:ea typeface="+mn-ea"/>
                          <a:cs typeface="+mn-cs"/>
                        </a:rPr>
                        <a:t>6])}</a:t>
                      </a:r>
                      <a:endParaRPr lang="en-IN" dirty="0" smtClean="0"/>
                    </a:p>
                    <a:p>
                      <a:endParaRPr lang="en-IN" dirty="0" smtClean="0"/>
                    </a:p>
                    <a:p>
                      <a:endParaRPr lang="en-IN" dirty="0"/>
                    </a:p>
                  </a:txBody>
                  <a:tcPr/>
                </a:tc>
              </a:tr>
              <a:tr h="370840">
                <a:tc>
                  <a:txBody>
                    <a:bodyPr/>
                    <a:lstStyle/>
                    <a:p>
                      <a:r>
                        <a:rPr lang="en-IN" sz="1800" kern="1200" baseline="0" dirty="0" err="1" smtClean="0">
                          <a:solidFill>
                            <a:schemeClr val="dk1"/>
                          </a:solidFill>
                          <a:latin typeface="+mn-lt"/>
                          <a:ea typeface="+mn-ea"/>
                          <a:cs typeface="+mn-cs"/>
                        </a:rPr>
                        <a:t>combineBy</a:t>
                      </a:r>
                      <a:endParaRPr lang="en-IN" sz="1800" kern="1200" baseline="0" dirty="0" smtClean="0">
                        <a:solidFill>
                          <a:schemeClr val="dk1"/>
                        </a:solidFill>
                        <a:latin typeface="+mn-lt"/>
                        <a:ea typeface="+mn-ea"/>
                        <a:cs typeface="+mn-cs"/>
                      </a:endParaRPr>
                    </a:p>
                    <a:p>
                      <a:r>
                        <a:rPr lang="en-IN" sz="1800" kern="1200" baseline="0" dirty="0" smtClean="0">
                          <a:solidFill>
                            <a:schemeClr val="dk1"/>
                          </a:solidFill>
                          <a:latin typeface="+mn-lt"/>
                          <a:ea typeface="+mn-ea"/>
                          <a:cs typeface="+mn-cs"/>
                        </a:rPr>
                        <a:t>Key(</a:t>
                      </a:r>
                      <a:r>
                        <a:rPr lang="en-IN" sz="1800" kern="1200" baseline="0" dirty="0" err="1" smtClean="0">
                          <a:solidFill>
                            <a:schemeClr val="dk1"/>
                          </a:solidFill>
                          <a:latin typeface="+mn-lt"/>
                          <a:ea typeface="+mn-ea"/>
                          <a:cs typeface="+mn-cs"/>
                        </a:rPr>
                        <a:t>createCombiner</a:t>
                      </a:r>
                      <a:r>
                        <a:rPr lang="en-IN" sz="1800" kern="1200" baseline="0" dirty="0" smtClean="0">
                          <a:solidFill>
                            <a:schemeClr val="dk1"/>
                          </a:solidFill>
                          <a:latin typeface="+mn-lt"/>
                          <a:ea typeface="+mn-ea"/>
                          <a:cs typeface="+mn-cs"/>
                        </a:rPr>
                        <a:t>,</a:t>
                      </a:r>
                    </a:p>
                    <a:p>
                      <a:r>
                        <a:rPr lang="en-IN" sz="1800" kern="1200" baseline="0" dirty="0" err="1" smtClean="0">
                          <a:solidFill>
                            <a:schemeClr val="dk1"/>
                          </a:solidFill>
                          <a:latin typeface="+mn-lt"/>
                          <a:ea typeface="+mn-ea"/>
                          <a:cs typeface="+mn-cs"/>
                        </a:rPr>
                        <a:t>mergeValue</a:t>
                      </a:r>
                      <a:r>
                        <a:rPr lang="en-IN" sz="1800" kern="1200" baseline="0" dirty="0" smtClean="0">
                          <a:solidFill>
                            <a:schemeClr val="dk1"/>
                          </a:solidFill>
                          <a:latin typeface="+mn-lt"/>
                          <a:ea typeface="+mn-ea"/>
                          <a:cs typeface="+mn-cs"/>
                        </a:rPr>
                        <a:t>,</a:t>
                      </a:r>
                    </a:p>
                    <a:p>
                      <a:r>
                        <a:rPr lang="en-IN" sz="1800" kern="1200" baseline="0" dirty="0" err="1" smtClean="0">
                          <a:solidFill>
                            <a:schemeClr val="dk1"/>
                          </a:solidFill>
                          <a:latin typeface="+mn-lt"/>
                          <a:ea typeface="+mn-ea"/>
                          <a:cs typeface="+mn-cs"/>
                        </a:rPr>
                        <a:t>mergeCombiners</a:t>
                      </a:r>
                      <a:r>
                        <a:rPr lang="en-IN" sz="1800" kern="1200" baseline="0" dirty="0" smtClean="0">
                          <a:solidFill>
                            <a:schemeClr val="dk1"/>
                          </a:solidFill>
                          <a:latin typeface="+mn-lt"/>
                          <a:ea typeface="+mn-ea"/>
                          <a:cs typeface="+mn-cs"/>
                        </a:rPr>
                        <a:t>,</a:t>
                      </a:r>
                    </a:p>
                    <a:p>
                      <a:r>
                        <a:rPr lang="en-IN" sz="1800" kern="1200" baseline="0" dirty="0" err="1" smtClean="0">
                          <a:solidFill>
                            <a:schemeClr val="dk1"/>
                          </a:solidFill>
                          <a:latin typeface="+mn-lt"/>
                          <a:ea typeface="+mn-ea"/>
                          <a:cs typeface="+mn-cs"/>
                        </a:rPr>
                        <a:t>partitioner</a:t>
                      </a:r>
                      <a:r>
                        <a:rPr lang="en-IN" sz="1800" kern="1200" baseline="0" dirty="0" smtClean="0">
                          <a:solidFill>
                            <a:schemeClr val="dk1"/>
                          </a:solidFill>
                          <a:latin typeface="+mn-lt"/>
                          <a:ea typeface="+mn-ea"/>
                          <a:cs typeface="+mn-cs"/>
                        </a:rPr>
                        <a:t>)</a:t>
                      </a:r>
                    </a:p>
                  </a:txBody>
                  <a:tcPr/>
                </a:tc>
                <a:tc>
                  <a:txBody>
                    <a:bodyPr/>
                    <a:lstStyle/>
                    <a:p>
                      <a:r>
                        <a:rPr lang="en-IN" sz="1800" kern="1200" baseline="0" dirty="0" smtClean="0">
                          <a:solidFill>
                            <a:schemeClr val="dk1"/>
                          </a:solidFill>
                          <a:latin typeface="+mn-lt"/>
                          <a:ea typeface="+mn-ea"/>
                          <a:cs typeface="+mn-cs"/>
                        </a:rPr>
                        <a:t>Combine values with</a:t>
                      </a:r>
                    </a:p>
                    <a:p>
                      <a:r>
                        <a:rPr lang="en-IN" sz="1800" kern="1200" baseline="0" dirty="0" smtClean="0">
                          <a:solidFill>
                            <a:schemeClr val="dk1"/>
                          </a:solidFill>
                          <a:latin typeface="+mn-lt"/>
                          <a:ea typeface="+mn-ea"/>
                          <a:cs typeface="+mn-cs"/>
                        </a:rPr>
                        <a:t>the same key using a</a:t>
                      </a:r>
                    </a:p>
                    <a:p>
                      <a:r>
                        <a:rPr lang="en-IN" sz="1800" kern="1200" baseline="0" dirty="0" smtClean="0">
                          <a:solidFill>
                            <a:schemeClr val="dk1"/>
                          </a:solidFill>
                          <a:latin typeface="+mn-lt"/>
                          <a:ea typeface="+mn-ea"/>
                          <a:cs typeface="+mn-cs"/>
                        </a:rPr>
                        <a:t>different result type.</a:t>
                      </a:r>
                    </a:p>
                    <a:p>
                      <a:endParaRPr lang="en-IN" dirty="0"/>
                    </a:p>
                  </a:txBody>
                  <a:tcPr/>
                </a:tc>
                <a:tc>
                  <a:txBody>
                    <a:bodyPr/>
                    <a:lstStyle/>
                    <a:p>
                      <a:endParaRPr lang="en-IN" dirty="0"/>
                    </a:p>
                  </a:txBody>
                  <a:tcPr/>
                </a:tc>
                <a:tc>
                  <a:txBody>
                    <a:bodyPr/>
                    <a:lstStyle/>
                    <a:p>
                      <a:endParaRPr lang="en-IN" dirty="0"/>
                    </a:p>
                  </a:txBody>
                  <a:tcPr/>
                </a:tc>
              </a:tr>
              <a:tr h="370840">
                <a:tc>
                  <a:txBody>
                    <a:bodyPr/>
                    <a:lstStyle/>
                    <a:p>
                      <a:r>
                        <a:rPr lang="en-IN" sz="1800" kern="1200" baseline="0" dirty="0" err="1" smtClean="0">
                          <a:solidFill>
                            <a:schemeClr val="dk1"/>
                          </a:solidFill>
                          <a:latin typeface="+mn-lt"/>
                          <a:ea typeface="+mn-ea"/>
                          <a:cs typeface="+mn-cs"/>
                        </a:rPr>
                        <a:t>mapValues</a:t>
                      </a:r>
                      <a:r>
                        <a:rPr lang="en-IN" sz="1800" kern="1200" baseline="0" dirty="0" smtClean="0">
                          <a:solidFill>
                            <a:schemeClr val="dk1"/>
                          </a:solidFill>
                          <a:latin typeface="+mn-lt"/>
                          <a:ea typeface="+mn-ea"/>
                          <a:cs typeface="+mn-cs"/>
                        </a:rPr>
                        <a:t>(</a:t>
                      </a:r>
                      <a:r>
                        <a:rPr lang="en-IN" sz="1800" kern="1200" baseline="0" dirty="0" err="1" smtClean="0">
                          <a:solidFill>
                            <a:schemeClr val="dk1"/>
                          </a:solidFill>
                          <a:latin typeface="+mn-lt"/>
                          <a:ea typeface="+mn-ea"/>
                          <a:cs typeface="+mn-cs"/>
                        </a:rPr>
                        <a:t>func</a:t>
                      </a:r>
                      <a:r>
                        <a:rPr lang="en-IN" sz="1800" kern="1200" baseline="0" dirty="0" smtClean="0">
                          <a:solidFill>
                            <a:schemeClr val="dk1"/>
                          </a:solidFill>
                          <a:latin typeface="+mn-lt"/>
                          <a:ea typeface="+mn-ea"/>
                          <a:cs typeface="+mn-cs"/>
                        </a:rPr>
                        <a:t>)</a:t>
                      </a:r>
                    </a:p>
                  </a:txBody>
                  <a:tcPr/>
                </a:tc>
                <a:tc>
                  <a:txBody>
                    <a:bodyPr/>
                    <a:lstStyle/>
                    <a:p>
                      <a:r>
                        <a:rPr lang="en-IN" sz="1800" kern="1200" baseline="0" dirty="0" smtClean="0">
                          <a:solidFill>
                            <a:schemeClr val="dk1"/>
                          </a:solidFill>
                          <a:latin typeface="+mn-lt"/>
                          <a:ea typeface="+mn-ea"/>
                          <a:cs typeface="+mn-cs"/>
                        </a:rPr>
                        <a:t>Apply a function to</a:t>
                      </a:r>
                    </a:p>
                    <a:p>
                      <a:r>
                        <a:rPr lang="en-IN" sz="1800" kern="1200" baseline="0" dirty="0" smtClean="0">
                          <a:solidFill>
                            <a:schemeClr val="dk1"/>
                          </a:solidFill>
                          <a:latin typeface="+mn-lt"/>
                          <a:ea typeface="+mn-ea"/>
                          <a:cs typeface="+mn-cs"/>
                        </a:rPr>
                        <a:t>each value of a pair</a:t>
                      </a:r>
                    </a:p>
                    <a:p>
                      <a:r>
                        <a:rPr lang="en-IN" sz="1800" kern="1200" baseline="0" dirty="0" smtClean="0">
                          <a:solidFill>
                            <a:schemeClr val="dk1"/>
                          </a:solidFill>
                          <a:latin typeface="+mn-lt"/>
                          <a:ea typeface="+mn-ea"/>
                          <a:cs typeface="+mn-cs"/>
                        </a:rPr>
                        <a:t>RDD without</a:t>
                      </a:r>
                    </a:p>
                    <a:p>
                      <a:r>
                        <a:rPr lang="en-IN" sz="1800" kern="1200" baseline="0" dirty="0" smtClean="0">
                          <a:solidFill>
                            <a:schemeClr val="dk1"/>
                          </a:solidFill>
                          <a:latin typeface="+mn-lt"/>
                          <a:ea typeface="+mn-ea"/>
                          <a:cs typeface="+mn-cs"/>
                        </a:rPr>
                        <a:t>changing the key.</a:t>
                      </a:r>
                    </a:p>
                    <a:p>
                      <a:endParaRPr lang="en-IN" dirty="0"/>
                    </a:p>
                  </a:txBody>
                  <a:tcPr/>
                </a:tc>
                <a:tc>
                  <a:txBody>
                    <a:bodyPr/>
                    <a:lstStyle/>
                    <a:p>
                      <a:r>
                        <a:rPr lang="en-IN" sz="1800" kern="1200" baseline="0" dirty="0" err="1" smtClean="0">
                          <a:solidFill>
                            <a:schemeClr val="dk1"/>
                          </a:solidFill>
                          <a:latin typeface="+mn-lt"/>
                          <a:ea typeface="+mn-ea"/>
                          <a:cs typeface="+mn-cs"/>
                        </a:rPr>
                        <a:t>rdd.mapValues</a:t>
                      </a:r>
                      <a:r>
                        <a:rPr lang="en-IN" sz="1800" kern="1200" baseline="0" dirty="0" smtClean="0">
                          <a:solidFill>
                            <a:schemeClr val="dk1"/>
                          </a:solidFill>
                          <a:latin typeface="+mn-lt"/>
                          <a:ea typeface="+mn-ea"/>
                          <a:cs typeface="+mn-cs"/>
                        </a:rPr>
                        <a:t>(x =&gt; x+1)</a:t>
                      </a:r>
                      <a:endParaRPr lang="en-IN" dirty="0"/>
                    </a:p>
                  </a:txBody>
                  <a:tcPr/>
                </a:tc>
                <a:tc>
                  <a:txBody>
                    <a:bodyPr/>
                    <a:lstStyle/>
                    <a:p>
                      <a:r>
                        <a:rPr lang="en-IN" sz="1800" kern="1200" baseline="0" dirty="0" smtClean="0">
                          <a:solidFill>
                            <a:schemeClr val="dk1"/>
                          </a:solidFill>
                          <a:latin typeface="+mn-lt"/>
                          <a:ea typeface="+mn-ea"/>
                          <a:cs typeface="+mn-cs"/>
                        </a:rPr>
                        <a:t>{(1,</a:t>
                      </a:r>
                    </a:p>
                    <a:p>
                      <a:r>
                        <a:rPr lang="en-IN" sz="1800" kern="1200" baseline="0" dirty="0" smtClean="0">
                          <a:solidFill>
                            <a:schemeClr val="dk1"/>
                          </a:solidFill>
                          <a:latin typeface="+mn-lt"/>
                          <a:ea typeface="+mn-ea"/>
                          <a:cs typeface="+mn-cs"/>
                        </a:rPr>
                        <a:t>3), (3,</a:t>
                      </a:r>
                    </a:p>
                    <a:p>
                      <a:r>
                        <a:rPr lang="en-IN" sz="1800" kern="1200" baseline="0" dirty="0" smtClean="0">
                          <a:solidFill>
                            <a:schemeClr val="dk1"/>
                          </a:solidFill>
                          <a:latin typeface="+mn-lt"/>
                          <a:ea typeface="+mn-ea"/>
                          <a:cs typeface="+mn-cs"/>
                        </a:rPr>
                        <a:t>5), (3, 7)}</a:t>
                      </a:r>
                    </a:p>
                    <a:p>
                      <a:endParaRPr lang="en-IN" dirty="0"/>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dirty="0" smtClean="0"/>
              <a:t>Transformation on pair RDDs</a:t>
            </a:r>
            <a:endParaRPr lang="en-IN" dirty="0"/>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srcRect/>
          <a:stretch>
            <a:fillRect/>
          </a:stretch>
        </p:blipFill>
        <p:spPr bwMode="auto">
          <a:xfrm>
            <a:off x="285720" y="785794"/>
            <a:ext cx="8572560" cy="5857916"/>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Actions on pair RDDs</a:t>
            </a:r>
            <a:endParaRPr lang="en-IN" dirty="0"/>
          </a:p>
        </p:txBody>
      </p:sp>
      <p:pic>
        <p:nvPicPr>
          <p:cNvPr id="4098" name="Picture 2"/>
          <p:cNvPicPr>
            <a:picLocks noGrp="1" noChangeAspect="1" noChangeArrowheads="1"/>
          </p:cNvPicPr>
          <p:nvPr>
            <p:ph idx="1"/>
          </p:nvPr>
        </p:nvPicPr>
        <p:blipFill>
          <a:blip r:embed="rId2"/>
          <a:srcRect/>
          <a:stretch>
            <a:fillRect/>
          </a:stretch>
        </p:blipFill>
        <p:spPr bwMode="auto">
          <a:xfrm>
            <a:off x="357158" y="1643050"/>
            <a:ext cx="8072494" cy="500066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Spark Stack</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428736"/>
            <a:ext cx="8229600" cy="464347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a:t>
            </a:r>
            <a:endParaRPr lang="en-IN" dirty="0"/>
          </a:p>
        </p:txBody>
      </p:sp>
      <p:sp>
        <p:nvSpPr>
          <p:cNvPr id="3" name="Content Placeholder 2"/>
          <p:cNvSpPr>
            <a:spLocks noGrp="1"/>
          </p:cNvSpPr>
          <p:nvPr>
            <p:ph idx="1"/>
          </p:nvPr>
        </p:nvSpPr>
        <p:spPr>
          <a:xfrm>
            <a:off x="457200" y="1071546"/>
            <a:ext cx="8229600" cy="5054617"/>
          </a:xfrm>
        </p:spPr>
        <p:txBody>
          <a:bodyPr>
            <a:normAutofit fontScale="92500" lnSpcReduction="20000"/>
          </a:bodyPr>
          <a:lstStyle/>
          <a:p>
            <a:pPr algn="just"/>
            <a:r>
              <a:rPr lang="en-IN" dirty="0"/>
              <a:t>At its core, </a:t>
            </a:r>
            <a:r>
              <a:rPr lang="en-IN" dirty="0" smtClean="0"/>
              <a:t>Spark is </a:t>
            </a:r>
            <a:r>
              <a:rPr lang="en-IN" dirty="0"/>
              <a:t>a “computational engine” that is responsible for scheduling, distributing, and </a:t>
            </a:r>
            <a:r>
              <a:rPr lang="en-IN" dirty="0" smtClean="0"/>
              <a:t>monitoring applications </a:t>
            </a:r>
            <a:r>
              <a:rPr lang="en-IN" dirty="0"/>
              <a:t>consisting of many computational tasks across many </a:t>
            </a:r>
            <a:r>
              <a:rPr lang="en-IN" dirty="0" smtClean="0"/>
              <a:t>worker machines</a:t>
            </a:r>
            <a:r>
              <a:rPr lang="en-IN" dirty="0"/>
              <a:t>, or a </a:t>
            </a:r>
            <a:r>
              <a:rPr lang="en-IN" i="1" dirty="0"/>
              <a:t>computing cluster. </a:t>
            </a:r>
            <a:endParaRPr lang="en-IN" i="1" dirty="0" smtClean="0"/>
          </a:p>
          <a:p>
            <a:pPr algn="just"/>
            <a:r>
              <a:rPr lang="en-IN" i="1" dirty="0" smtClean="0"/>
              <a:t>Because </a:t>
            </a:r>
            <a:r>
              <a:rPr lang="en-IN" i="1" dirty="0"/>
              <a:t>the core engine of Spark is both fast </a:t>
            </a:r>
            <a:r>
              <a:rPr lang="en-IN" i="1" dirty="0" smtClean="0"/>
              <a:t>and </a:t>
            </a:r>
            <a:r>
              <a:rPr lang="en-IN" dirty="0" smtClean="0"/>
              <a:t>general-purpose</a:t>
            </a:r>
            <a:r>
              <a:rPr lang="en-IN" dirty="0"/>
              <a:t>, it powers multiple higher-level components specialized for </a:t>
            </a:r>
            <a:r>
              <a:rPr lang="en-IN" dirty="0" smtClean="0"/>
              <a:t>various workloads</a:t>
            </a:r>
            <a:r>
              <a:rPr lang="en-IN" dirty="0"/>
              <a:t>, such as SQL or machine learning. These components are designed </a:t>
            </a:r>
            <a:r>
              <a:rPr lang="en-IN" dirty="0" smtClean="0"/>
              <a:t>to interoperate </a:t>
            </a:r>
            <a:r>
              <a:rPr lang="en-IN" dirty="0"/>
              <a:t>closely, letting you combine them like libraries in a software project.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Spark </a:t>
            </a:r>
            <a:r>
              <a:rPr lang="en-IN" dirty="0" smtClean="0"/>
              <a:t>Core</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Spark </a:t>
            </a:r>
            <a:r>
              <a:rPr lang="en-IN" dirty="0"/>
              <a:t>Core contains the basic functionality of Spark, including </a:t>
            </a:r>
            <a:endParaRPr lang="en-IN" dirty="0" smtClean="0"/>
          </a:p>
          <a:p>
            <a:r>
              <a:rPr lang="en-IN" dirty="0" smtClean="0"/>
              <a:t>components </a:t>
            </a:r>
            <a:r>
              <a:rPr lang="en-IN" dirty="0"/>
              <a:t>for </a:t>
            </a:r>
            <a:r>
              <a:rPr lang="en-IN" dirty="0" smtClean="0"/>
              <a:t>task scheduling</a:t>
            </a:r>
            <a:r>
              <a:rPr lang="en-IN" dirty="0"/>
              <a:t>, </a:t>
            </a:r>
            <a:endParaRPr lang="en-IN" dirty="0" smtClean="0"/>
          </a:p>
          <a:p>
            <a:r>
              <a:rPr lang="en-IN" dirty="0" smtClean="0"/>
              <a:t>memory </a:t>
            </a:r>
            <a:r>
              <a:rPr lang="en-IN" dirty="0"/>
              <a:t>management, </a:t>
            </a:r>
            <a:endParaRPr lang="en-IN" dirty="0" smtClean="0"/>
          </a:p>
          <a:p>
            <a:r>
              <a:rPr lang="en-IN" dirty="0" smtClean="0"/>
              <a:t>fault </a:t>
            </a:r>
            <a:r>
              <a:rPr lang="en-IN" dirty="0"/>
              <a:t>recovery, </a:t>
            </a:r>
            <a:endParaRPr lang="en-IN" dirty="0" smtClean="0"/>
          </a:p>
          <a:p>
            <a:r>
              <a:rPr lang="en-IN" dirty="0" smtClean="0"/>
              <a:t>interacting </a:t>
            </a:r>
            <a:r>
              <a:rPr lang="en-IN" dirty="0"/>
              <a:t>with storage </a:t>
            </a:r>
            <a:r>
              <a:rPr lang="en-IN" dirty="0" smtClean="0"/>
              <a:t>systems, and </a:t>
            </a:r>
            <a:r>
              <a:rPr lang="en-IN" dirty="0"/>
              <a:t>more. </a:t>
            </a:r>
            <a:endParaRPr lang="en-IN" dirty="0" smtClean="0"/>
          </a:p>
          <a:p>
            <a:r>
              <a:rPr lang="en-IN" dirty="0" smtClean="0"/>
              <a:t>Spark </a:t>
            </a:r>
            <a:r>
              <a:rPr lang="en-IN" dirty="0"/>
              <a:t>Core is also home to the API that defines </a:t>
            </a:r>
            <a:r>
              <a:rPr lang="en-IN" i="1" dirty="0"/>
              <a:t>resilient distributed </a:t>
            </a:r>
            <a:r>
              <a:rPr lang="en-IN" i="1" dirty="0" smtClean="0"/>
              <a:t>datasets </a:t>
            </a:r>
            <a:r>
              <a:rPr lang="en-IN" dirty="0" smtClean="0"/>
              <a:t>(RDDs</a:t>
            </a:r>
            <a:r>
              <a:rPr lang="en-IN" dirty="0"/>
              <a:t>), which are Spark’s main programming abstraction. </a:t>
            </a:r>
            <a:endParaRPr lang="en-IN" dirty="0" smtClean="0"/>
          </a:p>
          <a:p>
            <a:r>
              <a:rPr lang="en-US" dirty="0" smtClean="0"/>
              <a:t>RDDs Resilient Distributed Datasets</a:t>
            </a:r>
            <a:endParaRPr lang="en-IN" dirty="0" smtClean="0"/>
          </a:p>
          <a:p>
            <a:pPr algn="just"/>
            <a:r>
              <a:rPr lang="en-IN" dirty="0" smtClean="0"/>
              <a:t>RDDs </a:t>
            </a:r>
            <a:r>
              <a:rPr lang="en-IN" dirty="0"/>
              <a:t>represent </a:t>
            </a:r>
            <a:r>
              <a:rPr lang="en-IN" dirty="0" smtClean="0"/>
              <a:t>a collection </a:t>
            </a:r>
            <a:r>
              <a:rPr lang="en-IN" dirty="0"/>
              <a:t>of items distributed across many compute nodes that can be </a:t>
            </a:r>
            <a:r>
              <a:rPr lang="en-IN" dirty="0" smtClean="0"/>
              <a:t>manipulated in </a:t>
            </a:r>
            <a:r>
              <a:rPr lang="en-IN" dirty="0"/>
              <a:t>parallel. Spark Core provides many APIs for building and manipulating </a:t>
            </a:r>
            <a:r>
              <a:rPr lang="en-IN" dirty="0" smtClean="0"/>
              <a:t>these collections</a:t>
            </a:r>
            <a:r>
              <a:rPr lang="en-IN" dirty="0"/>
              <a:t>.</a:t>
            </a:r>
          </a:p>
          <a:p>
            <a:endParaRPr lang="en-IN"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Spark SQL</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 </a:t>
            </a:r>
            <a:r>
              <a:rPr lang="en-IN" dirty="0" smtClean="0"/>
              <a:t>Spark SQL is Spark’s package for working with structured data. </a:t>
            </a:r>
          </a:p>
          <a:p>
            <a:pPr algn="just"/>
            <a:r>
              <a:rPr lang="en-IN" dirty="0" smtClean="0"/>
              <a:t>It allows querying data via SQL as well as the Apache Hive variant of SQL—called the Hive Query Language (HQL)—and it supports many sources of data, including Hive tables, </a:t>
            </a:r>
            <a:r>
              <a:rPr lang="en-IN" dirty="0" err="1" smtClean="0"/>
              <a:t>Parquet,and</a:t>
            </a:r>
            <a:r>
              <a:rPr lang="en-IN" dirty="0" smtClean="0"/>
              <a:t> JSON. </a:t>
            </a:r>
          </a:p>
          <a:p>
            <a:pPr algn="just"/>
            <a:r>
              <a:rPr lang="en-IN" dirty="0" smtClean="0"/>
              <a:t>Beyond providing a SQL interface to Spark, Spark SQL allows developers to intermix SQL queries with the programmatic data manipulations supported by RDDs in Python, Java, and </a:t>
            </a:r>
            <a:r>
              <a:rPr lang="en-IN" dirty="0" err="1" smtClean="0"/>
              <a:t>Scala</a:t>
            </a:r>
            <a:r>
              <a:rPr lang="en-IN" dirty="0" smtClean="0"/>
              <a:t>, all within a single application, thus combining SQL with complex analytics. </a:t>
            </a:r>
          </a:p>
          <a:p>
            <a:pPr algn="just"/>
            <a:r>
              <a:rPr lang="en-IN" dirty="0" smtClean="0"/>
              <a:t>This tight integration with the rich computing environment provided by Spark makes Spark SQL unlike Shark was an older SQL-on-Spark project out of the University of California, Berkeley, that modified Apache Hive to run on Spark. </a:t>
            </a:r>
          </a:p>
          <a:p>
            <a:r>
              <a:rPr lang="en-IN" dirty="0" smtClean="0"/>
              <a:t>It has now been replaced by Spark SQL to provide better integration with the Spark engine and language APIs.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Spark Streaming </a:t>
            </a:r>
            <a:br>
              <a:rPr lang="en-IN" dirty="0" smtClean="0"/>
            </a:br>
            <a:endParaRPr lang="en-IN" dirty="0"/>
          </a:p>
        </p:txBody>
      </p:sp>
      <p:sp>
        <p:nvSpPr>
          <p:cNvPr id="3" name="Content Placeholder 2"/>
          <p:cNvSpPr>
            <a:spLocks noGrp="1"/>
          </p:cNvSpPr>
          <p:nvPr>
            <p:ph idx="1"/>
          </p:nvPr>
        </p:nvSpPr>
        <p:spPr/>
        <p:txBody>
          <a:bodyPr>
            <a:normAutofit fontScale="70000" lnSpcReduction="20000"/>
          </a:bodyPr>
          <a:lstStyle/>
          <a:p>
            <a:pPr algn="just"/>
            <a:r>
              <a:rPr lang="en-IN" dirty="0" smtClean="0"/>
              <a:t>Spark </a:t>
            </a:r>
            <a:r>
              <a:rPr lang="en-IN" dirty="0" smtClean="0"/>
              <a:t>Streaming is a Spark component that enables processing of live streams of </a:t>
            </a:r>
            <a:r>
              <a:rPr lang="en-IN" dirty="0" smtClean="0"/>
              <a:t>data. </a:t>
            </a:r>
          </a:p>
          <a:p>
            <a:pPr algn="just"/>
            <a:r>
              <a:rPr lang="en-IN" dirty="0" smtClean="0"/>
              <a:t>Examples </a:t>
            </a:r>
            <a:r>
              <a:rPr lang="en-IN" dirty="0" smtClean="0"/>
              <a:t>of data streams include log files generated by production web servers, or queues of messages containing status updates posted by users of a web service. </a:t>
            </a:r>
            <a:r>
              <a:rPr lang="en-IN" dirty="0" smtClean="0"/>
              <a:t> Spark </a:t>
            </a:r>
            <a:r>
              <a:rPr lang="en-IN" dirty="0" smtClean="0"/>
              <a:t>Streaming provides an API for manipulating data streams that closely matches the</a:t>
            </a:r>
          </a:p>
          <a:p>
            <a:r>
              <a:rPr lang="en-IN" dirty="0" smtClean="0"/>
              <a:t>Spark Core’s RDD API, making it easy for programmers to learn the project and</a:t>
            </a:r>
          </a:p>
          <a:p>
            <a:r>
              <a:rPr lang="en-IN" dirty="0" smtClean="0"/>
              <a:t>move between applications that manipulate data stored in memory, on disk, or arriving</a:t>
            </a:r>
          </a:p>
          <a:p>
            <a:r>
              <a:rPr lang="en-IN" dirty="0" smtClean="0"/>
              <a:t>in real time. Underneath its API, Spark Streaming was designed to provide the</a:t>
            </a:r>
          </a:p>
          <a:p>
            <a:r>
              <a:rPr lang="en-IN" dirty="0" smtClean="0"/>
              <a:t>same degree of fault tolerance, throughput, and scalability as Spark Core.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MLlib</a:t>
            </a:r>
            <a:endParaRPr lang="en-IN" dirty="0"/>
          </a:p>
        </p:txBody>
      </p:sp>
      <p:sp>
        <p:nvSpPr>
          <p:cNvPr id="3" name="Content Placeholder 2"/>
          <p:cNvSpPr>
            <a:spLocks noGrp="1"/>
          </p:cNvSpPr>
          <p:nvPr>
            <p:ph idx="1"/>
          </p:nvPr>
        </p:nvSpPr>
        <p:spPr/>
        <p:txBody>
          <a:bodyPr>
            <a:normAutofit fontScale="47500" lnSpcReduction="20000"/>
          </a:bodyPr>
          <a:lstStyle/>
          <a:p>
            <a:pPr algn="just"/>
            <a:r>
              <a:rPr lang="en-IN" dirty="0" smtClean="0"/>
              <a:t>Spark </a:t>
            </a:r>
            <a:r>
              <a:rPr lang="en-IN" dirty="0" smtClean="0"/>
              <a:t>comes with a library containing common machine learning (ML) functionality, called </a:t>
            </a:r>
            <a:r>
              <a:rPr lang="en-IN" dirty="0" err="1" smtClean="0"/>
              <a:t>MLlib</a:t>
            </a:r>
            <a:r>
              <a:rPr lang="en-IN" dirty="0" smtClean="0"/>
              <a:t>. </a:t>
            </a:r>
            <a:r>
              <a:rPr lang="en-IN" dirty="0" err="1" smtClean="0"/>
              <a:t>MLlib</a:t>
            </a:r>
            <a:r>
              <a:rPr lang="en-IN" dirty="0" smtClean="0"/>
              <a:t> provides multiple types of machine learning algorithms, including classification, regression, clustering, and collaborative filtering, as well as supporting functionality such as model evaluation and data import. It also provides some lower-level ML primitives, including a generic gradient descent optimization algorithm. All of these methods are designed to scale out across a cluster.</a:t>
            </a:r>
          </a:p>
          <a:p>
            <a:r>
              <a:rPr lang="en-IN" dirty="0" err="1" smtClean="0"/>
              <a:t>GraphX</a:t>
            </a:r>
            <a:endParaRPr lang="en-IN" dirty="0" smtClean="0"/>
          </a:p>
          <a:p>
            <a:pPr algn="just"/>
            <a:r>
              <a:rPr lang="en-IN" dirty="0" err="1" smtClean="0"/>
              <a:t>GraphX</a:t>
            </a:r>
            <a:r>
              <a:rPr lang="en-IN" dirty="0" smtClean="0"/>
              <a:t> is a library for manipulating graphs (e.g., a social network’s friend graph) and performing graph-parallel computations. Like Spark Streaming and Spark SQL, </a:t>
            </a:r>
            <a:r>
              <a:rPr lang="en-IN" dirty="0" err="1" smtClean="0"/>
              <a:t>GraphX</a:t>
            </a:r>
            <a:r>
              <a:rPr lang="en-IN" dirty="0" smtClean="0"/>
              <a:t> extends the Spark RDD API, allowing us to create a directed graph with arbitrary properties attached to each vertex and edge. </a:t>
            </a:r>
            <a:r>
              <a:rPr lang="en-IN" dirty="0" err="1" smtClean="0"/>
              <a:t>GraphX</a:t>
            </a:r>
            <a:r>
              <a:rPr lang="en-IN" dirty="0" smtClean="0"/>
              <a:t> also provides various operators for manipulating graphs (e.g., </a:t>
            </a:r>
            <a:r>
              <a:rPr lang="en-IN" dirty="0" err="1" smtClean="0"/>
              <a:t>subgraph</a:t>
            </a:r>
            <a:r>
              <a:rPr lang="en-IN" dirty="0" smtClean="0"/>
              <a:t> and </a:t>
            </a:r>
            <a:r>
              <a:rPr lang="en-IN" dirty="0" err="1" smtClean="0"/>
              <a:t>mapVertices</a:t>
            </a:r>
            <a:r>
              <a:rPr lang="en-IN" dirty="0" smtClean="0"/>
              <a:t>) and a library of common graph algorithms (e.g., </a:t>
            </a:r>
            <a:r>
              <a:rPr lang="en-IN" dirty="0" err="1" smtClean="0"/>
              <a:t>PageRank</a:t>
            </a:r>
            <a:r>
              <a:rPr lang="en-IN" dirty="0" smtClean="0"/>
              <a:t> and triangle counting).</a:t>
            </a:r>
          </a:p>
          <a:p>
            <a:r>
              <a:rPr lang="en-IN" dirty="0" smtClean="0"/>
              <a:t>Cluster Managers</a:t>
            </a:r>
          </a:p>
          <a:p>
            <a:r>
              <a:rPr lang="en-IN" dirty="0" smtClean="0"/>
              <a:t>Under the hood, Spark is designed to efficiently scale up from one to many </a:t>
            </a:r>
            <a:r>
              <a:rPr lang="en-IN" dirty="0" smtClean="0"/>
              <a:t>thousands of </a:t>
            </a:r>
            <a:r>
              <a:rPr lang="en-IN" dirty="0" smtClean="0"/>
              <a:t>compute nodes. To achieve this while maximizing flexibility, Spark can run over </a:t>
            </a:r>
            <a:r>
              <a:rPr lang="en-IN" dirty="0" smtClean="0"/>
              <a:t>a variety </a:t>
            </a:r>
            <a:r>
              <a:rPr lang="en-IN" dirty="0" smtClean="0"/>
              <a:t>of </a:t>
            </a:r>
            <a:r>
              <a:rPr lang="en-IN" i="1" dirty="0" smtClean="0"/>
              <a:t>cluster managers, including </a:t>
            </a:r>
            <a:r>
              <a:rPr lang="en-IN" i="1" dirty="0" err="1" smtClean="0"/>
              <a:t>Hadoop</a:t>
            </a:r>
            <a:r>
              <a:rPr lang="en-IN" i="1" dirty="0" smtClean="0"/>
              <a:t> YARN, Apache </a:t>
            </a:r>
            <a:r>
              <a:rPr lang="en-IN" i="1" dirty="0" err="1" smtClean="0"/>
              <a:t>Mesos</a:t>
            </a:r>
            <a:r>
              <a:rPr lang="en-IN" i="1" dirty="0" smtClean="0"/>
              <a:t>, and a </a:t>
            </a:r>
            <a:r>
              <a:rPr lang="en-IN" i="1" dirty="0" smtClean="0"/>
              <a:t>simple </a:t>
            </a:r>
            <a:r>
              <a:rPr lang="en-IN" dirty="0" smtClean="0"/>
              <a:t>cluster </a:t>
            </a:r>
            <a:r>
              <a:rPr lang="en-IN" dirty="0" smtClean="0"/>
              <a:t>manager included in Spark itself called the Standalone Scheduler. If you </a:t>
            </a:r>
            <a:r>
              <a:rPr lang="en-IN" dirty="0" smtClean="0"/>
              <a:t>are just </a:t>
            </a:r>
            <a:r>
              <a:rPr lang="en-IN" dirty="0" smtClean="0"/>
              <a:t>installing Spark on an empty set of machines, the Standalone Scheduler </a:t>
            </a:r>
            <a:r>
              <a:rPr lang="en-IN" dirty="0" smtClean="0"/>
              <a:t>provides an </a:t>
            </a:r>
            <a:r>
              <a:rPr lang="en-IN" dirty="0" smtClean="0"/>
              <a:t>easy way to get started; if you already have a </a:t>
            </a:r>
            <a:r>
              <a:rPr lang="en-IN" dirty="0" err="1" smtClean="0"/>
              <a:t>Hadoop</a:t>
            </a:r>
            <a:r>
              <a:rPr lang="en-IN" dirty="0" smtClean="0"/>
              <a:t> YARN or </a:t>
            </a:r>
            <a:r>
              <a:rPr lang="en-IN" dirty="0" err="1" smtClean="0"/>
              <a:t>Mesos</a:t>
            </a:r>
            <a:r>
              <a:rPr lang="en-IN" dirty="0" smtClean="0"/>
              <a:t> </a:t>
            </a:r>
            <a:r>
              <a:rPr lang="en-IN" dirty="0" smtClean="0"/>
              <a:t>cluster, however</a:t>
            </a:r>
            <a:r>
              <a:rPr lang="en-IN" dirty="0" smtClean="0"/>
              <a:t>, Spark’s support for these cluster managers allows your applications to </a:t>
            </a:r>
            <a:r>
              <a:rPr lang="en-IN" dirty="0" smtClean="0"/>
              <a:t>also run </a:t>
            </a:r>
            <a:r>
              <a:rPr lang="en-IN" dirty="0" smtClean="0"/>
              <a:t>on them.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Components for Distributed execution in Spark  </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285720" y="1357298"/>
            <a:ext cx="8643998" cy="5286412"/>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TotalTime>
  <Words>1902</Words>
  <Application>Microsoft Office PowerPoint</Application>
  <PresentationFormat>On-screen Show (4:3)</PresentationFormat>
  <Paragraphs>147</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Spark</vt:lpstr>
      <vt:lpstr>Introduction</vt:lpstr>
      <vt:lpstr>The Spark Stack</vt:lpstr>
      <vt:lpstr>Spark</vt:lpstr>
      <vt:lpstr>Spark Core</vt:lpstr>
      <vt:lpstr>Spark SQL</vt:lpstr>
      <vt:lpstr>Spark Streaming  </vt:lpstr>
      <vt:lpstr>MLlib</vt:lpstr>
      <vt:lpstr>Components for Distributed execution in Spark  </vt:lpstr>
      <vt:lpstr>Programming with RDDs</vt:lpstr>
      <vt:lpstr>RDD</vt:lpstr>
      <vt:lpstr>Slide 12</vt:lpstr>
      <vt:lpstr>Operations on RDDs</vt:lpstr>
      <vt:lpstr>Creating RDDs  RDD.persist()</vt:lpstr>
      <vt:lpstr>Slide 15</vt:lpstr>
      <vt:lpstr>To select only error messages from logfile</vt:lpstr>
      <vt:lpstr>to print out the number of lines that contained either error or warning</vt:lpstr>
      <vt:lpstr>RDD actions</vt:lpstr>
      <vt:lpstr>Lazy Evaluation</vt:lpstr>
      <vt:lpstr>To get squares of numbers</vt:lpstr>
      <vt:lpstr>Slide 21</vt:lpstr>
      <vt:lpstr>Set operations</vt:lpstr>
      <vt:lpstr>Slide 23</vt:lpstr>
      <vt:lpstr>Creating Pair RDDs</vt:lpstr>
      <vt:lpstr>Transformations on Pair RDDs</vt:lpstr>
      <vt:lpstr>Transformation on pair RDDs</vt:lpstr>
      <vt:lpstr>Actions on pair RDDs</vt:lpstr>
    </vt:vector>
  </TitlesOfParts>
  <Company>Arkansas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vignan</dc:creator>
  <cp:lastModifiedBy>vignan</cp:lastModifiedBy>
  <cp:revision>39</cp:revision>
  <dcterms:created xsi:type="dcterms:W3CDTF">2017-12-08T05:39:08Z</dcterms:created>
  <dcterms:modified xsi:type="dcterms:W3CDTF">2018-05-15T07:27:24Z</dcterms:modified>
</cp:coreProperties>
</file>