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260" r:id="rId13"/>
    <p:sldId id="1937" r:id="rId14"/>
    <p:sldId id="262" r:id="rId15"/>
    <p:sldId id="263" r:id="rId16"/>
    <p:sldId id="1938" r:id="rId17"/>
    <p:sldId id="1943" r:id="rId18"/>
    <p:sldId id="1944" r:id="rId19"/>
    <p:sldId id="1958" r:id="rId20"/>
    <p:sldId id="1947" r:id="rId21"/>
    <p:sldId id="1946" r:id="rId22"/>
    <p:sldId id="1950" r:id="rId23"/>
    <p:sldId id="1954" r:id="rId24"/>
    <p:sldId id="1949" r:id="rId25"/>
    <p:sldId id="1959" r:id="rId26"/>
    <p:sldId id="1960" r:id="rId27"/>
    <p:sldId id="1955" r:id="rId28"/>
    <p:sldId id="1953" r:id="rId29"/>
    <p:sldId id="193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27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27 January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27 January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27 January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27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27 January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27 January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27-01-2023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27 January 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0.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RIZWANULLAH MD ( 208W1A1299 )</a:t>
            </a: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itchFamily="18" charset="0"/>
              </a:rPr>
              <a:t>DEPARTMENT OF INFORMATION TECHNOLOGY</a:t>
            </a: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p>
          <a:p>
            <a:pPr algn="ctr" defTabSz="914400"/>
            <a:r>
              <a:rPr lang="en-US" sz="2400" b="1" dirty="0">
                <a:solidFill>
                  <a:srgbClr val="BF11A6"/>
                </a:solidFill>
                <a:latin typeface="Century Gothic" panose="020B0502020202020204" pitchFamily="34" charset="0"/>
              </a:rPr>
              <a:t>EPICS Project Review Presentation</a:t>
            </a: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27 January 2023</a:t>
            </a:fld>
            <a:endParaRPr lang="en-US" dirty="0">
              <a:solidFill>
                <a:prstClr val="black">
                  <a:tint val="75000"/>
                </a:prstClr>
              </a:solidFill>
              <a:latin typeface="Century Gothic" panose="020B0502020202020204" pitchFamily="34" charset="0"/>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1909483" y="1655863"/>
            <a:ext cx="8911234" cy="523208"/>
          </a:xfrm>
          <a:prstGeom prst="rect">
            <a:avLst/>
          </a:prstGeom>
          <a:solidFill>
            <a:schemeClr val="tx1"/>
          </a:solidFill>
        </p:spPr>
        <p:txBody>
          <a:bodyPr wrap="square" lIns="91428" tIns="45714" rIns="91428" bIns="45714" rtlCol="0">
            <a:spAutoFit/>
          </a:bodyPr>
          <a:lstStyle/>
          <a:p>
            <a:pPr defTabSz="228554">
              <a:defRPr/>
            </a:pPr>
            <a:r>
              <a:rPr lang="en-US" sz="2800" b="1" dirty="0">
                <a:solidFill>
                  <a:srgbClr val="FFFFFF"/>
                </a:solidFill>
                <a:latin typeface="Century Gothic"/>
              </a:rPr>
              <a:t>Interpreting Doctors Handwritten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786201"/>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Windows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Google </a:t>
            </a:r>
            <a:r>
              <a:rPr lang="en-US" sz="2400" dirty="0" err="1"/>
              <a:t>Colab</a:t>
            </a:r>
            <a:r>
              <a:rPr lang="en-US" sz="2400" dirty="0"/>
              <a:t>.</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8" name="Picture 7">
            <a:extLst>
              <a:ext uri="{FF2B5EF4-FFF2-40B4-BE49-F238E27FC236}">
                <a16:creationId xmlns:a16="http://schemas.microsoft.com/office/drawing/2014/main" id="{879E749F-12E6-F987-30AF-7DBFDE03A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7950" y="110606"/>
            <a:ext cx="8925336" cy="6636788"/>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264653" y="3609256"/>
            <a:ext cx="4651182" cy="802300"/>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134370" y="2854517"/>
            <a:ext cx="9587752" cy="6865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302124" y="4512754"/>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F39415D-0E33-AF37-7DDB-F7B2BFB8BCC3}"/>
                  </a:ext>
                </a:extLst>
              </p:cNvPr>
              <p:cNvSpPr txBox="1"/>
              <p:nvPr/>
            </p:nvSpPr>
            <p:spPr>
              <a:xfrm>
                <a:off x="2698376" y="5498873"/>
                <a:ext cx="7395883" cy="438903"/>
              </a:xfrm>
              <a:prstGeom prst="rect">
                <a:avLst/>
              </a:prstGeom>
              <a:noFill/>
            </p:spPr>
            <p:txBody>
              <a:bodyPr wrap="square">
                <a:spAutoFit/>
              </a:bodyPr>
              <a:lstStyle/>
              <a:p>
                <a14:m>
                  <m:oMath xmlns:m="http://schemas.openxmlformats.org/officeDocument/2006/math">
                    <m:sSub>
                      <m:sSubPr>
                        <m:ctrlPr>
                          <a:rPr lang="en-IN" sz="1800" i="1" smtClean="0">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𝑓𝑜𝑟𝑤𝑎𝑟𝑑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𝑏𝑎𝑐𝑘𝑤𝑎𝑟𝑑</m:t>
                        </m:r>
                      </m:sub>
                    </m:sSub>
                    <m:d>
                      <m:dPr>
                        <m:ctrlPr>
                          <a:rPr lang="en-IN" sz="1800" i="1">
                            <a:solidFill>
                              <a:srgbClr val="000000"/>
                            </a:solidFill>
                            <a:effectLst/>
                            <a:latin typeface="Cambria Math" panose="02040503050406030204" pitchFamily="18" charset="0"/>
                          </a:rPr>
                        </m:ctrlPr>
                      </m:d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800" i="1">
                                <a:solidFill>
                                  <a:srgbClr val="000000"/>
                                </a:solidFill>
                                <a:effectLst/>
                                <a:latin typeface="Cambria Math" panose="02040503050406030204" pitchFamily="18" charset="0"/>
                              </a:rPr>
                            </m:ctrlPr>
                          </m:accPr>
                          <m:e>
                            <m:sSub>
                              <m:sSubPr>
                                <m:ctrlPr>
                                  <a:rPr lang="en-IN" sz="1800" i="1">
                                    <a:solidFill>
                                      <a:srgbClr val="000000"/>
                                    </a:solidFill>
                                    <a:effectLst/>
                                    <a:latin typeface="Cambria Math" panose="02040503050406030204" pitchFamily="18" charset="0"/>
                                  </a:rPr>
                                </m:ctrlPr>
                              </m:sSubPr>
                              <m:e>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tr-TR"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acc>
                      </m:e>
                    </m:d>
                  </m:oMath>
                </a14:m>
                <a:r>
                  <a:rPr lang="tr-TR" sz="1800" dirty="0">
                    <a:solidFill>
                      <a:srgbClr val="000000"/>
                    </a:solidFill>
                    <a:effectLst/>
                    <a:latin typeface="Times New Roman" panose="02020603050405020304" pitchFamily="18" charset="0"/>
                    <a:ea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rPr>
                  <a:t> -(2) </a:t>
                </a:r>
                <a:r>
                  <a:rPr lang="en-IN" sz="1800" b="1" dirty="0">
                    <a:solidFill>
                      <a:srgbClr val="000000"/>
                    </a:solidFill>
                    <a:effectLst/>
                    <a:latin typeface="Times New Roman" panose="02020603050405020304" pitchFamily="18" charset="0"/>
                    <a:ea typeface="Times New Roman" panose="02020603050405020304" pitchFamily="18" charset="0"/>
                  </a:rPr>
                  <a:t>Bi-Directional GRU</a:t>
                </a:r>
                <a:endParaRPr lang="en-IN" b="1" dirty="0"/>
              </a:p>
            </p:txBody>
          </p:sp>
        </mc:Choice>
        <mc:Fallback>
          <p:sp>
            <p:nvSpPr>
              <p:cNvPr id="4" name="TextBox 3">
                <a:extLst>
                  <a:ext uri="{FF2B5EF4-FFF2-40B4-BE49-F238E27FC236}">
                    <a16:creationId xmlns:a16="http://schemas.microsoft.com/office/drawing/2014/main" id="{6F39415D-0E33-AF37-7DDB-F7B2BFB8BCC3}"/>
                  </a:ext>
                </a:extLst>
              </p:cNvPr>
              <p:cNvSpPr txBox="1">
                <a:spLocks noRot="1" noChangeAspect="1" noMove="1" noResize="1" noEditPoints="1" noAdjustHandles="1" noChangeArrowheads="1" noChangeShapeType="1" noTextEdit="1"/>
              </p:cNvSpPr>
              <p:nvPr/>
            </p:nvSpPr>
            <p:spPr>
              <a:xfrm>
                <a:off x="2698376" y="5498873"/>
                <a:ext cx="7395883" cy="438903"/>
              </a:xfrm>
              <a:prstGeom prst="rect">
                <a:avLst/>
              </a:prstGeom>
              <a:blipFill>
                <a:blip r:embed="rId3"/>
                <a:stretch>
                  <a:fillRect b="-15278"/>
                </a:stretch>
              </a:blipFill>
            </p:spPr>
            <p:txBody>
              <a:bodyPr/>
              <a:lstStyle/>
              <a:p>
                <a:r>
                  <a:rPr lang="en-IN">
                    <a:noFill/>
                  </a:rPr>
                  <a:t> </a:t>
                </a:r>
              </a:p>
            </p:txBody>
          </p:sp>
        </mc:Fallback>
      </mc:AlternateContent>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9FE7D3-3A7D-BD84-19EA-232012C3DD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6622" y="375256"/>
            <a:ext cx="6585778" cy="2584357"/>
          </a:xfrm>
          <a:prstGeom prst="rect">
            <a:avLst/>
          </a:prstGeom>
          <a:noFill/>
          <a:ln>
            <a:noFill/>
          </a:ln>
        </p:spPr>
      </p:pic>
      <p:pic>
        <p:nvPicPr>
          <p:cNvPr id="3" name="Picture 2">
            <a:extLst>
              <a:ext uri="{FF2B5EF4-FFF2-40B4-BE49-F238E27FC236}">
                <a16:creationId xmlns:a16="http://schemas.microsoft.com/office/drawing/2014/main" id="{850E169C-876B-7279-A60C-C356150659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6622" y="3429000"/>
            <a:ext cx="6899543" cy="2207131"/>
          </a:xfrm>
          <a:prstGeom prst="rect">
            <a:avLst/>
          </a:prstGeom>
          <a:noFill/>
          <a:ln>
            <a:noFill/>
          </a:ln>
        </p:spPr>
      </p:pic>
      <p:sp>
        <p:nvSpPr>
          <p:cNvPr id="4" name="Rectangle: Rounded Corners 3">
            <a:extLst>
              <a:ext uri="{FF2B5EF4-FFF2-40B4-BE49-F238E27FC236}">
                <a16:creationId xmlns:a16="http://schemas.microsoft.com/office/drawing/2014/main" id="{D21F4ECA-E1B4-1E56-B1E1-6C0B2A456A44}"/>
              </a:ext>
            </a:extLst>
          </p:cNvPr>
          <p:cNvSpPr/>
          <p:nvPr/>
        </p:nvSpPr>
        <p:spPr>
          <a:xfrm>
            <a:off x="8265459" y="986118"/>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Bi-LSTM</a:t>
            </a:r>
            <a:endParaRPr lang="en-IN" dirty="0"/>
          </a:p>
        </p:txBody>
      </p:sp>
      <p:sp>
        <p:nvSpPr>
          <p:cNvPr id="5" name="Rectangle: Rounded Corners 4">
            <a:extLst>
              <a:ext uri="{FF2B5EF4-FFF2-40B4-BE49-F238E27FC236}">
                <a16:creationId xmlns:a16="http://schemas.microsoft.com/office/drawing/2014/main" id="{673D17CD-0B8C-3FC0-FF92-2A6C3E57A5F8}"/>
              </a:ext>
            </a:extLst>
          </p:cNvPr>
          <p:cNvSpPr/>
          <p:nvPr/>
        </p:nvSpPr>
        <p:spPr>
          <a:xfrm>
            <a:off x="8364070" y="3917179"/>
            <a:ext cx="3352800" cy="6813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Fig : Architecture of Network Topology with Bi-GRU</a:t>
            </a:r>
            <a:endParaRPr lang="en-IN" dirty="0"/>
          </a:p>
        </p:txBody>
      </p:sp>
    </p:spTree>
    <p:extLst>
      <p:ext uri="{BB962C8B-B14F-4D97-AF65-F5344CB8AC3E}">
        <p14:creationId xmlns:p14="http://schemas.microsoft.com/office/powerpoint/2010/main" val="39403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046360"/>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631576"/>
            <a:ext cx="10526319" cy="4811169"/>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gn="just">
              <a:lnSpc>
                <a:spcPct val="107000"/>
              </a:lnSpc>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1800" dirty="0">
              <a:solidFill>
                <a:srgbClr val="000000"/>
              </a:solidFill>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1800" dirty="0">
              <a:solidFill>
                <a:srgbClr val="000000"/>
              </a:solidFill>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r>
              <a:rPr lang="en-IN" sz="1800" dirty="0">
                <a:solidFill>
                  <a:srgbClr val="000000"/>
                </a:solidFill>
                <a:latin typeface="Times New Roman" panose="02020603050405020304" pitchFamily="18" charset="0"/>
                <a:ea typeface="Times New Roman" panose="02020603050405020304" pitchFamily="18" charset="0"/>
              </a:rPr>
              <a:t>The above image shows how Pre-Processing is done.</a:t>
            </a:r>
          </a:p>
          <a:p>
            <a:pPr marL="360363" indent="-360363" algn="just">
              <a:lnSpc>
                <a:spcPct val="107000"/>
              </a:lnSpc>
              <a:buFont typeface="Wingdings" panose="05000000000000000000" pitchFamily="2" charset="2"/>
              <a:buChar char="v"/>
            </a:pPr>
            <a:r>
              <a:rPr lang="tr-TR" sz="1800" dirty="0">
                <a:solidFill>
                  <a:srgbClr val="000000"/>
                </a:solidFill>
                <a:effectLst/>
                <a:latin typeface="Times New Roman" panose="02020603050405020304" pitchFamily="18" charset="0"/>
                <a:ea typeface="Times New Roman" panose="02020603050405020304" pitchFamily="18" charset="0"/>
              </a:rPr>
              <a:t>The network has a sophisticated design that includes seven convolutional layers, optional batch Normalization layers, Max Pooling layers, Relu activation functions, a Bi-directional LSTM layer, and a CTC layer.</a:t>
            </a:r>
            <a:r>
              <a:rPr lang="en-IN" sz="1800" dirty="0">
                <a:solidFill>
                  <a:srgbClr val="000000"/>
                </a:solidFill>
                <a:effectLst/>
                <a:latin typeface="Times New Roman" panose="02020603050405020304" pitchFamily="18" charset="0"/>
                <a:ea typeface="Times New Roman" panose="02020603050405020304" pitchFamily="18" charset="0"/>
              </a:rPr>
              <a:t>The procedure increases the number of channels in the first convolution layer from 1 to 64. which, after several layers, is raised to 128.</a:t>
            </a:r>
          </a:p>
          <a:p>
            <a:pPr marL="360363" indent="-360363" algn="just">
              <a:lnSpc>
                <a:spcPct val="107000"/>
              </a:lnSpc>
              <a:buFont typeface="Wingdings" panose="05000000000000000000" pitchFamily="2" charset="2"/>
              <a:buChar char="v"/>
            </a:pPr>
            <a:r>
              <a:rPr lang="en-IN" sz="1800" dirty="0">
                <a:solidFill>
                  <a:srgbClr val="000000"/>
                </a:solidFill>
                <a:effectLst/>
                <a:latin typeface="Times New Roman" panose="02020603050405020304" pitchFamily="18" charset="0"/>
                <a:ea typeface="Times New Roman" panose="02020603050405020304" pitchFamily="18" charset="0"/>
              </a:rPr>
              <a:t>The Bi LSTM layer aids in decoding of the convolution layer-generated feature mapping. Next create a layer for label input for the appropriate images, followed by a thick layer. To find the CTC loss, the last layer would be the CTC layer. </a:t>
            </a:r>
            <a:r>
              <a:rPr lang="tr-TR" sz="1800" dirty="0">
                <a:solidFill>
                  <a:srgbClr val="000000"/>
                </a:solidFill>
                <a:effectLst/>
                <a:latin typeface="Times New Roman" panose="02020603050405020304" pitchFamily="18" charset="0"/>
                <a:ea typeface="Times New Roman" panose="02020603050405020304" pitchFamily="18" charset="0"/>
              </a:rPr>
              <a:t>The next step is to determine the callback distance.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360363" indent="-360363" algn="just">
              <a:lnSpc>
                <a:spcPct val="107000"/>
              </a:lnSpc>
              <a:buFont typeface="Wingdings" panose="05000000000000000000" pitchFamily="2" charset="2"/>
              <a:buChar char="v"/>
            </a:pPr>
            <a:endParaRPr lang="en-IN" sz="2400" dirty="0"/>
          </a:p>
        </p:txBody>
      </p:sp>
      <p:pic>
        <p:nvPicPr>
          <p:cNvPr id="3" name="Picture 2">
            <a:extLst>
              <a:ext uri="{FF2B5EF4-FFF2-40B4-BE49-F238E27FC236}">
                <a16:creationId xmlns:a16="http://schemas.microsoft.com/office/drawing/2014/main" id="{ECC269BE-2739-D0AB-D006-366ED2397FB3}"/>
              </a:ext>
            </a:extLst>
          </p:cNvPr>
          <p:cNvPicPr>
            <a:picLocks noChangeAspect="1"/>
          </p:cNvPicPr>
          <p:nvPr/>
        </p:nvPicPr>
        <p:blipFill rotWithShape="1">
          <a:blip r:embed="rId2">
            <a:extLst>
              <a:ext uri="{28A0092B-C50C-407E-A947-70E740481C1C}">
                <a14:useLocalDpi xmlns:a14="http://schemas.microsoft.com/office/drawing/2010/main" val="0"/>
              </a:ext>
            </a:extLst>
          </a:blip>
          <a:srcRect l="6347" t="53186" r="68839" b="29449"/>
          <a:stretch/>
        </p:blipFill>
        <p:spPr bwMode="auto">
          <a:xfrm>
            <a:off x="3516631" y="1631576"/>
            <a:ext cx="4415718" cy="165847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343949" y="428609"/>
            <a:ext cx="11341916" cy="553998"/>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r>
              <a:rPr kumimoji="0" lang="en-IN" sz="3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Working Of CTC Layer</a:t>
            </a:r>
          </a:p>
        </p:txBody>
      </p:sp>
      <p:pic>
        <p:nvPicPr>
          <p:cNvPr id="3" name="Picture 2">
            <a:extLst>
              <a:ext uri="{FF2B5EF4-FFF2-40B4-BE49-F238E27FC236}">
                <a16:creationId xmlns:a16="http://schemas.microsoft.com/office/drawing/2014/main" id="{3674BF08-B1F6-7F35-73BA-2C77F38ED70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53431" y="1370675"/>
            <a:ext cx="6425807" cy="3219253"/>
          </a:xfrm>
          <a:prstGeom prst="rect">
            <a:avLst/>
          </a:prstGeom>
        </p:spPr>
      </p:pic>
      <p:sp>
        <p:nvSpPr>
          <p:cNvPr id="5" name="TextBox 4">
            <a:extLst>
              <a:ext uri="{FF2B5EF4-FFF2-40B4-BE49-F238E27FC236}">
                <a16:creationId xmlns:a16="http://schemas.microsoft.com/office/drawing/2014/main" id="{BBC68D14-EAF6-E733-EDEB-B4585B193E6D}"/>
              </a:ext>
            </a:extLst>
          </p:cNvPr>
          <p:cNvSpPr txBox="1"/>
          <p:nvPr/>
        </p:nvSpPr>
        <p:spPr>
          <a:xfrm>
            <a:off x="1550894" y="4863934"/>
            <a:ext cx="8220635" cy="923330"/>
          </a:xfrm>
          <a:prstGeom prst="rect">
            <a:avLst/>
          </a:prstGeom>
          <a:noFill/>
        </p:spPr>
        <p:txBody>
          <a:bodyPr wrap="square">
            <a:spAutoFit/>
          </a:bodyPr>
          <a:lstStyle/>
          <a:p>
            <a:pPr algn="just"/>
            <a:r>
              <a:rPr lang="tr-TR" sz="1800" dirty="0">
                <a:solidFill>
                  <a:srgbClr val="000000"/>
                </a:solidFill>
                <a:effectLst/>
                <a:latin typeface="Times New Roman" panose="02020603050405020304" pitchFamily="18" charset="0"/>
                <a:ea typeface="Times New Roman" panose="02020603050405020304" pitchFamily="18" charset="0"/>
              </a:rPr>
              <a:t>It doesn’t use any traditional aligning methods, instead it will eliminate the process of Alignment. Bi-LSTM or Bi-GRU may output 'Amlopin' as a series of characters. The custom CTC Layer filters characters in each word.</a:t>
            </a:r>
            <a:endParaRPr lang="en-IN" dirty="0"/>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8" name="Picture 7">
            <a:extLst>
              <a:ext uri="{FF2B5EF4-FFF2-40B4-BE49-F238E27FC236}">
                <a16:creationId xmlns:a16="http://schemas.microsoft.com/office/drawing/2014/main" id="{C6B3E169-FCD3-CD99-457F-BDDCE586A5ED}"/>
              </a:ext>
            </a:extLst>
          </p:cNvPr>
          <p:cNvPicPr>
            <a:picLocks noChangeAspect="1"/>
          </p:cNvPicPr>
          <p:nvPr/>
        </p:nvPicPr>
        <p:blipFill rotWithShape="1">
          <a:blip r:embed="rId2"/>
          <a:srcRect l="4027" t="12316" r="61661" b="39535"/>
          <a:stretch/>
        </p:blipFill>
        <p:spPr bwMode="auto">
          <a:xfrm>
            <a:off x="225184" y="2135318"/>
            <a:ext cx="3876736"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1CD7144-21DE-DD31-7B7E-F2BB266C5508}"/>
              </a:ext>
            </a:extLst>
          </p:cNvPr>
          <p:cNvPicPr>
            <a:picLocks noChangeAspect="1"/>
          </p:cNvPicPr>
          <p:nvPr/>
        </p:nvPicPr>
        <p:blipFill rotWithShape="1">
          <a:blip r:embed="rId3"/>
          <a:srcRect l="22636" t="16095" r="41041" b="22342"/>
          <a:stretch/>
        </p:blipFill>
        <p:spPr bwMode="auto">
          <a:xfrm>
            <a:off x="4374776" y="2135318"/>
            <a:ext cx="3765177" cy="34668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12D4449-38EA-5581-B647-D7EC15C85A67}"/>
              </a:ext>
            </a:extLst>
          </p:cNvPr>
          <p:cNvPicPr>
            <a:picLocks noChangeAspect="1"/>
          </p:cNvPicPr>
          <p:nvPr/>
        </p:nvPicPr>
        <p:blipFill rotWithShape="1">
          <a:blip r:embed="rId4"/>
          <a:srcRect l="3169" t="7847" r="61756" b="35831"/>
          <a:stretch/>
        </p:blipFill>
        <p:spPr bwMode="auto">
          <a:xfrm>
            <a:off x="8355105" y="2135318"/>
            <a:ext cx="3676978" cy="3434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a:extLst>
              <a:ext uri="{FF2B5EF4-FFF2-40B4-BE49-F238E27FC236}">
                <a16:creationId xmlns:a16="http://schemas.microsoft.com/office/drawing/2014/main" id="{41F64226-B3AB-C675-16F7-0C719511149B}"/>
              </a:ext>
            </a:extLst>
          </p:cNvPr>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a:extLst>
              <a:ext uri="{FF2B5EF4-FFF2-40B4-BE49-F238E27FC236}">
                <a16:creationId xmlns:a16="http://schemas.microsoft.com/office/drawing/2014/main" id="{43539FC5-9BCA-37C7-EA80-CA866CC8906A}"/>
              </a:ext>
            </a:extLst>
          </p:cNvPr>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2379666682"/>
              </p:ext>
            </p:extLst>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3619177609"/>
                    </a:ext>
                  </a:extLst>
                </a:gridCol>
                <a:gridCol w="3583057">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30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19206016"/>
              </p:ext>
            </p:extLst>
          </p:nvPr>
        </p:nvGraphicFramePr>
        <p:xfrm>
          <a:off x="327991" y="3907440"/>
          <a:ext cx="3191890" cy="1752600"/>
        </p:xfrm>
        <a:graphic>
          <a:graphicData uri="http://schemas.openxmlformats.org/drawingml/2006/table">
            <a:tbl>
              <a:tblPr firstRow="1" bandRow="1">
                <a:tableStyleId>{5C22544A-7EE6-4342-B048-85BDC9FD1C3A}</a:tableStyleId>
              </a:tblPr>
              <a:tblGrid>
                <a:gridCol w="1062874">
                  <a:extLst>
                    <a:ext uri="{9D8B030D-6E8A-4147-A177-3AD203B41FA5}">
                      <a16:colId xmlns:a16="http://schemas.microsoft.com/office/drawing/2014/main" val="1122236776"/>
                    </a:ext>
                  </a:extLst>
                </a:gridCol>
                <a:gridCol w="1064508">
                  <a:extLst>
                    <a:ext uri="{9D8B030D-6E8A-4147-A177-3AD203B41FA5}">
                      <a16:colId xmlns:a16="http://schemas.microsoft.com/office/drawing/2014/main" val="1790939289"/>
                    </a:ext>
                  </a:extLst>
                </a:gridCol>
                <a:gridCol w="1064508">
                  <a:extLst>
                    <a:ext uri="{9D8B030D-6E8A-4147-A177-3AD203B41FA5}">
                      <a16:colId xmlns:a16="http://schemas.microsoft.com/office/drawing/2014/main" val="1034469934"/>
                    </a:ext>
                  </a:extLst>
                </a:gridCol>
              </a:tblGrid>
              <a:tr h="370840">
                <a:tc>
                  <a:txBody>
                    <a:bodyPr/>
                    <a:lstStyle/>
                    <a:p>
                      <a:r>
                        <a:rPr lang="en-IN" dirty="0"/>
                        <a:t>Epoch</a:t>
                      </a:r>
                    </a:p>
                  </a:txBody>
                  <a:tcPr/>
                </a:tc>
                <a:tc>
                  <a:txBody>
                    <a:bodyPr/>
                    <a:lstStyle/>
                    <a:p>
                      <a:r>
                        <a:rPr lang="en-IN" dirty="0"/>
                        <a:t> 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69</a:t>
                      </a:r>
                      <a:endParaRPr lang="en-IN" dirty="0"/>
                    </a:p>
                  </a:txBody>
                  <a:tcPr/>
                </a:tc>
                <a:tc>
                  <a:txBody>
                    <a:bodyPr/>
                    <a:lstStyle/>
                    <a:p>
                      <a:pPr algn="ctr"/>
                      <a:r>
                        <a:rPr lang="en-US" dirty="0"/>
                        <a:t>66</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70</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72</a:t>
                      </a:r>
                      <a:endParaRPr lang="en-IN" dirty="0"/>
                    </a:p>
                  </a:txBody>
                  <a:tcPr/>
                </a:tc>
                <a:tc>
                  <a:txBody>
                    <a:bodyPr/>
                    <a:lstStyle/>
                    <a:p>
                      <a:pPr algn="ctr"/>
                      <a:r>
                        <a:rPr lang="en-US" dirty="0"/>
                        <a:t>69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163653060"/>
              </p:ext>
            </p:extLst>
          </p:nvPr>
        </p:nvGraphicFramePr>
        <p:xfrm>
          <a:off x="4452690"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1205220311"/>
                    </a:ext>
                  </a:extLst>
                </a:gridCol>
              </a:tblGrid>
              <a:tr h="370840">
                <a:tc>
                  <a:txBody>
                    <a:bodyPr/>
                    <a:lstStyle/>
                    <a:p>
                      <a:r>
                        <a:rPr lang="en-IN" dirty="0"/>
                        <a:t>Epoch</a:t>
                      </a:r>
                    </a:p>
                  </a:txBody>
                  <a:tcPr/>
                </a:tc>
                <a:tc>
                  <a:txBody>
                    <a:bodyPr/>
                    <a:lstStyle/>
                    <a:p>
                      <a:r>
                        <a:rPr lang="en-IN" dirty="0"/>
                        <a:t>LSTM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71</a:t>
                      </a:r>
                      <a:endParaRPr lang="en-IN" dirty="0"/>
                    </a:p>
                  </a:txBody>
                  <a:tcPr/>
                </a:tc>
                <a:tc>
                  <a:txBody>
                    <a:bodyPr/>
                    <a:lstStyle/>
                    <a:p>
                      <a:pPr algn="ctr"/>
                      <a:r>
                        <a:rPr lang="en-US" dirty="0"/>
                        <a:t>68</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74</a:t>
                      </a:r>
                      <a:endParaRPr lang="en-IN" dirty="0"/>
                    </a:p>
                  </a:txBody>
                  <a:tcPr/>
                </a:tc>
                <a:tc>
                  <a:txBody>
                    <a:bodyPr/>
                    <a:lstStyle/>
                    <a:p>
                      <a:pPr algn="ctr"/>
                      <a:r>
                        <a:rPr lang="en-US" dirty="0"/>
                        <a:t>70</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77</a:t>
                      </a:r>
                      <a:endParaRPr lang="en-IN" dirty="0"/>
                    </a:p>
                  </a:txBody>
                  <a:tcPr/>
                </a:tc>
                <a:tc>
                  <a:txBody>
                    <a:bodyPr/>
                    <a:lstStyle/>
                    <a:p>
                      <a:pPr algn="ctr"/>
                      <a:r>
                        <a:rPr lang="en-US" dirty="0"/>
                        <a:t>73</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3096449346"/>
              </p:ext>
            </p:extLst>
          </p:nvPr>
        </p:nvGraphicFramePr>
        <p:xfrm>
          <a:off x="8396447" y="3907440"/>
          <a:ext cx="3286620" cy="1752600"/>
        </p:xfrm>
        <a:graphic>
          <a:graphicData uri="http://schemas.openxmlformats.org/drawingml/2006/table">
            <a:tbl>
              <a:tblPr firstRow="1" bandRow="1">
                <a:tableStyleId>{5C22544A-7EE6-4342-B048-85BDC9FD1C3A}</a:tableStyleId>
              </a:tblPr>
              <a:tblGrid>
                <a:gridCol w="1095540">
                  <a:extLst>
                    <a:ext uri="{9D8B030D-6E8A-4147-A177-3AD203B41FA5}">
                      <a16:colId xmlns:a16="http://schemas.microsoft.com/office/drawing/2014/main" val="1122236776"/>
                    </a:ext>
                  </a:extLst>
                </a:gridCol>
                <a:gridCol w="1095540">
                  <a:extLst>
                    <a:ext uri="{9D8B030D-6E8A-4147-A177-3AD203B41FA5}">
                      <a16:colId xmlns:a16="http://schemas.microsoft.com/office/drawing/2014/main" val="1790939289"/>
                    </a:ext>
                  </a:extLst>
                </a:gridCol>
                <a:gridCol w="1095540">
                  <a:extLst>
                    <a:ext uri="{9D8B030D-6E8A-4147-A177-3AD203B41FA5}">
                      <a16:colId xmlns:a16="http://schemas.microsoft.com/office/drawing/2014/main" val="3037582837"/>
                    </a:ext>
                  </a:extLst>
                </a:gridCol>
              </a:tblGrid>
              <a:tr h="370840">
                <a:tc>
                  <a:txBody>
                    <a:bodyPr/>
                    <a:lstStyle/>
                    <a:p>
                      <a:r>
                        <a:rPr lang="en-IN" dirty="0"/>
                        <a:t>Epoch</a:t>
                      </a:r>
                    </a:p>
                  </a:txBody>
                  <a:tcPr/>
                </a:tc>
                <a:tc>
                  <a:txBody>
                    <a:bodyPr/>
                    <a:lstStyle/>
                    <a:p>
                      <a:r>
                        <a:rPr lang="en-US" dirty="0"/>
                        <a:t>L</a:t>
                      </a:r>
                      <a:r>
                        <a:rPr lang="en-IN" dirty="0"/>
                        <a:t>STM Accuracy</a:t>
                      </a:r>
                    </a:p>
                  </a:txBody>
                  <a:tcPr/>
                </a:tc>
                <a:tc>
                  <a:txBody>
                    <a:bodyPr/>
                    <a:lstStyle/>
                    <a:p>
                      <a:r>
                        <a:rPr lang="en-US" dirty="0"/>
                        <a:t>GRU Accuracy</a:t>
                      </a:r>
                      <a:endParaRPr lang="en-IN" dirty="0"/>
                    </a:p>
                  </a:txBody>
                  <a:tcPr/>
                </a:tc>
                <a:extLst>
                  <a:ext uri="{0D108BD9-81ED-4DB2-BD59-A6C34878D82A}">
                    <a16:rowId xmlns:a16="http://schemas.microsoft.com/office/drawing/2014/main" val="2751867172"/>
                  </a:ext>
                </a:extLst>
              </a:tr>
              <a:tr h="370840">
                <a:tc>
                  <a:txBody>
                    <a:bodyPr/>
                    <a:lstStyle/>
                    <a:p>
                      <a:pPr algn="ctr"/>
                      <a:r>
                        <a:rPr lang="en-US" dirty="0"/>
                        <a:t>20</a:t>
                      </a:r>
                      <a:endParaRPr lang="en-IN" dirty="0"/>
                    </a:p>
                  </a:txBody>
                  <a:tcPr/>
                </a:tc>
                <a:tc>
                  <a:txBody>
                    <a:bodyPr/>
                    <a:lstStyle/>
                    <a:p>
                      <a:pPr algn="ctr"/>
                      <a:r>
                        <a:rPr lang="en-US" dirty="0"/>
                        <a:t>75</a:t>
                      </a:r>
                      <a:endParaRPr lang="en-IN" dirty="0"/>
                    </a:p>
                  </a:txBody>
                  <a:tcPr/>
                </a:tc>
                <a:tc>
                  <a:txBody>
                    <a:bodyPr/>
                    <a:lstStyle/>
                    <a:p>
                      <a:pPr algn="ctr"/>
                      <a:r>
                        <a:rPr lang="en-US" dirty="0"/>
                        <a:t>71</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25</a:t>
                      </a:r>
                      <a:endParaRPr lang="en-IN" dirty="0"/>
                    </a:p>
                  </a:txBody>
                  <a:tcPr/>
                </a:tc>
                <a:tc>
                  <a:txBody>
                    <a:bodyPr/>
                    <a:lstStyle/>
                    <a:p>
                      <a:pPr algn="ctr"/>
                      <a:r>
                        <a:rPr lang="en-US" dirty="0"/>
                        <a:t>77</a:t>
                      </a:r>
                      <a:endParaRPr lang="en-IN" dirty="0"/>
                    </a:p>
                  </a:txBody>
                  <a:tcPr/>
                </a:tc>
                <a:tc>
                  <a:txBody>
                    <a:bodyPr/>
                    <a:lstStyle/>
                    <a:p>
                      <a:pPr algn="ctr"/>
                      <a:r>
                        <a:rPr lang="en-US" dirty="0"/>
                        <a:t>75</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30</a:t>
                      </a:r>
                      <a:endParaRPr lang="en-IN" dirty="0"/>
                    </a:p>
                  </a:txBody>
                  <a:tcPr/>
                </a:tc>
                <a:tc>
                  <a:txBody>
                    <a:bodyPr/>
                    <a:lstStyle/>
                    <a:p>
                      <a:pPr algn="ctr"/>
                      <a:r>
                        <a:rPr lang="en-US" dirty="0"/>
                        <a:t>81</a:t>
                      </a:r>
                      <a:endParaRPr lang="en-IN" dirty="0"/>
                    </a:p>
                  </a:txBody>
                  <a:tcPr/>
                </a:tc>
                <a:tc>
                  <a:txBody>
                    <a:bodyPr/>
                    <a:lstStyle/>
                    <a:p>
                      <a:pPr algn="ctr"/>
                      <a:r>
                        <a:rPr lang="en-US" dirty="0"/>
                        <a:t>77</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80:10:10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1" y="6169517"/>
            <a:ext cx="10211763"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81%</a:t>
            </a:r>
            <a:r>
              <a:rPr lang="en-US" sz="2400" dirty="0"/>
              <a:t> accuracy WITH LSTM when data splitting ratio is </a:t>
            </a:r>
            <a:r>
              <a:rPr lang="en-US" sz="2400" dirty="0">
                <a:solidFill>
                  <a:srgbClr val="FF0000"/>
                </a:solidFill>
              </a:rPr>
              <a:t>90:5:5</a:t>
            </a:r>
            <a:r>
              <a:rPr lang="en-US" sz="2400" dirty="0"/>
              <a:t> with </a:t>
            </a:r>
            <a:r>
              <a:rPr lang="en-US" sz="2400"/>
              <a:t>epoch </a:t>
            </a:r>
            <a:r>
              <a:rPr lang="en-US" sz="2400">
                <a:solidFill>
                  <a:srgbClr val="FF0000"/>
                </a:solidFill>
              </a:rPr>
              <a:t>30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a:t>
            </a:r>
            <a:r>
              <a:rPr lang="en-US" sz="3200"/>
              <a:t>:  81</a:t>
            </a:r>
            <a:r>
              <a:rPr lang="en-US" sz="3200" dirty="0"/>
              <a:t>%</a:t>
            </a:r>
          </a:p>
          <a:p>
            <a:pPr marL="357188" indent="-268288">
              <a:buFont typeface="Wingdings" panose="05000000000000000000" pitchFamily="2" charset="2"/>
              <a:buChar char="v"/>
            </a:pPr>
            <a:r>
              <a:rPr lang="en-US" sz="3200" dirty="0"/>
              <a:t> Precision   :  0.96</a:t>
            </a:r>
          </a:p>
          <a:p>
            <a:pPr marL="357188" indent="-268288">
              <a:buFont typeface="Wingdings" panose="05000000000000000000" pitchFamily="2" charset="2"/>
              <a:buChar char="v"/>
            </a:pPr>
            <a:r>
              <a:rPr lang="en-US" sz="3200" dirty="0"/>
              <a:t> Recall       :  0.83</a:t>
            </a:r>
          </a:p>
          <a:p>
            <a:pPr marL="357188" indent="-268288">
              <a:buFont typeface="Wingdings" panose="05000000000000000000" pitchFamily="2" charset="2"/>
              <a:buChar char="v"/>
            </a:pPr>
            <a:r>
              <a:rPr lang="en-US" sz="3200" dirty="0"/>
              <a:t> </a:t>
            </a:r>
            <a:r>
              <a:rPr lang="en-US" sz="3200" dirty="0" err="1"/>
              <a:t>FScore</a:t>
            </a:r>
            <a:r>
              <a:rPr lang="en-US" sz="3200" dirty="0"/>
              <a:t>      :  0.89</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AB68D-CCC4-FF13-56C5-2FA5317B6ECA}"/>
              </a:ext>
            </a:extLst>
          </p:cNvPr>
          <p:cNvSpPr>
            <a:spLocks noGrp="1"/>
          </p:cNvSpPr>
          <p:nvPr>
            <p:ph type="title"/>
          </p:nvPr>
        </p:nvSpPr>
        <p:spPr/>
        <p:txBody>
          <a:bodyPr/>
          <a:lstStyle/>
          <a:p>
            <a:r>
              <a:rPr lang="en-US" dirty="0" err="1"/>
              <a:t>Bi-DIRECTIONAL</a:t>
            </a:r>
            <a:r>
              <a:rPr lang="en-US" dirty="0"/>
              <a:t> LSTM VS BI-DIRECTIONAL GRU</a:t>
            </a:r>
            <a:endParaRPr lang="en-IN" dirty="0"/>
          </a:p>
        </p:txBody>
      </p:sp>
      <p:pic>
        <p:nvPicPr>
          <p:cNvPr id="5" name="Content Placeholder 4">
            <a:extLst>
              <a:ext uri="{FF2B5EF4-FFF2-40B4-BE49-F238E27FC236}">
                <a16:creationId xmlns:a16="http://schemas.microsoft.com/office/drawing/2014/main" id="{7156E281-231F-6805-8169-50E297C94353}"/>
              </a:ext>
            </a:extLst>
          </p:cNvPr>
          <p:cNvPicPr>
            <a:picLocks noGrp="1" noChangeAspect="1"/>
          </p:cNvPicPr>
          <p:nvPr>
            <p:ph idx="1"/>
          </p:nvPr>
        </p:nvPicPr>
        <p:blipFill>
          <a:blip r:embed="rId2"/>
          <a:stretch>
            <a:fillRect/>
          </a:stretch>
        </p:blipFill>
        <p:spPr>
          <a:xfrm>
            <a:off x="1721944" y="3319193"/>
            <a:ext cx="8324439" cy="2332518"/>
          </a:xfrm>
        </p:spPr>
      </p:pic>
      <p:sp>
        <p:nvSpPr>
          <p:cNvPr id="6" name="Rectangle 5">
            <a:extLst>
              <a:ext uri="{FF2B5EF4-FFF2-40B4-BE49-F238E27FC236}">
                <a16:creationId xmlns:a16="http://schemas.microsoft.com/office/drawing/2014/main" id="{0C48A41E-09A8-B190-EA46-793054D75C78}"/>
              </a:ext>
            </a:extLst>
          </p:cNvPr>
          <p:cNvSpPr/>
          <p:nvPr/>
        </p:nvSpPr>
        <p:spPr>
          <a:xfrm>
            <a:off x="2223247" y="2084832"/>
            <a:ext cx="7494494" cy="879975"/>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The below are results obtained for both Bi-LSTM and Bi-GRU</a:t>
            </a:r>
          </a:p>
          <a:p>
            <a:pPr algn="ctr"/>
            <a:r>
              <a:rPr lang="en-US" dirty="0"/>
              <a:t>For Bi-LSTM we changed network topology</a:t>
            </a:r>
            <a:endParaRPr lang="en-IN" dirty="0"/>
          </a:p>
        </p:txBody>
      </p:sp>
    </p:spTree>
    <p:extLst>
      <p:ext uri="{BB962C8B-B14F-4D97-AF65-F5344CB8AC3E}">
        <p14:creationId xmlns:p14="http://schemas.microsoft.com/office/powerpoint/2010/main" val="336342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97E6-E49E-774D-ADA5-F1B09D113BE9}"/>
              </a:ext>
            </a:extLst>
          </p:cNvPr>
          <p:cNvSpPr>
            <a:spLocks noGrp="1"/>
          </p:cNvSpPr>
          <p:nvPr>
            <p:ph type="title"/>
          </p:nvPr>
        </p:nvSpPr>
        <p:spPr/>
        <p:txBody>
          <a:bodyPr/>
          <a:lstStyle/>
          <a:p>
            <a:r>
              <a:rPr lang="en-US" dirty="0"/>
              <a:t>Losses vs epochs graph for both models</a:t>
            </a:r>
            <a:endParaRPr lang="en-IN" dirty="0"/>
          </a:p>
        </p:txBody>
      </p:sp>
      <p:pic>
        <p:nvPicPr>
          <p:cNvPr id="4" name="Content Placeholder 3">
            <a:extLst>
              <a:ext uri="{FF2B5EF4-FFF2-40B4-BE49-F238E27FC236}">
                <a16:creationId xmlns:a16="http://schemas.microsoft.com/office/drawing/2014/main" id="{D0669117-D03D-A3BC-11C4-907A599C97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4128" y="2476690"/>
            <a:ext cx="4517515" cy="3099334"/>
          </a:xfrm>
          <a:prstGeom prst="rect">
            <a:avLst/>
          </a:prstGeom>
          <a:noFill/>
          <a:ln>
            <a:noFill/>
          </a:ln>
        </p:spPr>
      </p:pic>
      <p:pic>
        <p:nvPicPr>
          <p:cNvPr id="5" name="Picture 4">
            <a:extLst>
              <a:ext uri="{FF2B5EF4-FFF2-40B4-BE49-F238E27FC236}">
                <a16:creationId xmlns:a16="http://schemas.microsoft.com/office/drawing/2014/main" id="{C3FCBB7F-0DD2-43D8-396E-21F1A521E1E8}"/>
              </a:ext>
            </a:extLst>
          </p:cNvPr>
          <p:cNvPicPr>
            <a:picLocks noChangeAspect="1"/>
          </p:cNvPicPr>
          <p:nvPr/>
        </p:nvPicPr>
        <p:blipFill rotWithShape="1">
          <a:blip r:embed="rId3">
            <a:extLst>
              <a:ext uri="{28A0092B-C50C-407E-A947-70E740481C1C}">
                <a14:useLocalDpi xmlns:a14="http://schemas.microsoft.com/office/drawing/2010/main" val="0"/>
              </a:ext>
            </a:extLst>
          </a:blip>
          <a:srcRect l="1414" t="-388" r="-1414" b="388"/>
          <a:stretch/>
        </p:blipFill>
        <p:spPr bwMode="auto">
          <a:xfrm>
            <a:off x="6167718" y="2292920"/>
            <a:ext cx="4907979" cy="3354845"/>
          </a:xfrm>
          <a:prstGeom prst="rect">
            <a:avLst/>
          </a:prstGeom>
          <a:noFill/>
          <a:ln>
            <a:noFill/>
          </a:ln>
        </p:spPr>
      </p:pic>
      <p:sp>
        <p:nvSpPr>
          <p:cNvPr id="6" name="Rectangle: Rounded Corners 5">
            <a:extLst>
              <a:ext uri="{FF2B5EF4-FFF2-40B4-BE49-F238E27FC236}">
                <a16:creationId xmlns:a16="http://schemas.microsoft.com/office/drawing/2014/main" id="{E21B62BD-1C4F-5369-B7D7-D027974554CF}"/>
              </a:ext>
            </a:extLst>
          </p:cNvPr>
          <p:cNvSpPr/>
          <p:nvPr/>
        </p:nvSpPr>
        <p:spPr>
          <a:xfrm>
            <a:off x="1380564" y="5880847"/>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Bi-LSTM</a:t>
            </a:r>
            <a:endParaRPr lang="en-IN" dirty="0"/>
          </a:p>
        </p:txBody>
      </p:sp>
      <p:sp>
        <p:nvSpPr>
          <p:cNvPr id="7" name="Rectangle: Rounded Corners 6">
            <a:extLst>
              <a:ext uri="{FF2B5EF4-FFF2-40B4-BE49-F238E27FC236}">
                <a16:creationId xmlns:a16="http://schemas.microsoft.com/office/drawing/2014/main" id="{DAE6F16A-F044-FE12-6CB7-05F131459CFB}"/>
              </a:ext>
            </a:extLst>
          </p:cNvPr>
          <p:cNvSpPr/>
          <p:nvPr/>
        </p:nvSpPr>
        <p:spPr>
          <a:xfrm>
            <a:off x="7135907" y="5855853"/>
            <a:ext cx="3675529" cy="4751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Loss vs Epochs for Bi-GRU</a:t>
            </a:r>
            <a:endParaRPr lang="en-IN" dirty="0"/>
          </a:p>
        </p:txBody>
      </p:sp>
    </p:spTree>
    <p:extLst>
      <p:ext uri="{BB962C8B-B14F-4D97-AF65-F5344CB8AC3E}">
        <p14:creationId xmlns:p14="http://schemas.microsoft.com/office/powerpoint/2010/main" val="866467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Bi-Directional LSTM is giving better performance than Bi-Directional GRU. </a:t>
            </a:r>
            <a:r>
              <a:rPr lang="en-IN" sz="2400" dirty="0" err="1">
                <a:ea typeface="Calibri" panose="020F0502020204030204" pitchFamily="34" charset="0"/>
                <a:cs typeface="Times New Roman" panose="02020603050405020304" pitchFamily="18" charset="0"/>
              </a:rPr>
              <a:t>So,This</a:t>
            </a:r>
            <a:r>
              <a:rPr lang="en-IN" sz="2400" dirty="0">
                <a:ea typeface="Calibri" panose="020F0502020204030204" pitchFamily="34" charset="0"/>
                <a:cs typeface="Times New Roman" panose="02020603050405020304" pitchFamily="18" charset="0"/>
              </a:rPr>
              <a:t> is suitable algorithm to be used for this Application.</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0" indent="0">
              <a:lnSpc>
                <a:spcPct val="107000"/>
              </a:lnSpc>
              <a:buNone/>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37743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S. Tabassum et al., "Recognition of Doctors’ Cursive Handwritten Medical Words by using Bidirectional LSTM and SRP Data Augmentation," 2021 IEEE Technology &amp; Engineering Management Conference - Europe (TEMSCON-EUR), 2021, pp. 1-6</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 Jain, R. Sharma and R. Malhotra, "Handwriting Recognition for Medical Prescriptions using a CNN-Bi-LSTM Model," 2021 6th International Conference for Convergence in Technology (I2CT), 2021, pp. 1-4, doi: 10.1109/I2CT51068.2021.9418153</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latin typeface="Times New Roman" panose="02020603050405020304" pitchFamily="18" charset="0"/>
                <a:ea typeface="Calibri" panose="020F0502020204030204" pitchFamily="34" charset="0"/>
                <a:cs typeface="Times New Roman" panose="02020603050405020304" pitchFamily="18" charset="0"/>
              </a:rPr>
              <a:t>3</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tr-TR"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 J. Fajardo et al., "Doctor’s Cursive Handwriting Recognition System Using Deep Learning," 2019 IEEE 11th International Conference on Humanoid, Nanotechnology, Information Technology, Communication and Control, Environment, and Management ( HNICEM ), 2019, pp. 1-6.</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US" sz="1800" dirty="0">
                <a:solidFill>
                  <a:srgbClr val="000000"/>
                </a:solidFill>
                <a:effectLst/>
                <a:latin typeface="Times New Roman" panose="02020603050405020304" pitchFamily="18" charset="0"/>
                <a:ea typeface="Times New Roman" panose="02020603050405020304" pitchFamily="18" charset="0"/>
              </a:rPr>
              <a:t>[4] </a:t>
            </a:r>
            <a:r>
              <a:rPr lang="tr-TR" sz="1800" dirty="0">
                <a:solidFill>
                  <a:srgbClr val="000000"/>
                </a:solidFill>
                <a:effectLst/>
                <a:latin typeface="Times New Roman" panose="02020603050405020304" pitchFamily="18" charset="0"/>
                <a:ea typeface="Times New Roman" panose="02020603050405020304" pitchFamily="18" charset="0"/>
              </a:rPr>
              <a:t>España-Boquera, S., Castro-Bleda, M.J.”A Spanish dataset for reproducible benchmarked offline handwriting recognition”. Lang Resources &amp; Evaluation 56, 1009–1022 (2022).</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3186094"/>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handwritten </a:t>
            </a:r>
            <a:r>
              <a:rPr lang="en-US" sz="2800" i="0" u="none" strike="noStrike" dirty="0">
                <a:effectLst/>
              </a:rPr>
              <a:t>prescription using Deep Learning techniques.</a:t>
            </a:r>
          </a:p>
          <a:p>
            <a:pPr marL="0" indent="0">
              <a:lnSpc>
                <a:spcPct val="150000"/>
              </a:lnSpc>
              <a:buNone/>
            </a:pPr>
            <a:endParaRPr lang="en-US" sz="2800" i="0" u="none" strike="noStrike" dirty="0">
              <a:effectLst/>
            </a:endParaRP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lgn="just">
              <a:buFont typeface="Wingdings" panose="05000000000000000000" pitchFamily="2" charset="2"/>
              <a:buChar char="v"/>
            </a:pPr>
            <a:r>
              <a:rPr lang="en-US" dirty="0"/>
              <a:t>A Doctor’s Handwriting Recognition model can predict the text present in the doctor’s prescription, by  feeding image of that medicine name as an input to the model and model will predict and return the digital text.                         </a:t>
            </a:r>
          </a:p>
          <a:p>
            <a:pPr marL="360363" indent="-360363" algn="just">
              <a:buFont typeface="Wingdings" panose="05000000000000000000" pitchFamily="2" charset="2"/>
              <a:buChar char="v"/>
            </a:pPr>
            <a:r>
              <a:rPr lang="en-US" dirty="0"/>
              <a:t>Bi-Directional LSTM vs Bi-Directional GRU, which among this two Algorithms gives better performance and suitable for this Application </a:t>
            </a:r>
            <a:r>
              <a:rPr lang="en-US" dirty="0" err="1"/>
              <a:t>ie</a:t>
            </a:r>
            <a:r>
              <a:rPr lang="en-US" dirty="0"/>
              <a:t> to demonstrate which model is best for this Application.</a:t>
            </a:r>
          </a:p>
          <a:p>
            <a:pPr>
              <a:buFont typeface="Wingdings" panose="05000000000000000000" pitchFamily="2" charset="2"/>
              <a:buChar char="v"/>
            </a:pPr>
            <a:endParaRPr lang="en-US" dirty="0"/>
          </a:p>
          <a:p>
            <a:r>
              <a:rPr lang="en-US" dirty="0"/>
              <a:t>Keywords: Bi-LSTM Layers ,Bi-GRU Layers, Convolution Layers, Adam optimizer, Batch Normalization.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text on prescription with better performing deep learning models.</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Doctor’s Handwriting.</a:t>
            </a:r>
            <a:endParaRPr lang="en-US" sz="2800" i="0" dirty="0">
              <a:solidFill>
                <a:srgbClr val="212529"/>
              </a:solidFill>
              <a:effectLst/>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57554" y="2494941"/>
            <a:ext cx="10611403" cy="2880621"/>
          </a:xfrm>
        </p:spPr>
        <p:txBody>
          <a:bodyPr>
            <a:noAutofit/>
          </a:bodyPr>
          <a:lstStyle/>
          <a:p>
            <a:pPr marL="360363" indent="-360363">
              <a:buFont typeface="Wingdings" panose="05000000000000000000" pitchFamily="2" charset="2"/>
              <a:buChar char="v"/>
            </a:pPr>
            <a:r>
              <a:rPr lang="en-US" sz="2400" dirty="0"/>
              <a:t>It is commonly seen that it is tough to read the handwritten text from medical prescriptions. </a:t>
            </a:r>
          </a:p>
          <a:p>
            <a:pPr marL="360363" indent="-360363">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115955488"/>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Drawbacks</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tr-TR" sz="1800" kern="1200" dirty="0">
                          <a:solidFill>
                            <a:schemeClr val="dk1"/>
                          </a:solidFill>
                          <a:effectLst/>
                          <a:latin typeface="+mn-lt"/>
                          <a:ea typeface="+mn-ea"/>
                          <a:cs typeface="+mn-cs"/>
                        </a:rPr>
                        <a:t>Convolutional neural network based intelligent handwritten document recognition</a:t>
                      </a:r>
                      <a:endParaRPr lang="en-IN" i="0" dirty="0">
                        <a:latin typeface="+mn-lt"/>
                      </a:endParaRPr>
                    </a:p>
                  </a:txBody>
                  <a:tcPr/>
                </a:tc>
                <a:tc>
                  <a:txBody>
                    <a:bodyPr/>
                    <a:lstStyle/>
                    <a:p>
                      <a:pPr algn="l"/>
                      <a:r>
                        <a:rPr lang="en-IN" dirty="0"/>
                        <a:t>Has developed a model based on Convolutional neural networks to recognize handwritten text in documents.</a:t>
                      </a:r>
                    </a:p>
                  </a:txBody>
                  <a:tcPr/>
                </a:tc>
                <a:tc>
                  <a:txBody>
                    <a:bodyPr/>
                    <a:lstStyle/>
                    <a:p>
                      <a:pPr algn="ctr"/>
                      <a:r>
                        <a:rPr lang="en-IN" dirty="0"/>
                        <a:t> 2022</a:t>
                      </a:r>
                    </a:p>
                  </a:txBody>
                  <a:tcPr/>
                </a:tc>
                <a:tc>
                  <a:txBody>
                    <a:bodyPr/>
                    <a:lstStyle/>
                    <a:p>
                      <a:pPr algn="l"/>
                      <a:r>
                        <a:rPr lang="en-IN" dirty="0"/>
                        <a:t>Convolutional neural networks.</a:t>
                      </a:r>
                    </a:p>
                  </a:txBody>
                  <a:tcPr/>
                </a:tc>
                <a:tc>
                  <a:txBody>
                    <a:bodyPr/>
                    <a:lstStyle/>
                    <a:p>
                      <a:pPr algn="l"/>
                      <a:r>
                        <a:rPr lang="en-IN" dirty="0"/>
                        <a:t>Instead of finding Accuracy for single letter, it can found be for each complete word and this improves model’s recognizing ability.</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pPr algn="l"/>
                      <a:r>
                        <a:rPr lang="tr-TR" sz="1800" kern="1200" dirty="0">
                          <a:solidFill>
                            <a:schemeClr val="dk1"/>
                          </a:solidFill>
                          <a:effectLst/>
                          <a:latin typeface="+mn-lt"/>
                          <a:ea typeface="+mn-ea"/>
                          <a:cs typeface="+mn-cs"/>
                        </a:rPr>
                        <a:t>An efficient hybrid model for arabic text recognition</a:t>
                      </a:r>
                      <a:endParaRPr lang="en-IN" i="0" dirty="0">
                        <a:latin typeface="+mn-lt"/>
                      </a:endParaRPr>
                    </a:p>
                  </a:txBody>
                  <a:tcPr/>
                </a:tc>
                <a:tc>
                  <a:txBody>
                    <a:bodyPr/>
                    <a:lstStyle/>
                    <a:p>
                      <a:pPr algn="l"/>
                      <a:r>
                        <a:rPr lang="en-IN" dirty="0"/>
                        <a:t>Have developed model based on CNN-LSTM model for hand writing recognition, They used CTC loss functions for Normalization. They passed input to 7 Convolution Layers.</a:t>
                      </a:r>
                    </a:p>
                  </a:txBody>
                  <a:tcPr/>
                </a:tc>
                <a:tc>
                  <a:txBody>
                    <a:bodyPr/>
                    <a:lstStyle/>
                    <a:p>
                      <a:pPr algn="ctr"/>
                      <a:r>
                        <a:rPr lang="en-IN" dirty="0"/>
                        <a:t> 2022</a:t>
                      </a:r>
                    </a:p>
                  </a:txBody>
                  <a:tcPr/>
                </a:tc>
                <a:tc>
                  <a:txBody>
                    <a:bodyPr/>
                    <a:lstStyle/>
                    <a:p>
                      <a:pPr algn="l"/>
                      <a:r>
                        <a:rPr lang="en-IN" dirty="0"/>
                        <a:t>CNN-Bi-LSTM Model.</a:t>
                      </a:r>
                    </a:p>
                  </a:txBody>
                  <a:tcPr/>
                </a:tc>
                <a:tc>
                  <a:txBody>
                    <a:bodyPr/>
                    <a:lstStyle/>
                    <a:p>
                      <a:pPr algn="l"/>
                      <a:r>
                        <a:rPr lang="en-IN" dirty="0"/>
                        <a:t>They got 80% Accuracy with </a:t>
                      </a:r>
                      <a:r>
                        <a:rPr lang="en-IN" dirty="0" err="1"/>
                        <a:t>CNN+Bi-LSTM+CTC</a:t>
                      </a:r>
                      <a:r>
                        <a:rPr lang="en-IN" dirty="0"/>
                        <a:t> architecture.</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ADF6D60-5494-2F93-EA18-81119CC4A35B}"/>
              </a:ext>
            </a:extLst>
          </p:cNvPr>
          <p:cNvGraphicFramePr>
            <a:graphicFrameLocks noGrp="1"/>
          </p:cNvGraphicFramePr>
          <p:nvPr>
            <p:extLst>
              <p:ext uri="{D42A27DB-BD31-4B8C-83A1-F6EECF244321}">
                <p14:modId xmlns:p14="http://schemas.microsoft.com/office/powerpoint/2010/main" val="603543517"/>
              </p:ext>
            </p:extLst>
          </p:nvPr>
        </p:nvGraphicFramePr>
        <p:xfrm>
          <a:off x="265650" y="188261"/>
          <a:ext cx="11660700" cy="6427980"/>
        </p:xfrm>
        <a:graphic>
          <a:graphicData uri="http://schemas.openxmlformats.org/drawingml/2006/table">
            <a:tbl>
              <a:tblPr firstRow="1" bandRow="1">
                <a:tableStyleId>{5C22544A-7EE6-4342-B048-85BDC9FD1C3A}</a:tableStyleId>
              </a:tblPr>
              <a:tblGrid>
                <a:gridCol w="598416">
                  <a:extLst>
                    <a:ext uri="{9D8B030D-6E8A-4147-A177-3AD203B41FA5}">
                      <a16:colId xmlns:a16="http://schemas.microsoft.com/office/drawing/2014/main" val="2331700729"/>
                    </a:ext>
                  </a:extLst>
                </a:gridCol>
                <a:gridCol w="2094451">
                  <a:extLst>
                    <a:ext uri="{9D8B030D-6E8A-4147-A177-3AD203B41FA5}">
                      <a16:colId xmlns:a16="http://schemas.microsoft.com/office/drawing/2014/main" val="2004397894"/>
                    </a:ext>
                  </a:extLst>
                </a:gridCol>
                <a:gridCol w="3853344">
                  <a:extLst>
                    <a:ext uri="{9D8B030D-6E8A-4147-A177-3AD203B41FA5}">
                      <a16:colId xmlns:a16="http://schemas.microsoft.com/office/drawing/2014/main" val="4132229034"/>
                    </a:ext>
                  </a:extLst>
                </a:gridCol>
                <a:gridCol w="810935">
                  <a:extLst>
                    <a:ext uri="{9D8B030D-6E8A-4147-A177-3AD203B41FA5}">
                      <a16:colId xmlns:a16="http://schemas.microsoft.com/office/drawing/2014/main" val="1298142772"/>
                    </a:ext>
                  </a:extLst>
                </a:gridCol>
                <a:gridCol w="1946246">
                  <a:extLst>
                    <a:ext uri="{9D8B030D-6E8A-4147-A177-3AD203B41FA5}">
                      <a16:colId xmlns:a16="http://schemas.microsoft.com/office/drawing/2014/main" val="3718556412"/>
                    </a:ext>
                  </a:extLst>
                </a:gridCol>
                <a:gridCol w="2357308">
                  <a:extLst>
                    <a:ext uri="{9D8B030D-6E8A-4147-A177-3AD203B41FA5}">
                      <a16:colId xmlns:a16="http://schemas.microsoft.com/office/drawing/2014/main" val="2297661465"/>
                    </a:ext>
                  </a:extLst>
                </a:gridCol>
              </a:tblGrid>
              <a:tr h="403156">
                <a:tc>
                  <a:txBody>
                    <a:bodyPr/>
                    <a:lstStyle/>
                    <a:p>
                      <a:pPr algn="ctr"/>
                      <a:r>
                        <a:rPr lang="en-IN" sz="2000" dirty="0" err="1"/>
                        <a:t>Sno</a:t>
                      </a:r>
                      <a:endParaRPr lang="en-IN" sz="2000" dirty="0"/>
                    </a:p>
                  </a:txBody>
                  <a:tcPr/>
                </a:tc>
                <a:tc>
                  <a:txBody>
                    <a:bodyPr/>
                    <a:lstStyle/>
                    <a:p>
                      <a:r>
                        <a:rPr lang="en-IN" sz="2000" u="none"/>
                        <a:t>       Paper</a:t>
                      </a:r>
                      <a:endParaRPr lang="en-IN" sz="2000" u="none" dirty="0"/>
                    </a:p>
                  </a:txBody>
                  <a:tcPr/>
                </a:tc>
                <a:tc>
                  <a:txBody>
                    <a:bodyPr/>
                    <a:lstStyle/>
                    <a:p>
                      <a:pPr algn="ctr"/>
                      <a:r>
                        <a:rPr lang="en-IN" sz="2000"/>
                        <a:t>Methodology</a:t>
                      </a:r>
                      <a:endParaRPr lang="en-IN" sz="2000" dirty="0"/>
                    </a:p>
                  </a:txBody>
                  <a:tcPr/>
                </a:tc>
                <a:tc>
                  <a:txBody>
                    <a:bodyPr/>
                    <a:lstStyle/>
                    <a:p>
                      <a:pPr algn="ctr"/>
                      <a:r>
                        <a:rPr lang="en-IN" sz="2000"/>
                        <a:t>Year</a:t>
                      </a:r>
                      <a:endParaRPr lang="en-IN" sz="2000" dirty="0"/>
                    </a:p>
                  </a:txBody>
                  <a:tcPr/>
                </a:tc>
                <a:tc>
                  <a:txBody>
                    <a:bodyPr/>
                    <a:lstStyle/>
                    <a:p>
                      <a:pPr algn="ctr"/>
                      <a:r>
                        <a:rPr lang="en-IN" sz="2000"/>
                        <a:t>Algorithm</a:t>
                      </a:r>
                      <a:endParaRPr lang="en-IN" sz="2000" dirty="0"/>
                    </a:p>
                  </a:txBody>
                  <a:tcPr/>
                </a:tc>
                <a:tc>
                  <a:txBody>
                    <a:bodyPr/>
                    <a:lstStyle/>
                    <a:p>
                      <a:pPr algn="ctr"/>
                      <a:r>
                        <a:rPr lang="en-IN" sz="2000" dirty="0"/>
                        <a:t>Drawbacks</a:t>
                      </a:r>
                    </a:p>
                  </a:txBody>
                  <a:tcPr/>
                </a:tc>
                <a:extLst>
                  <a:ext uri="{0D108BD9-81ED-4DB2-BD59-A6C34878D82A}">
                    <a16:rowId xmlns:a16="http://schemas.microsoft.com/office/drawing/2014/main" val="2357526778"/>
                  </a:ext>
                </a:extLst>
              </a:tr>
              <a:tr h="1903814">
                <a:tc>
                  <a:txBody>
                    <a:bodyPr/>
                    <a:lstStyle/>
                    <a:p>
                      <a:pPr algn="ctr"/>
                      <a:r>
                        <a:rPr lang="en-IN"/>
                        <a:t>3</a:t>
                      </a:r>
                      <a:endParaRPr lang="en-IN" dirty="0"/>
                    </a:p>
                  </a:txBody>
                  <a:tcPr/>
                </a:tc>
                <a:tc>
                  <a:txBody>
                    <a:bodyPr/>
                    <a:lstStyle/>
                    <a:p>
                      <a:r>
                        <a:rPr lang="tr-TR" sz="1800" kern="1200" dirty="0">
                          <a:solidFill>
                            <a:schemeClr val="dk1"/>
                          </a:solidFill>
                          <a:effectLst/>
                          <a:latin typeface="+mn-lt"/>
                          <a:ea typeface="+mn-ea"/>
                          <a:cs typeface="+mn-cs"/>
                        </a:rPr>
                        <a:t>A convolutional recursive deep architecture for unconstrained Urdu handwriting recognition</a:t>
                      </a:r>
                      <a:endParaRPr lang="en-IN" i="0" dirty="0">
                        <a:latin typeface="+mn-lt"/>
                      </a:endParaRPr>
                    </a:p>
                  </a:txBody>
                  <a:tcPr/>
                </a:tc>
                <a:tc>
                  <a:txBody>
                    <a:bodyPr/>
                    <a:lstStyle/>
                    <a:p>
                      <a:r>
                        <a:rPr lang="en-US" dirty="0"/>
                        <a:t>Have developed model to recognize </a:t>
                      </a:r>
                      <a:r>
                        <a:rPr lang="en-US" dirty="0" err="1"/>
                        <a:t>urdu</a:t>
                      </a:r>
                      <a:r>
                        <a:rPr lang="en-US" dirty="0"/>
                        <a:t> handwriting with CNN-RNN Algorithm.</a:t>
                      </a:r>
                      <a:endParaRPr lang="en-IN" dirty="0"/>
                    </a:p>
                  </a:txBody>
                  <a:tcPr/>
                </a:tc>
                <a:tc>
                  <a:txBody>
                    <a:bodyPr/>
                    <a:lstStyle/>
                    <a:p>
                      <a:pPr algn="ctr"/>
                      <a:r>
                        <a:rPr lang="en-IN" dirty="0"/>
                        <a:t> 2022</a:t>
                      </a:r>
                    </a:p>
                  </a:txBody>
                  <a:tcPr/>
                </a:tc>
                <a:tc>
                  <a:txBody>
                    <a:bodyPr/>
                    <a:lstStyle/>
                    <a:p>
                      <a:r>
                        <a:rPr lang="en-US" dirty="0"/>
                        <a:t>CNN+RNN</a:t>
                      </a:r>
                    </a:p>
                    <a:p>
                      <a:endParaRPr lang="en-IN" dirty="0"/>
                    </a:p>
                  </a:txBody>
                  <a:tcPr/>
                </a:tc>
                <a:tc>
                  <a:txBody>
                    <a:bodyPr/>
                    <a:lstStyle/>
                    <a:p>
                      <a:r>
                        <a:rPr lang="en-US" dirty="0"/>
                        <a:t>They got 5.28% CER Loss which is somewhat high than usual cases. Some advanced bi directional methodology must be chosen.</a:t>
                      </a:r>
                      <a:endParaRPr lang="en-IN" dirty="0"/>
                    </a:p>
                  </a:txBody>
                  <a:tcPr/>
                </a:tc>
                <a:extLst>
                  <a:ext uri="{0D108BD9-81ED-4DB2-BD59-A6C34878D82A}">
                    <a16:rowId xmlns:a16="http://schemas.microsoft.com/office/drawing/2014/main" val="4198419635"/>
                  </a:ext>
                </a:extLst>
              </a:tr>
              <a:tr h="1969251">
                <a:tc>
                  <a:txBody>
                    <a:bodyPr/>
                    <a:lstStyle/>
                    <a:p>
                      <a:pPr algn="ctr"/>
                      <a:r>
                        <a:rPr lang="en-US"/>
                        <a:t>4</a:t>
                      </a:r>
                      <a:endParaRPr lang="en-IN" dirty="0"/>
                    </a:p>
                  </a:txBody>
                  <a:tcPr/>
                </a:tc>
                <a:tc>
                  <a:txBody>
                    <a:bodyPr/>
                    <a:lstStyle/>
                    <a:p>
                      <a:r>
                        <a:rPr lang="tr-TR" sz="1800" kern="1200" dirty="0">
                          <a:solidFill>
                            <a:schemeClr val="dk1"/>
                          </a:solidFill>
                          <a:effectLst/>
                          <a:latin typeface="+mn-lt"/>
                          <a:ea typeface="+mn-ea"/>
                          <a:cs typeface="+mn-cs"/>
                        </a:rPr>
                        <a:t>Handwritten Text Recognition using Deep Learning</a:t>
                      </a:r>
                      <a:endParaRPr lang="en-IN" i="0" dirty="0">
                        <a:latin typeface="+mn-lt"/>
                      </a:endParaRPr>
                    </a:p>
                  </a:txBody>
                  <a:tcPr/>
                </a:tc>
                <a:tc>
                  <a:txBody>
                    <a:bodyPr/>
                    <a:lstStyle/>
                    <a:p>
                      <a:r>
                        <a:rPr lang="en-US" sz="1800" kern="1200" dirty="0">
                          <a:solidFill>
                            <a:schemeClr val="dk1"/>
                          </a:solidFill>
                          <a:effectLst/>
                          <a:latin typeface="+mn-lt"/>
                          <a:ea typeface="+mn-ea"/>
                          <a:cs typeface="+mn-cs"/>
                        </a:rPr>
                        <a:t>Have developed a model for handwriting recognition with two dimensional LSTM Algorithm.</a:t>
                      </a:r>
                      <a:endParaRPr lang="en-IN" dirty="0"/>
                    </a:p>
                  </a:txBody>
                  <a:tcPr/>
                </a:tc>
                <a:tc>
                  <a:txBody>
                    <a:bodyPr/>
                    <a:lstStyle/>
                    <a:p>
                      <a:pPr algn="ctr"/>
                      <a:r>
                        <a:rPr lang="en-US" dirty="0"/>
                        <a:t>2020</a:t>
                      </a:r>
                      <a:endParaRPr lang="en-IN" dirty="0"/>
                    </a:p>
                  </a:txBody>
                  <a:tcPr/>
                </a:tc>
                <a:tc>
                  <a:txBody>
                    <a:bodyPr/>
                    <a:lstStyle/>
                    <a:p>
                      <a:r>
                        <a:rPr lang="en-US" sz="1800" kern="1200" dirty="0">
                          <a:solidFill>
                            <a:schemeClr val="dk1"/>
                          </a:solidFill>
                          <a:effectLst/>
                          <a:latin typeface="+mn-lt"/>
                          <a:ea typeface="+mn-ea"/>
                          <a:cs typeface="+mn-cs"/>
                        </a:rPr>
                        <a:t>Two dimensional Long short term memory </a:t>
                      </a:r>
                      <a:endParaRPr lang="en-IN" dirty="0"/>
                    </a:p>
                  </a:txBody>
                  <a:tcPr/>
                </a:tc>
                <a:tc>
                  <a:txBody>
                    <a:bodyPr/>
                    <a:lstStyle/>
                    <a:p>
                      <a:r>
                        <a:rPr lang="en-US" dirty="0"/>
                        <a:t>They got CER (character error rate) of 6% and word error rate of 20%</a:t>
                      </a:r>
                      <a:endParaRPr lang="en-IN" dirty="0"/>
                    </a:p>
                  </a:txBody>
                  <a:tcPr/>
                </a:tc>
                <a:extLst>
                  <a:ext uri="{0D108BD9-81ED-4DB2-BD59-A6C34878D82A}">
                    <a16:rowId xmlns:a16="http://schemas.microsoft.com/office/drawing/2014/main" val="1555439023"/>
                  </a:ext>
                </a:extLst>
              </a:tr>
              <a:tr h="2043893">
                <a:tc>
                  <a:txBody>
                    <a:bodyPr/>
                    <a:lstStyle/>
                    <a:p>
                      <a:pPr algn="ctr"/>
                      <a:r>
                        <a:rPr lang="en-US"/>
                        <a:t>5</a:t>
                      </a:r>
                      <a:endParaRPr lang="en-IN" dirty="0"/>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US" dirty="0"/>
                        <a:t>2019</a:t>
                      </a:r>
                      <a:endParaRPr lang="en-IN" dirty="0"/>
                    </a:p>
                  </a:txBody>
                  <a:tcPr/>
                </a:tc>
                <a:tc>
                  <a:txBody>
                    <a:bodyPr/>
                    <a:lstStyle/>
                    <a:p>
                      <a:r>
                        <a:rPr lang="en-IN" dirty="0"/>
                        <a:t>Convolutional Recurrent Neural Networks (CRNN).</a:t>
                      </a:r>
                    </a:p>
                  </a:txBody>
                  <a:tcPr/>
                </a:tc>
                <a:tc>
                  <a:txBody>
                    <a:bodyPr/>
                    <a:lstStyle/>
                    <a:p>
                      <a:r>
                        <a:rPr lang="en-US" sz="1800" kern="1200" dirty="0">
                          <a:solidFill>
                            <a:schemeClr val="dk1"/>
                          </a:solidFill>
                          <a:effectLst/>
                          <a:latin typeface="+mn-lt"/>
                          <a:ea typeface="+mn-ea"/>
                          <a:cs typeface="+mn-cs"/>
                        </a:rPr>
                        <a:t>As this is </a:t>
                      </a:r>
                      <a:r>
                        <a:rPr lang="en-US" sz="1800" kern="1200" dirty="0" err="1">
                          <a:solidFill>
                            <a:schemeClr val="dk1"/>
                          </a:solidFill>
                          <a:effectLst/>
                          <a:latin typeface="+mn-lt"/>
                          <a:ea typeface="+mn-ea"/>
                          <a:cs typeface="+mn-cs"/>
                        </a:rPr>
                        <a:t>uni</a:t>
                      </a:r>
                      <a:r>
                        <a:rPr lang="en-US" sz="1800" kern="1200" dirty="0">
                          <a:solidFill>
                            <a:schemeClr val="dk1"/>
                          </a:solidFill>
                          <a:effectLst/>
                          <a:latin typeface="+mn-lt"/>
                          <a:ea typeface="+mn-ea"/>
                          <a:cs typeface="+mn-cs"/>
                        </a:rPr>
                        <a:t> directional RNN’s the Recognition rate will be low and accuracy they obtained is 75%</a:t>
                      </a:r>
                      <a:endParaRPr lang="en-IN" dirty="0"/>
                    </a:p>
                  </a:txBody>
                  <a:tcPr/>
                </a:tc>
                <a:extLst>
                  <a:ext uri="{0D108BD9-81ED-4DB2-BD59-A6C34878D82A}">
                    <a16:rowId xmlns:a16="http://schemas.microsoft.com/office/drawing/2014/main" val="224207419"/>
                  </a:ext>
                </a:extLst>
              </a:tr>
            </a:tbl>
          </a:graphicData>
        </a:graphic>
      </p:graphicFrame>
    </p:spTree>
    <p:extLst>
      <p:ext uri="{BB962C8B-B14F-4D97-AF65-F5344CB8AC3E}">
        <p14:creationId xmlns:p14="http://schemas.microsoft.com/office/powerpoint/2010/main" val="110165676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pic>
        <p:nvPicPr>
          <p:cNvPr id="3" name="Picture 2">
            <a:extLst>
              <a:ext uri="{FF2B5EF4-FFF2-40B4-BE49-F238E27FC236}">
                <a16:creationId xmlns:a16="http://schemas.microsoft.com/office/drawing/2014/main" id="{E6ED572F-3FE8-271F-1020-A5FED665608C}"/>
              </a:ext>
            </a:extLst>
          </p:cNvPr>
          <p:cNvPicPr>
            <a:picLocks noChangeAspect="1"/>
          </p:cNvPicPr>
          <p:nvPr/>
        </p:nvPicPr>
        <p:blipFill>
          <a:blip r:embed="rId3"/>
          <a:stretch>
            <a:fillRect/>
          </a:stretch>
        </p:blipFill>
        <p:spPr>
          <a:xfrm>
            <a:off x="2777261" y="1489998"/>
            <a:ext cx="6701793" cy="3465628"/>
          </a:xfrm>
          <a:prstGeom prst="rect">
            <a:avLst/>
          </a:prstGeom>
        </p:spPr>
      </p:pic>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1084</TotalTime>
  <Words>1385</Words>
  <Application>Microsoft Office PowerPoint</Application>
  <PresentationFormat>Widescreen</PresentationFormat>
  <Paragraphs>208</Paragraphs>
  <Slides>24</Slides>
  <Notes>0</Notes>
  <HiddenSlides>0</HiddenSlides>
  <MMClips>0</MMClips>
  <ScaleCrop>false</ScaleCrop>
  <HeadingPairs>
    <vt:vector size="6" baseType="variant">
      <vt:variant>
        <vt:lpstr>Fonts Used</vt:lpstr>
      </vt:variant>
      <vt:variant>
        <vt:i4>12</vt:i4>
      </vt:variant>
      <vt:variant>
        <vt:lpstr>Theme</vt:lpstr>
      </vt:variant>
      <vt:variant>
        <vt:i4>6</vt:i4>
      </vt:variant>
      <vt:variant>
        <vt:lpstr>Slide Titles</vt:lpstr>
      </vt:variant>
      <vt:variant>
        <vt:i4>24</vt:i4>
      </vt:variant>
    </vt:vector>
  </HeadingPairs>
  <TitlesOfParts>
    <vt:vector size="42" baseType="lpstr">
      <vt:lpstr>Arial</vt:lpstr>
      <vt:lpstr>Calibri</vt:lpstr>
      <vt:lpstr>Cambria Math</vt:lpstr>
      <vt:lpstr>Century Gothic</vt:lpstr>
      <vt:lpstr>Designball-Social-01</vt:lpstr>
      <vt:lpstr>source-serif-pro</vt:lpstr>
      <vt:lpstr>Times New Roman</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PowerPoint Presentation</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VALIDATION Analysis </vt:lpstr>
      <vt:lpstr>Bi-DIRECTIONAL LSTM VS BI-DIRECTIONAL GRU</vt:lpstr>
      <vt:lpstr>Losses vs epochs graph for both models</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Ajay Kumar Varma</cp:lastModifiedBy>
  <cp:revision>490</cp:revision>
  <dcterms:created xsi:type="dcterms:W3CDTF">2022-08-25T16:22:58Z</dcterms:created>
  <dcterms:modified xsi:type="dcterms:W3CDTF">2023-01-27T17:08:38Z</dcterms:modified>
</cp:coreProperties>
</file>