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1962" r:id="rId7"/>
    <p:sldId id="942" r:id="rId8"/>
    <p:sldId id="258" r:id="rId9"/>
    <p:sldId id="1957" r:id="rId10"/>
    <p:sldId id="259" r:id="rId11"/>
    <p:sldId id="260" r:id="rId12"/>
    <p:sldId id="1937" r:id="rId13"/>
    <p:sldId id="262" r:id="rId14"/>
    <p:sldId id="263" r:id="rId15"/>
    <p:sldId id="1938" r:id="rId16"/>
    <p:sldId id="1943" r:id="rId17"/>
    <p:sldId id="1944" r:id="rId18"/>
    <p:sldId id="1958" r:id="rId19"/>
    <p:sldId id="1947" r:id="rId20"/>
    <p:sldId id="1946" r:id="rId21"/>
    <p:sldId id="1954" r:id="rId22"/>
    <p:sldId id="1949" r:id="rId23"/>
    <p:sldId id="1959" r:id="rId24"/>
    <p:sldId id="1960" r:id="rId25"/>
    <p:sldId id="1955" r:id="rId26"/>
    <p:sldId id="1953" r:id="rId27"/>
    <p:sldId id="1961" r:id="rId28"/>
    <p:sldId id="193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6" d="100"/>
          <a:sy n="76" d="100"/>
        </p:scale>
        <p:origin x="228" y="6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30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30 January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30 January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30 January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30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30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30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30-01-2023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30 January 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 result for vrs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FF"/>
                </a:solidFill>
                <a:effectLst/>
                <a:uLnTx/>
                <a:uFillTx/>
                <a:latin typeface="Century Gothic" panose="020B0502020202020204" pitchFamily="34" charset="0"/>
                <a:ea typeface="+mn-ea"/>
                <a:cs typeface="Times New Roman" pitchFamily="18" charset="0"/>
              </a:rPr>
              <a:t>DEPARTMENT OF INFORMATION TECHNOLOGY</a:t>
            </a: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0000"/>
                </a:solidFill>
                <a:effectLst/>
                <a:uLnTx/>
                <a:uFillTx/>
                <a:latin typeface="Century Gothic" panose="020B0502020202020204" pitchFamily="34" charset="0"/>
                <a:ea typeface="+mn-ea"/>
                <a:cs typeface="Times New Roman" pitchFamily="18" charset="0"/>
              </a:rPr>
              <a:t>V R SIDDHARTHA ENGINEERING COLLEGE</a:t>
            </a:r>
          </a:p>
        </p:txBody>
      </p:sp>
      <p:sp>
        <p:nvSpPr>
          <p:cNvPr id="10" name="Date Placeholder 9"/>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2D83BDF-1171-4B6E-B360-F8FAFB0EEC24}" type="datetime3">
              <a:rPr kumimoji="0" lang="en-US" sz="1200" b="0" i="0" u="none" strike="noStrike" kern="1200" cap="none" spc="0" normalizeH="0" baseline="0" noProof="0" smtClean="0">
                <a:ln>
                  <a:noFill/>
                </a:ln>
                <a:solidFill>
                  <a:prstClr val="black">
                    <a:tint val="75000"/>
                  </a:prstClr>
                </a:solidFill>
                <a:effectLst/>
                <a:uLnTx/>
                <a:uFillTx/>
                <a:latin typeface="Century Gothic" panose="020B0502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 January 2023</a:t>
            </a:fld>
            <a:endParaRPr kumimoji="0" lang="en-US" sz="1200" b="0" i="0" u="none" strike="noStrike" kern="1200" cap="none" spc="0" normalizeH="0" baseline="0" noProof="0" dirty="0">
              <a:ln>
                <a:noFill/>
              </a:ln>
              <a:solidFill>
                <a:prstClr val="black">
                  <a:tint val="75000"/>
                </a:prstClr>
              </a:solidFill>
              <a:effectLst/>
              <a:uLnTx/>
              <a:uFillTx/>
              <a:latin typeface="Century Gothic" panose="020B0502020202020204" pitchFamily="34" charset="0"/>
              <a:ea typeface="+mn-ea"/>
              <a:cs typeface="+mn-cs"/>
            </a:endParaRPr>
          </a:p>
        </p:txBody>
      </p:sp>
      <p:pic>
        <p:nvPicPr>
          <p:cNvPr id="12" name="Picture 11">
            <a:extLst>
              <a:ext uri="{FF2B5EF4-FFF2-40B4-BE49-F238E27FC236}">
                <a16:creationId xmlns:a16="http://schemas.microsoft.com/office/drawing/2014/main" id="{3DABB6B5-EBE8-B8F2-C721-8EAD11F5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a:extLst>
              <a:ext uri="{FF2B5EF4-FFF2-40B4-BE49-F238E27FC236}">
                <a16:creationId xmlns:a16="http://schemas.microsoft.com/office/drawing/2014/main" id="{F31E2EAD-D1AD-B089-57C2-8B7176D9154D}"/>
              </a:ext>
            </a:extLst>
          </p:cNvPr>
          <p:cNvSpPr txBox="1"/>
          <p:nvPr/>
        </p:nvSpPr>
        <p:spPr>
          <a:xfrm>
            <a:off x="1909483" y="1655863"/>
            <a:ext cx="8911234" cy="523208"/>
          </a:xfrm>
          <a:prstGeom prst="rect">
            <a:avLst/>
          </a:prstGeom>
          <a:solidFill>
            <a:schemeClr val="tx1"/>
          </a:solidFill>
        </p:spPr>
        <p:txBody>
          <a:bodyPr wrap="square" lIns="91428" tIns="45714" rIns="91428" bIns="45714"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entury Gothic"/>
                <a:ea typeface="+mn-ea"/>
                <a:cs typeface="+mn-cs"/>
              </a:rPr>
              <a:t>Interpreting Doctors Handwritten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marL="0" marR="0" lvl="0" indent="0" algn="l" defTabSz="228554"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Century Gothic"/>
                <a:ea typeface="+mn-ea"/>
                <a:cs typeface="+mn-cs"/>
              </a:rPr>
              <a:t>Deep Learning Techniques</a:t>
            </a:r>
          </a:p>
        </p:txBody>
      </p:sp>
      <p:sp>
        <p:nvSpPr>
          <p:cNvPr id="2" name="Subtitle 2">
            <a:extLst>
              <a:ext uri="{FF2B5EF4-FFF2-40B4-BE49-F238E27FC236}">
                <a16:creationId xmlns:a16="http://schemas.microsoft.com/office/drawing/2014/main" id="{994C6CE0-81EB-412C-E6B1-8CBC92D1BBFD}"/>
              </a:ext>
            </a:extLst>
          </p:cNvPr>
          <p:cNvSpPr txBox="1">
            <a:spLocks/>
          </p:cNvSpPr>
          <p:nvPr/>
        </p:nvSpPr>
        <p:spPr>
          <a:xfrm>
            <a:off x="8443987" y="4814110"/>
            <a:ext cx="3340401" cy="187505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a:solidFill>
                  <a:schemeClr val="tx1"/>
                </a:solidFill>
                <a:latin typeface="Century Gothic" panose="020B0502020202020204" pitchFamily="34" charset="0"/>
                <a:cs typeface="AngsanaUPC" panose="02020603050405020304" pitchFamily="18" charset="-34"/>
              </a:rPr>
              <a:t>Authors:</a:t>
            </a:r>
          </a:p>
          <a:p>
            <a:r>
              <a:rPr lang="en-US" sz="2100" b="1" dirty="0">
                <a:solidFill>
                  <a:srgbClr val="7030A0"/>
                </a:solidFill>
                <a:latin typeface="Century Gothic" panose="020B0502020202020204" pitchFamily="34" charset="0"/>
                <a:cs typeface="AngsanaUPC" panose="02020603050405020304" pitchFamily="18" charset="-34"/>
              </a:rPr>
              <a:t>RIZWANULLAH MD </a:t>
            </a:r>
          </a:p>
          <a:p>
            <a:r>
              <a:rPr lang="en-US" sz="2100" b="1" dirty="0">
                <a:solidFill>
                  <a:srgbClr val="7030A0"/>
                </a:solidFill>
                <a:latin typeface="Century Gothic" panose="020B0502020202020204" pitchFamily="34" charset="0"/>
                <a:cs typeface="AngsanaUPC" panose="02020603050405020304" pitchFamily="18" charset="-34"/>
              </a:rPr>
              <a:t>AJAY KUMAR VARMA N </a:t>
            </a:r>
          </a:p>
          <a:p>
            <a:r>
              <a:rPr lang="en-US" sz="2100" b="1" dirty="0">
                <a:solidFill>
                  <a:srgbClr val="7030A0"/>
                </a:solidFill>
                <a:latin typeface="Century Gothic" panose="020B0502020202020204" pitchFamily="34" charset="0"/>
                <a:cs typeface="AngsanaUPC" panose="02020603050405020304" pitchFamily="18" charset="-34"/>
              </a:rPr>
              <a:t>DR M SUNEETHA</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sp>
        <p:nvSpPr>
          <p:cNvPr id="15" name="TextBox 14">
            <a:extLst>
              <a:ext uri="{FF2B5EF4-FFF2-40B4-BE49-F238E27FC236}">
                <a16:creationId xmlns:a16="http://schemas.microsoft.com/office/drawing/2014/main" id="{6E3226F3-D350-61E3-C5BE-EC414794466E}"/>
              </a:ext>
            </a:extLst>
          </p:cNvPr>
          <p:cNvSpPr txBox="1"/>
          <p:nvPr/>
        </p:nvSpPr>
        <p:spPr>
          <a:xfrm>
            <a:off x="848686" y="3067381"/>
            <a:ext cx="10662407" cy="1200329"/>
          </a:xfrm>
          <a:prstGeom prst="rect">
            <a:avLst/>
          </a:prstGeom>
          <a:noFill/>
        </p:spPr>
        <p:txBody>
          <a:bodyPr wrap="square">
            <a:spAutoFit/>
          </a:bodyPr>
          <a:lstStyle/>
          <a:p>
            <a:pPr algn="ctr"/>
            <a:r>
              <a:rPr lang="en-US" sz="2400" i="0" dirty="0">
                <a:solidFill>
                  <a:srgbClr val="FF0000"/>
                </a:solidFill>
                <a:effectLst/>
                <a:latin typeface="PT Serif" panose="020B0604020202020204" pitchFamily="18" charset="0"/>
              </a:rPr>
              <a:t>7</a:t>
            </a:r>
            <a:r>
              <a:rPr lang="en-US" sz="2400" i="0" baseline="30000" dirty="0">
                <a:solidFill>
                  <a:srgbClr val="FF0000"/>
                </a:solidFill>
                <a:effectLst/>
                <a:latin typeface="PT Serif" panose="020B0604020202020204" pitchFamily="18" charset="0"/>
              </a:rPr>
              <a:t>th</a:t>
            </a:r>
            <a:r>
              <a:rPr lang="en-US" sz="2400" i="0" dirty="0">
                <a:solidFill>
                  <a:srgbClr val="FF0000"/>
                </a:solidFill>
                <a:effectLst/>
                <a:latin typeface="PT Serif" panose="020B0604020202020204" pitchFamily="18" charset="0"/>
              </a:rPr>
              <a:t> International Conference on Inventive Systems and Control</a:t>
            </a:r>
            <a:br>
              <a:rPr lang="en-US" sz="2400" i="0" dirty="0">
                <a:solidFill>
                  <a:srgbClr val="FF0000"/>
                </a:solidFill>
                <a:effectLst/>
                <a:latin typeface="PT Serif" panose="020B0604020202020204" pitchFamily="18" charset="0"/>
              </a:rPr>
            </a:br>
            <a:r>
              <a:rPr lang="en-US" sz="2400" i="0" dirty="0">
                <a:solidFill>
                  <a:srgbClr val="FF0000"/>
                </a:solidFill>
                <a:effectLst/>
                <a:latin typeface="PT Serif" panose="020B0604020202020204" pitchFamily="18" charset="0"/>
              </a:rPr>
              <a:t>ICISC 2023</a:t>
            </a:r>
            <a:br>
              <a:rPr lang="en-US" sz="2400" i="0" dirty="0">
                <a:solidFill>
                  <a:srgbClr val="FF0000"/>
                </a:solidFill>
                <a:effectLst/>
                <a:latin typeface="PT Serif" panose="020B0604020202020204" pitchFamily="18" charset="0"/>
              </a:rPr>
            </a:br>
            <a:endParaRPr lang="en-US" sz="2400" i="0" dirty="0">
              <a:solidFill>
                <a:srgbClr val="FF0000"/>
              </a:solidFill>
              <a:effectLst/>
              <a:latin typeface="PT Serif" panose="020B0604020202020204" pitchFamily="18" charset="0"/>
            </a:endParaRPr>
          </a:p>
        </p:txBody>
      </p:sp>
      <p:sp>
        <p:nvSpPr>
          <p:cNvPr id="4" name="TextBox 3">
            <a:extLst>
              <a:ext uri="{FF2B5EF4-FFF2-40B4-BE49-F238E27FC236}">
                <a16:creationId xmlns:a16="http://schemas.microsoft.com/office/drawing/2014/main" id="{9293546E-A872-4CBF-37C8-711400ADFE27}"/>
              </a:ext>
            </a:extLst>
          </p:cNvPr>
          <p:cNvSpPr txBox="1"/>
          <p:nvPr/>
        </p:nvSpPr>
        <p:spPr>
          <a:xfrm>
            <a:off x="4956843" y="4171578"/>
            <a:ext cx="2446091" cy="369332"/>
          </a:xfrm>
          <a:prstGeom prst="rect">
            <a:avLst/>
          </a:prstGeom>
          <a:noFill/>
        </p:spPr>
        <p:txBody>
          <a:bodyPr wrap="square">
            <a:spAutoFit/>
          </a:bodyPr>
          <a:lstStyle/>
          <a:p>
            <a:r>
              <a:rPr lang="en-US" sz="1800" i="0" u="sng" dirty="0">
                <a:solidFill>
                  <a:srgbClr val="FF0000"/>
                </a:solidFill>
                <a:effectLst/>
                <a:latin typeface="PT Serif" panose="020B0604020202020204" pitchFamily="18" charset="0"/>
              </a:rPr>
              <a:t>Paper Id</a:t>
            </a:r>
            <a:r>
              <a:rPr lang="en-US" sz="1800" i="0" dirty="0">
                <a:solidFill>
                  <a:srgbClr val="FF0000"/>
                </a:solidFill>
                <a:effectLst/>
                <a:latin typeface="PT Serif" panose="020B0604020202020204" pitchFamily="18" charset="0"/>
              </a:rPr>
              <a:t>: ICISC - 105 </a:t>
            </a:r>
            <a:endParaRPr lang="en-IN" dirty="0"/>
          </a:p>
        </p:txBody>
      </p:sp>
    </p:spTree>
    <p:extLst>
      <p:ext uri="{BB962C8B-B14F-4D97-AF65-F5344CB8AC3E}">
        <p14:creationId xmlns:p14="http://schemas.microsoft.com/office/powerpoint/2010/main" val="72380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8" name="Picture 7">
            <a:extLst>
              <a:ext uri="{FF2B5EF4-FFF2-40B4-BE49-F238E27FC236}">
                <a16:creationId xmlns:a16="http://schemas.microsoft.com/office/drawing/2014/main" id="{879E749F-12E6-F987-30AF-7DBFDE03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50" y="110606"/>
            <a:ext cx="8925336" cy="6636788"/>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264653" y="3609256"/>
            <a:ext cx="4651182" cy="802300"/>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134370" y="2854517"/>
            <a:ext cx="9587752" cy="686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302124" y="4512754"/>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F39415D-0E33-AF37-7DDB-F7B2BFB8BCC3}"/>
                  </a:ext>
                </a:extLst>
              </p:cNvPr>
              <p:cNvSpPr txBox="1"/>
              <p:nvPr/>
            </p:nvSpPr>
            <p:spPr>
              <a:xfrm>
                <a:off x="2698376" y="5498873"/>
                <a:ext cx="7395883" cy="438903"/>
              </a:xfrm>
              <a:prstGeom prst="rect">
                <a:avLst/>
              </a:prstGeom>
              <a:noFill/>
            </p:spPr>
            <p:txBody>
              <a:bodyPr wrap="square">
                <a:spAutoFit/>
              </a:bodyPr>
              <a:lstStyle/>
              <a:p>
                <a14:m>
                  <m:oMath xmlns:m="http://schemas.openxmlformats.org/officeDocument/2006/math">
                    <m:sSub>
                      <m:sSubPr>
                        <m:ctrlPr>
                          <a:rPr lang="en-IN" sz="1800" i="1" smtClean="0">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𝑓𝑜𝑟𝑤𝑎𝑟𝑑</m:t>
                        </m:r>
                      </m:sub>
                    </m:sSub>
                    <m:d>
                      <m:dPr>
                        <m:ctrlPr>
                          <a:rPr lang="en-IN" sz="1800" i="1">
                            <a:solidFill>
                              <a:srgbClr val="000000"/>
                            </a:solidFill>
                            <a:effectLst/>
                            <a:latin typeface="Cambria Math" panose="02040503050406030204" pitchFamily="18" charset="0"/>
                          </a:rPr>
                        </m:ctrlPr>
                      </m:d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solidFill>
                                  <a:srgbClr val="000000"/>
                                </a:solidFill>
                                <a:effectLst/>
                                <a:latin typeface="Cambria Math" panose="02040503050406030204" pitchFamily="18" charset="0"/>
                              </a:rPr>
                            </m:ctrlPr>
                          </m:acc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acc>
                      </m:e>
                    </m:d>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𝑏𝑎𝑐𝑘𝑤𝑎𝑟𝑑</m:t>
                        </m:r>
                      </m:sub>
                    </m:sSub>
                    <m:d>
                      <m:dPr>
                        <m:ctrlPr>
                          <a:rPr lang="en-IN" sz="1800" i="1">
                            <a:solidFill>
                              <a:srgbClr val="000000"/>
                            </a:solidFill>
                            <a:effectLst/>
                            <a:latin typeface="Cambria Math" panose="02040503050406030204" pitchFamily="18" charset="0"/>
                          </a:rPr>
                        </m:ctrlPr>
                      </m:d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solidFill>
                                  <a:srgbClr val="000000"/>
                                </a:solidFill>
                                <a:effectLst/>
                                <a:latin typeface="Cambria Math" panose="02040503050406030204" pitchFamily="18" charset="0"/>
                              </a:rPr>
                            </m:ctrlPr>
                          </m:acc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acc>
                      </m:e>
                    </m:d>
                  </m:oMath>
                </a14:m>
                <a:r>
                  <a:rPr lang="tr-TR"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-(2) </a:t>
                </a:r>
                <a:r>
                  <a:rPr lang="en-IN" sz="1800" b="1" dirty="0">
                    <a:solidFill>
                      <a:srgbClr val="000000"/>
                    </a:solidFill>
                    <a:effectLst/>
                    <a:latin typeface="Times New Roman" panose="02020603050405020304" pitchFamily="18" charset="0"/>
                    <a:ea typeface="Times New Roman" panose="02020603050405020304" pitchFamily="18" charset="0"/>
                  </a:rPr>
                  <a:t>Bi-Directional GRU</a:t>
                </a:r>
                <a:endParaRPr lang="en-IN" b="1" dirty="0"/>
              </a:p>
            </p:txBody>
          </p:sp>
        </mc:Choice>
        <mc:Fallback xmlns="">
          <p:sp>
            <p:nvSpPr>
              <p:cNvPr id="4" name="TextBox 3">
                <a:extLst>
                  <a:ext uri="{FF2B5EF4-FFF2-40B4-BE49-F238E27FC236}">
                    <a16:creationId xmlns:a16="http://schemas.microsoft.com/office/drawing/2014/main" id="{6F39415D-0E33-AF37-7DDB-F7B2BFB8BCC3}"/>
                  </a:ext>
                </a:extLst>
              </p:cNvPr>
              <p:cNvSpPr txBox="1">
                <a:spLocks noRot="1" noChangeAspect="1" noMove="1" noResize="1" noEditPoints="1" noAdjustHandles="1" noChangeArrowheads="1" noChangeShapeType="1" noTextEdit="1"/>
              </p:cNvSpPr>
              <p:nvPr/>
            </p:nvSpPr>
            <p:spPr>
              <a:xfrm>
                <a:off x="2698376" y="5498873"/>
                <a:ext cx="7395883" cy="438903"/>
              </a:xfrm>
              <a:prstGeom prst="rect">
                <a:avLst/>
              </a:prstGeom>
              <a:blipFill>
                <a:blip r:embed="rId3"/>
                <a:stretch>
                  <a:fillRect b="-15278"/>
                </a:stretch>
              </a:blipFill>
            </p:spPr>
            <p:txBody>
              <a:bodyPr/>
              <a:lstStyle/>
              <a:p>
                <a:r>
                  <a:rPr lang="en-IN">
                    <a:noFill/>
                  </a:rPr>
                  <a:t> </a:t>
                </a:r>
              </a:p>
            </p:txBody>
          </p:sp>
        </mc:Fallback>
      </mc:AlternateContent>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362242" y="1020000"/>
            <a:ext cx="5396238" cy="3161325"/>
          </a:xfrm>
        </p:spPr>
      </p:pic>
      <p:pic>
        <p:nvPicPr>
          <p:cNvPr id="4" name="Picture 2">
            <a:extLst>
              <a:ext uri="{FF2B5EF4-FFF2-40B4-BE49-F238E27FC236}">
                <a16:creationId xmlns:a16="http://schemas.microsoft.com/office/drawing/2014/main" id="{C4AFACE5-B778-D9FF-6971-EC80196BFFF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DB027-4150-DD89-403B-73EBABD81C2A}"/>
              </a:ext>
            </a:extLst>
          </p:cNvPr>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
        <p:nvSpPr>
          <p:cNvPr id="8" name="Rectangle 7">
            <a:extLst>
              <a:ext uri="{FF2B5EF4-FFF2-40B4-BE49-F238E27FC236}">
                <a16:creationId xmlns:a16="http://schemas.microsoft.com/office/drawing/2014/main" id="{DA21319C-1A4C-1F00-7A65-5722A2918CC8}"/>
              </a:ext>
            </a:extLst>
          </p:cNvPr>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FE7D3-3A7D-BD84-19EA-232012C3DD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6667" y="308650"/>
            <a:ext cx="6839993" cy="2766243"/>
          </a:xfrm>
          <a:prstGeom prst="rect">
            <a:avLst/>
          </a:prstGeom>
          <a:noFill/>
          <a:ln>
            <a:noFill/>
          </a:ln>
        </p:spPr>
      </p:pic>
      <p:pic>
        <p:nvPicPr>
          <p:cNvPr id="3" name="Picture 2">
            <a:extLst>
              <a:ext uri="{FF2B5EF4-FFF2-40B4-BE49-F238E27FC236}">
                <a16:creationId xmlns:a16="http://schemas.microsoft.com/office/drawing/2014/main" id="{850E169C-876B-7279-A60C-C356150659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668" y="3429000"/>
            <a:ext cx="7076029" cy="2263588"/>
          </a:xfrm>
          <a:prstGeom prst="rect">
            <a:avLst/>
          </a:prstGeom>
          <a:noFill/>
          <a:ln>
            <a:noFill/>
          </a:ln>
        </p:spPr>
      </p:pic>
      <p:sp>
        <p:nvSpPr>
          <p:cNvPr id="4" name="Rectangle: Rounded Corners 3">
            <a:extLst>
              <a:ext uri="{FF2B5EF4-FFF2-40B4-BE49-F238E27FC236}">
                <a16:creationId xmlns:a16="http://schemas.microsoft.com/office/drawing/2014/main" id="{D21F4ECA-E1B4-1E56-B1E1-6C0B2A456A44}"/>
              </a:ext>
            </a:extLst>
          </p:cNvPr>
          <p:cNvSpPr/>
          <p:nvPr/>
        </p:nvSpPr>
        <p:spPr>
          <a:xfrm>
            <a:off x="8382000" y="1010454"/>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Bi-LSTM</a:t>
            </a:r>
            <a:endParaRPr lang="en-IN" dirty="0"/>
          </a:p>
        </p:txBody>
      </p:sp>
      <p:sp>
        <p:nvSpPr>
          <p:cNvPr id="5" name="Rectangle: Rounded Corners 4">
            <a:extLst>
              <a:ext uri="{FF2B5EF4-FFF2-40B4-BE49-F238E27FC236}">
                <a16:creationId xmlns:a16="http://schemas.microsoft.com/office/drawing/2014/main" id="{673D17CD-0B8C-3FC0-FF92-2A6C3E57A5F8}"/>
              </a:ext>
            </a:extLst>
          </p:cNvPr>
          <p:cNvSpPr/>
          <p:nvPr/>
        </p:nvSpPr>
        <p:spPr>
          <a:xfrm>
            <a:off x="8480611" y="4042685"/>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Bi-GRU</a:t>
            </a:r>
            <a:endParaRPr lang="en-IN" dirty="0"/>
          </a:p>
        </p:txBody>
      </p:sp>
    </p:spTree>
    <p:extLst>
      <p:ext uri="{BB962C8B-B14F-4D97-AF65-F5344CB8AC3E}">
        <p14:creationId xmlns:p14="http://schemas.microsoft.com/office/powerpoint/2010/main" val="394033305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50752" y="769774"/>
            <a:ext cx="9912813" cy="1046360"/>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555538" y="1816134"/>
            <a:ext cx="10526319" cy="483205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7000"/>
              </a:lnSpc>
              <a:buNone/>
            </a:pPr>
            <a:endParaRPr lang="en-IN" sz="2000" dirty="0">
              <a:solidFill>
                <a:srgbClr val="000000"/>
              </a:solidFill>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2000" dirty="0">
              <a:solidFill>
                <a:srgbClr val="000000"/>
              </a:solidFill>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2000" dirty="0">
              <a:solidFill>
                <a:srgbClr val="000000"/>
              </a:solidFill>
              <a:ea typeface="Times New Roman" panose="02020603050405020304" pitchFamily="18" charset="0"/>
            </a:endParaRPr>
          </a:p>
          <a:p>
            <a:pPr marL="360363" indent="-360363" algn="just">
              <a:lnSpc>
                <a:spcPct val="107000"/>
              </a:lnSpc>
              <a:buFont typeface="Wingdings" panose="05000000000000000000" pitchFamily="2" charset="2"/>
              <a:buChar char="v"/>
            </a:pPr>
            <a:r>
              <a:rPr lang="en-IN" sz="2000" dirty="0">
                <a:solidFill>
                  <a:srgbClr val="000000"/>
                </a:solidFill>
                <a:ea typeface="Times New Roman" panose="02020603050405020304" pitchFamily="18" charset="0"/>
              </a:rPr>
              <a:t>The above image shows how Pre-Processing is done.</a:t>
            </a:r>
          </a:p>
          <a:p>
            <a:pPr marL="360363" indent="-360363" algn="just">
              <a:lnSpc>
                <a:spcPct val="107000"/>
              </a:lnSpc>
              <a:buFont typeface="Wingdings" panose="05000000000000000000" pitchFamily="2" charset="2"/>
              <a:buChar char="v"/>
            </a:pPr>
            <a:r>
              <a:rPr lang="tr-TR" sz="2000" dirty="0">
                <a:solidFill>
                  <a:srgbClr val="000000"/>
                </a:solidFill>
                <a:effectLst/>
                <a:ea typeface="Times New Roman" panose="02020603050405020304" pitchFamily="18" charset="0"/>
              </a:rPr>
              <a:t>The network has a sophisticated design that includes seven convolutional layers, optional batch Normalization layers, Max Pooling layers, Relu activation functions, a Bi-directional LSTM layer, and a CTC layer.</a:t>
            </a:r>
            <a:r>
              <a:rPr lang="en-IN" sz="2000" dirty="0">
                <a:solidFill>
                  <a:srgbClr val="000000"/>
                </a:solidFill>
                <a:effectLst/>
                <a:ea typeface="Times New Roman" panose="02020603050405020304" pitchFamily="18" charset="0"/>
              </a:rPr>
              <a:t>The procedure increases the number of channels in the first convolution layer from 1 to 64. which, after several layers, is raised to 128.</a:t>
            </a:r>
          </a:p>
          <a:p>
            <a:pPr marL="360363" indent="-360363" algn="just">
              <a:lnSpc>
                <a:spcPct val="107000"/>
              </a:lnSpc>
              <a:buFont typeface="Wingdings" panose="05000000000000000000" pitchFamily="2" charset="2"/>
              <a:buChar char="v"/>
            </a:pPr>
            <a:r>
              <a:rPr lang="en-IN" sz="2000" dirty="0">
                <a:solidFill>
                  <a:srgbClr val="000000"/>
                </a:solidFill>
                <a:effectLst/>
                <a:ea typeface="Times New Roman" panose="02020603050405020304" pitchFamily="18" charset="0"/>
              </a:rPr>
              <a:t>The Bi LSTM layer aids in decoding of the convolution layer-generated feature mapping. Next create a layer for label input for the appropriate images, followed by a thick layer. To find the CTC loss, the last layer would be the CTC layer. </a:t>
            </a:r>
            <a:r>
              <a:rPr lang="tr-TR" sz="2000" dirty="0">
                <a:solidFill>
                  <a:srgbClr val="000000"/>
                </a:solidFill>
                <a:effectLst/>
                <a:ea typeface="Times New Roman" panose="02020603050405020304" pitchFamily="18" charset="0"/>
              </a:rPr>
              <a:t>The next step is to determine the callback distance. </a:t>
            </a:r>
            <a:endParaRPr lang="en-IN" sz="2000" dirty="0">
              <a:solidFill>
                <a:srgbClr val="000000"/>
              </a:solidFill>
              <a:effectLst/>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2000" dirty="0"/>
          </a:p>
        </p:txBody>
      </p:sp>
      <p:pic>
        <p:nvPicPr>
          <p:cNvPr id="3" name="Picture 2">
            <a:extLst>
              <a:ext uri="{FF2B5EF4-FFF2-40B4-BE49-F238E27FC236}">
                <a16:creationId xmlns:a16="http://schemas.microsoft.com/office/drawing/2014/main" id="{ECC269BE-2739-D0AB-D006-366ED2397FB3}"/>
              </a:ext>
            </a:extLst>
          </p:cNvPr>
          <p:cNvPicPr>
            <a:picLocks noChangeAspect="1"/>
          </p:cNvPicPr>
          <p:nvPr/>
        </p:nvPicPr>
        <p:blipFill rotWithShape="1">
          <a:blip r:embed="rId2">
            <a:extLst>
              <a:ext uri="{28A0092B-C50C-407E-A947-70E740481C1C}">
                <a14:useLocalDpi xmlns:a14="http://schemas.microsoft.com/office/drawing/2010/main" val="0"/>
              </a:ext>
            </a:extLst>
          </a:blip>
          <a:srcRect l="6347" t="53186" r="68839" b="32101"/>
          <a:stretch/>
        </p:blipFill>
        <p:spPr bwMode="auto">
          <a:xfrm>
            <a:off x="3485003" y="1816134"/>
            <a:ext cx="4415718" cy="14052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4BF08-B1F6-7F35-73BA-2C77F38ED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7011" y="1855886"/>
            <a:ext cx="6425807" cy="3219253"/>
          </a:xfrm>
          <a:prstGeom prst="rect">
            <a:avLst/>
          </a:prstGeom>
        </p:spPr>
      </p:pic>
      <p:sp>
        <p:nvSpPr>
          <p:cNvPr id="5" name="TextBox 4">
            <a:extLst>
              <a:ext uri="{FF2B5EF4-FFF2-40B4-BE49-F238E27FC236}">
                <a16:creationId xmlns:a16="http://schemas.microsoft.com/office/drawing/2014/main" id="{BBC68D14-EAF6-E733-EDEB-B4585B193E6D}"/>
              </a:ext>
            </a:extLst>
          </p:cNvPr>
          <p:cNvSpPr txBox="1"/>
          <p:nvPr/>
        </p:nvSpPr>
        <p:spPr>
          <a:xfrm>
            <a:off x="1166741" y="5349454"/>
            <a:ext cx="9720072" cy="969496"/>
          </a:xfrm>
          <a:prstGeom prst="rect">
            <a:avLst/>
          </a:prstGeom>
          <a:noFill/>
        </p:spPr>
        <p:txBody>
          <a:bodyPr wrap="square">
            <a:spAutoFit/>
          </a:bodyPr>
          <a:lstStyle/>
          <a:p>
            <a:pPr algn="just"/>
            <a:r>
              <a:rPr lang="tr-TR" sz="1900" dirty="0">
                <a:solidFill>
                  <a:srgbClr val="000000"/>
                </a:solidFill>
                <a:effectLst/>
                <a:ea typeface="Times New Roman" panose="02020603050405020304" pitchFamily="18" charset="0"/>
              </a:rPr>
              <a:t>It doesn’t use any traditional aligning methods, instead it will eliminate the process of Alignment. Bi-LSTM or Bi-GRU may output 'Amlopin' as a series of characters. The custom CTC Layer filters characters in each word.</a:t>
            </a:r>
            <a:endParaRPr lang="en-IN" sz="1900" dirty="0"/>
          </a:p>
        </p:txBody>
      </p:sp>
      <p:sp>
        <p:nvSpPr>
          <p:cNvPr id="7" name="Title 6">
            <a:extLst>
              <a:ext uri="{FF2B5EF4-FFF2-40B4-BE49-F238E27FC236}">
                <a16:creationId xmlns:a16="http://schemas.microsoft.com/office/drawing/2014/main" id="{9F8D2781-1C9B-0DA4-9EB2-C1ADEBD4D42F}"/>
              </a:ext>
            </a:extLst>
          </p:cNvPr>
          <p:cNvSpPr>
            <a:spLocks noGrp="1"/>
          </p:cNvSpPr>
          <p:nvPr>
            <p:ph type="title"/>
          </p:nvPr>
        </p:nvSpPr>
        <p:spPr/>
        <p:txBody>
          <a:bodyPr/>
          <a:lstStyle/>
          <a:p>
            <a:r>
              <a:rPr lang="en-IN" dirty="0"/>
              <a:t>The work of </a:t>
            </a:r>
            <a:r>
              <a:rPr lang="en-IN" dirty="0" err="1"/>
              <a:t>ctc</a:t>
            </a:r>
            <a:r>
              <a:rPr lang="en-IN" dirty="0"/>
              <a:t> layer </a:t>
            </a:r>
          </a:p>
        </p:txBody>
      </p:sp>
    </p:spTree>
    <p:extLst>
      <p:ext uri="{BB962C8B-B14F-4D97-AF65-F5344CB8AC3E}">
        <p14:creationId xmlns:p14="http://schemas.microsoft.com/office/powerpoint/2010/main" val="23713397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3516597073"/>
              </p:ext>
            </p:extLst>
          </p:nvPr>
        </p:nvGraphicFramePr>
        <p:xfrm>
          <a:off x="2625754" y="1402897"/>
          <a:ext cx="6966618" cy="1483360"/>
        </p:xfrm>
        <a:graphic>
          <a:graphicData uri="http://schemas.openxmlformats.org/drawingml/2006/table">
            <a:tbl>
              <a:tblPr firstRow="1" bandRow="1">
                <a:tableStyleId>{5C22544A-7EE6-4342-B048-85BDC9FD1C3A}</a:tableStyleId>
              </a:tblPr>
              <a:tblGrid>
                <a:gridCol w="3483309">
                  <a:extLst>
                    <a:ext uri="{9D8B030D-6E8A-4147-A177-3AD203B41FA5}">
                      <a16:colId xmlns:a16="http://schemas.microsoft.com/office/drawing/2014/main" val="3619177609"/>
                    </a:ext>
                  </a:extLst>
                </a:gridCol>
                <a:gridCol w="3483309">
                  <a:extLst>
                    <a:ext uri="{9D8B030D-6E8A-4147-A177-3AD203B41FA5}">
                      <a16:colId xmlns:a16="http://schemas.microsoft.com/office/drawing/2014/main" val="64356269"/>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370840">
                <a:tc>
                  <a:txBody>
                    <a:bodyPr/>
                    <a:lstStyle/>
                    <a:p>
                      <a:pPr algn="ctr"/>
                      <a:r>
                        <a:rPr lang="en-US" dirty="0"/>
                        <a:t>70:15:15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2655081931"/>
                  </a:ext>
                </a:extLst>
              </a:tr>
              <a:tr h="370840">
                <a:tc>
                  <a:txBody>
                    <a:bodyPr/>
                    <a:lstStyle/>
                    <a:p>
                      <a:pPr algn="ctr"/>
                      <a:r>
                        <a:rPr lang="en-US" dirty="0"/>
                        <a:t>80:10:10</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126653206"/>
                  </a:ext>
                </a:extLst>
              </a:tr>
              <a:tr h="370840">
                <a:tc>
                  <a:txBody>
                    <a:bodyPr/>
                    <a:lstStyle/>
                    <a:p>
                      <a:pPr algn="ctr"/>
                      <a:r>
                        <a:rPr lang="en-US" dirty="0"/>
                        <a:t>90:5:5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927051824"/>
              </p:ext>
            </p:extLst>
          </p:nvPr>
        </p:nvGraphicFramePr>
        <p:xfrm>
          <a:off x="327991" y="4293333"/>
          <a:ext cx="3191890" cy="1752600"/>
        </p:xfrm>
        <a:graphic>
          <a:graphicData uri="http://schemas.openxmlformats.org/drawingml/2006/table">
            <a:tbl>
              <a:tblPr firstRow="1" bandRow="1">
                <a:tableStyleId>{5C22544A-7EE6-4342-B048-85BDC9FD1C3A}</a:tableStyleId>
              </a:tblPr>
              <a:tblGrid>
                <a:gridCol w="1062874">
                  <a:extLst>
                    <a:ext uri="{9D8B030D-6E8A-4147-A177-3AD203B41FA5}">
                      <a16:colId xmlns:a16="http://schemas.microsoft.com/office/drawing/2014/main" val="1122236776"/>
                    </a:ext>
                  </a:extLst>
                </a:gridCol>
                <a:gridCol w="1064508">
                  <a:extLst>
                    <a:ext uri="{9D8B030D-6E8A-4147-A177-3AD203B41FA5}">
                      <a16:colId xmlns:a16="http://schemas.microsoft.com/office/drawing/2014/main" val="1790939289"/>
                    </a:ext>
                  </a:extLst>
                </a:gridCol>
                <a:gridCol w="1064508">
                  <a:extLst>
                    <a:ext uri="{9D8B030D-6E8A-4147-A177-3AD203B41FA5}">
                      <a16:colId xmlns:a16="http://schemas.microsoft.com/office/drawing/2014/main" val="1034469934"/>
                    </a:ext>
                  </a:extLst>
                </a:gridCol>
              </a:tblGrid>
              <a:tr h="370840">
                <a:tc>
                  <a:txBody>
                    <a:bodyPr/>
                    <a:lstStyle/>
                    <a:p>
                      <a:r>
                        <a:rPr lang="en-IN" dirty="0"/>
                        <a:t>Epoch</a:t>
                      </a:r>
                    </a:p>
                  </a:txBody>
                  <a:tcPr/>
                </a:tc>
                <a:tc>
                  <a:txBody>
                    <a:bodyPr/>
                    <a:lstStyle/>
                    <a:p>
                      <a:r>
                        <a:rPr lang="en-IN" dirty="0"/>
                        <a:t> 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69</a:t>
                      </a:r>
                      <a:endParaRPr lang="en-IN" dirty="0"/>
                    </a:p>
                  </a:txBody>
                  <a:tcPr/>
                </a:tc>
                <a:tc>
                  <a:txBody>
                    <a:bodyPr/>
                    <a:lstStyle/>
                    <a:p>
                      <a:pPr algn="ctr"/>
                      <a:r>
                        <a:rPr lang="en-US" dirty="0"/>
                        <a:t>66</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70</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72</a:t>
                      </a:r>
                      <a:endParaRPr lang="en-IN" dirty="0"/>
                    </a:p>
                  </a:txBody>
                  <a:tcPr/>
                </a:tc>
                <a:tc>
                  <a:txBody>
                    <a:bodyPr/>
                    <a:lstStyle/>
                    <a:p>
                      <a:pPr algn="ctr"/>
                      <a:r>
                        <a:rPr lang="en-US" dirty="0"/>
                        <a:t>69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1998116971"/>
              </p:ext>
            </p:extLst>
          </p:nvPr>
        </p:nvGraphicFramePr>
        <p:xfrm>
          <a:off x="4452690" y="4293333"/>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1205220311"/>
                    </a:ext>
                  </a:extLst>
                </a:gridCol>
              </a:tblGrid>
              <a:tr h="370840">
                <a:tc>
                  <a:txBody>
                    <a:bodyPr/>
                    <a:lstStyle/>
                    <a:p>
                      <a:r>
                        <a:rPr lang="en-IN" dirty="0"/>
                        <a:t>Epoch</a:t>
                      </a:r>
                    </a:p>
                  </a:txBody>
                  <a:tcPr/>
                </a:tc>
                <a:tc>
                  <a:txBody>
                    <a:bodyPr/>
                    <a:lstStyle/>
                    <a:p>
                      <a:r>
                        <a:rPr lang="en-IN" dirty="0"/>
                        <a:t>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71</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74</a:t>
                      </a:r>
                      <a:endParaRPr lang="en-IN" dirty="0"/>
                    </a:p>
                  </a:txBody>
                  <a:tcPr/>
                </a:tc>
                <a:tc>
                  <a:txBody>
                    <a:bodyPr/>
                    <a:lstStyle/>
                    <a:p>
                      <a:pPr algn="ctr"/>
                      <a:r>
                        <a:rPr lang="en-US" dirty="0"/>
                        <a:t>70</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77</a:t>
                      </a:r>
                      <a:endParaRPr lang="en-IN" dirty="0"/>
                    </a:p>
                  </a:txBody>
                  <a:tcPr/>
                </a:tc>
                <a:tc>
                  <a:txBody>
                    <a:bodyPr/>
                    <a:lstStyle/>
                    <a:p>
                      <a:pPr algn="ctr"/>
                      <a:r>
                        <a:rPr lang="en-US" dirty="0"/>
                        <a:t>73</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3329771723"/>
              </p:ext>
            </p:extLst>
          </p:nvPr>
        </p:nvGraphicFramePr>
        <p:xfrm>
          <a:off x="8396447" y="4293333"/>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3037582837"/>
                    </a:ext>
                  </a:extLst>
                </a:gridCol>
              </a:tblGrid>
              <a:tr h="370840">
                <a:tc>
                  <a:txBody>
                    <a:bodyPr/>
                    <a:lstStyle/>
                    <a:p>
                      <a:r>
                        <a:rPr lang="en-IN" dirty="0"/>
                        <a:t>Epoch</a:t>
                      </a:r>
                    </a:p>
                  </a:txBody>
                  <a:tcPr/>
                </a:tc>
                <a:tc>
                  <a:txBody>
                    <a:bodyPr/>
                    <a:lstStyle/>
                    <a:p>
                      <a:r>
                        <a:rPr lang="en-US" dirty="0"/>
                        <a:t>L</a:t>
                      </a:r>
                      <a:r>
                        <a:rPr lang="en-IN" dirty="0"/>
                        <a:t>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75</a:t>
                      </a:r>
                      <a:endParaRPr lang="en-IN" dirty="0"/>
                    </a:p>
                  </a:txBody>
                  <a:tcPr/>
                </a:tc>
                <a:tc>
                  <a:txBody>
                    <a:bodyPr/>
                    <a:lstStyle/>
                    <a:p>
                      <a:pPr algn="ctr"/>
                      <a:r>
                        <a:rPr lang="en-US" dirty="0"/>
                        <a:t>71</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77</a:t>
                      </a:r>
                      <a:endParaRPr lang="en-IN" dirty="0"/>
                    </a:p>
                  </a:txBody>
                  <a:tcPr/>
                </a:tc>
                <a:tc>
                  <a:txBody>
                    <a:bodyPr/>
                    <a:lstStyle/>
                    <a:p>
                      <a:pPr algn="ctr"/>
                      <a:r>
                        <a:rPr lang="en-US" dirty="0"/>
                        <a:t>75</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81</a:t>
                      </a:r>
                      <a:endParaRPr lang="en-IN" dirty="0"/>
                    </a:p>
                  </a:txBody>
                  <a:tcPr/>
                </a:tc>
                <a:tc>
                  <a:txBody>
                    <a:bodyPr/>
                    <a:lstStyle/>
                    <a:p>
                      <a:pPr algn="ctr"/>
                      <a:r>
                        <a:rPr lang="en-US" dirty="0"/>
                        <a:t>77</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344769" y="312487"/>
            <a:ext cx="964061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Demonstration of result &amp; 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623351"/>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69769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634152"/>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80:10:10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327991" y="6347166"/>
            <a:ext cx="11355076" cy="439528"/>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1800" dirty="0">
                <a:latin typeface="+mn-lt"/>
              </a:rPr>
              <a:t>The model got </a:t>
            </a:r>
            <a:r>
              <a:rPr lang="en-US" sz="1800" b="1" dirty="0">
                <a:solidFill>
                  <a:srgbClr val="FF0000"/>
                </a:solidFill>
                <a:latin typeface="+mn-lt"/>
              </a:rPr>
              <a:t>81%</a:t>
            </a:r>
            <a:r>
              <a:rPr lang="en-US" sz="1800" dirty="0">
                <a:latin typeface="+mn-lt"/>
              </a:rPr>
              <a:t> accuracy WITH LSTM when data splitting ratio is </a:t>
            </a:r>
            <a:r>
              <a:rPr lang="en-US" sz="1800" b="1" dirty="0">
                <a:solidFill>
                  <a:srgbClr val="FF0000"/>
                </a:solidFill>
                <a:latin typeface="+mn-lt"/>
              </a:rPr>
              <a:t>90:5:5</a:t>
            </a:r>
            <a:r>
              <a:rPr lang="en-US" sz="1800" dirty="0">
                <a:latin typeface="+mn-lt"/>
              </a:rPr>
              <a:t> with epoch </a:t>
            </a:r>
            <a:r>
              <a:rPr lang="en-US" sz="1800" b="1" dirty="0">
                <a:solidFill>
                  <a:srgbClr val="FF0000"/>
                </a:solidFill>
                <a:latin typeface="+mn-lt"/>
              </a:rPr>
              <a:t>30</a:t>
            </a:r>
            <a:endParaRPr lang="en-IN" sz="1800" b="1" dirty="0">
              <a:solidFill>
                <a:srgbClr val="FF0000"/>
              </a:solidFill>
              <a:latin typeface="+mn-lt"/>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5" y="2295236"/>
            <a:ext cx="6125242" cy="2590800"/>
          </a:xfrm>
        </p:spPr>
        <p:txBody>
          <a:bodyPr>
            <a:normAutofit/>
          </a:bodyPr>
          <a:lstStyle/>
          <a:p>
            <a:pPr marL="357188" indent="-268288">
              <a:buFont typeface="Wingdings" panose="05000000000000000000" pitchFamily="2" charset="2"/>
              <a:buChar char="v"/>
            </a:pPr>
            <a:r>
              <a:rPr lang="en-US" sz="3200" dirty="0"/>
              <a:t> Accuracy  :  81%</a:t>
            </a:r>
          </a:p>
          <a:p>
            <a:pPr marL="357188" indent="-268288">
              <a:buFont typeface="Wingdings" panose="05000000000000000000" pitchFamily="2" charset="2"/>
              <a:buChar char="v"/>
            </a:pPr>
            <a:r>
              <a:rPr lang="en-US" sz="3200" dirty="0"/>
              <a:t> Precision   :  0.96</a:t>
            </a:r>
          </a:p>
          <a:p>
            <a:pPr marL="357188" indent="-268288">
              <a:buFont typeface="Wingdings" panose="05000000000000000000" pitchFamily="2" charset="2"/>
              <a:buChar char="v"/>
            </a:pPr>
            <a:r>
              <a:rPr lang="en-US" sz="3200" dirty="0"/>
              <a:t> Recall       :  0.83</a:t>
            </a:r>
          </a:p>
          <a:p>
            <a:pPr marL="357188" indent="-268288">
              <a:buFont typeface="Wingdings" panose="05000000000000000000" pitchFamily="2" charset="2"/>
              <a:buChar char="v"/>
            </a:pPr>
            <a:r>
              <a:rPr lang="en-US" sz="3200" dirty="0"/>
              <a:t> F-Score     :  0.89</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pic>
        <p:nvPicPr>
          <p:cNvPr id="7" name="Picture 6">
            <a:extLst>
              <a:ext uri="{FF2B5EF4-FFF2-40B4-BE49-F238E27FC236}">
                <a16:creationId xmlns:a16="http://schemas.microsoft.com/office/drawing/2014/main" id="{F0F41C85-C136-F59B-66CD-DA2FA38C9692}"/>
              </a:ext>
            </a:extLst>
          </p:cNvPr>
          <p:cNvPicPr>
            <a:picLocks noChangeAspect="1"/>
          </p:cNvPicPr>
          <p:nvPr/>
        </p:nvPicPr>
        <p:blipFill rotWithShape="1">
          <a:blip r:embed="rId2"/>
          <a:srcRect l="4027" t="12316" r="61661" b="39535"/>
          <a:stretch/>
        </p:blipFill>
        <p:spPr bwMode="auto">
          <a:xfrm>
            <a:off x="6795446" y="1990702"/>
            <a:ext cx="4833551" cy="42820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C29686B-DE0B-F435-A78F-43A1A7D68C8A}"/>
              </a:ext>
            </a:extLst>
          </p:cNvPr>
          <p:cNvSpPr txBox="1"/>
          <p:nvPr/>
        </p:nvSpPr>
        <p:spPr>
          <a:xfrm>
            <a:off x="7857632" y="1410966"/>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Execution Screenshots</a:t>
            </a:r>
            <a:endParaRPr lang="en-IN" b="1" dirty="0"/>
          </a:p>
        </p:txBody>
      </p:sp>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B68D-CCC4-FF13-56C5-2FA5317B6ECA}"/>
              </a:ext>
            </a:extLst>
          </p:cNvPr>
          <p:cNvSpPr>
            <a:spLocks noGrp="1"/>
          </p:cNvSpPr>
          <p:nvPr>
            <p:ph type="title"/>
          </p:nvPr>
        </p:nvSpPr>
        <p:spPr/>
        <p:txBody>
          <a:bodyPr/>
          <a:lstStyle/>
          <a:p>
            <a:r>
              <a:rPr lang="en-US" dirty="0" err="1"/>
              <a:t>Bi-DIRECTIONAL</a:t>
            </a:r>
            <a:r>
              <a:rPr lang="en-US" dirty="0"/>
              <a:t> LSTM VS BI-DIRECTIONAL GRU</a:t>
            </a:r>
            <a:endParaRPr lang="en-IN" dirty="0"/>
          </a:p>
        </p:txBody>
      </p:sp>
      <p:pic>
        <p:nvPicPr>
          <p:cNvPr id="5" name="Content Placeholder 4">
            <a:extLst>
              <a:ext uri="{FF2B5EF4-FFF2-40B4-BE49-F238E27FC236}">
                <a16:creationId xmlns:a16="http://schemas.microsoft.com/office/drawing/2014/main" id="{7156E281-231F-6805-8169-50E297C94353}"/>
              </a:ext>
            </a:extLst>
          </p:cNvPr>
          <p:cNvPicPr>
            <a:picLocks noGrp="1" noChangeAspect="1"/>
          </p:cNvPicPr>
          <p:nvPr>
            <p:ph idx="1"/>
          </p:nvPr>
        </p:nvPicPr>
        <p:blipFill rotWithShape="1">
          <a:blip r:embed="rId2"/>
          <a:srcRect l="1787" t="28175"/>
          <a:stretch/>
        </p:blipFill>
        <p:spPr>
          <a:xfrm>
            <a:off x="1400962" y="3224701"/>
            <a:ext cx="8900719" cy="2135864"/>
          </a:xfrm>
        </p:spPr>
      </p:pic>
      <p:sp>
        <p:nvSpPr>
          <p:cNvPr id="6" name="Rectangle 5">
            <a:extLst>
              <a:ext uri="{FF2B5EF4-FFF2-40B4-BE49-F238E27FC236}">
                <a16:creationId xmlns:a16="http://schemas.microsoft.com/office/drawing/2014/main" id="{0C48A41E-09A8-B190-EA46-793054D75C78}"/>
              </a:ext>
            </a:extLst>
          </p:cNvPr>
          <p:cNvSpPr/>
          <p:nvPr/>
        </p:nvSpPr>
        <p:spPr>
          <a:xfrm>
            <a:off x="2223247" y="2084832"/>
            <a:ext cx="7494494" cy="8799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The below are results obtained for both Bi-LSTM and Bi-GRU</a:t>
            </a:r>
          </a:p>
          <a:p>
            <a:pPr algn="ctr"/>
            <a:r>
              <a:rPr lang="en-US" dirty="0"/>
              <a:t>For Bi-LSTM we changed network topology</a:t>
            </a:r>
            <a:endParaRPr lang="en-IN" dirty="0"/>
          </a:p>
        </p:txBody>
      </p:sp>
      <p:sp>
        <p:nvSpPr>
          <p:cNvPr id="4" name="TextBox 3">
            <a:extLst>
              <a:ext uri="{FF2B5EF4-FFF2-40B4-BE49-F238E27FC236}">
                <a16:creationId xmlns:a16="http://schemas.microsoft.com/office/drawing/2014/main" id="{401A0D02-4A0F-674F-D43E-4784C48B4D93}"/>
              </a:ext>
            </a:extLst>
          </p:cNvPr>
          <p:cNvSpPr txBox="1"/>
          <p:nvPr/>
        </p:nvSpPr>
        <p:spPr>
          <a:xfrm>
            <a:off x="3433872" y="5806042"/>
            <a:ext cx="5341011" cy="400110"/>
          </a:xfrm>
          <a:prstGeom prst="rect">
            <a:avLst/>
          </a:prstGeom>
          <a:noFill/>
        </p:spPr>
        <p:txBody>
          <a:bodyPr wrap="square">
            <a:spAutoFit/>
          </a:bodyPr>
          <a:lstStyle/>
          <a:p>
            <a:r>
              <a:rPr lang="en-IN" sz="2000" dirty="0" err="1">
                <a:ea typeface="Calibri" panose="020F0502020204030204" pitchFamily="34" charset="0"/>
                <a:cs typeface="Times New Roman" panose="02020603050405020304" pitchFamily="18" charset="0"/>
              </a:rPr>
              <a:t>Comparision</a:t>
            </a:r>
            <a:r>
              <a:rPr lang="en-IN" sz="2000" dirty="0">
                <a:ea typeface="Calibri" panose="020F0502020204030204" pitchFamily="34" charset="0"/>
                <a:cs typeface="Times New Roman" panose="02020603050405020304" pitchFamily="18" charset="0"/>
              </a:rPr>
              <a:t> of BI-LSTM &amp; BI-GRU Accuracies</a:t>
            </a:r>
            <a:endParaRPr lang="en-IN" sz="2000" dirty="0"/>
          </a:p>
        </p:txBody>
      </p:sp>
    </p:spTree>
    <p:extLst>
      <p:ext uri="{BB962C8B-B14F-4D97-AF65-F5344CB8AC3E}">
        <p14:creationId xmlns:p14="http://schemas.microsoft.com/office/powerpoint/2010/main" val="3363425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7E6-E49E-774D-ADA5-F1B09D113BE9}"/>
              </a:ext>
            </a:extLst>
          </p:cNvPr>
          <p:cNvSpPr>
            <a:spLocks noGrp="1"/>
          </p:cNvSpPr>
          <p:nvPr>
            <p:ph type="title"/>
          </p:nvPr>
        </p:nvSpPr>
        <p:spPr/>
        <p:txBody>
          <a:bodyPr/>
          <a:lstStyle/>
          <a:p>
            <a:r>
              <a:rPr lang="en-US" dirty="0"/>
              <a:t>Losses vs epochs graph for both models</a:t>
            </a:r>
            <a:endParaRPr lang="en-IN" dirty="0"/>
          </a:p>
        </p:txBody>
      </p:sp>
      <p:pic>
        <p:nvPicPr>
          <p:cNvPr id="4" name="Content Placeholder 3">
            <a:extLst>
              <a:ext uri="{FF2B5EF4-FFF2-40B4-BE49-F238E27FC236}">
                <a16:creationId xmlns:a16="http://schemas.microsoft.com/office/drawing/2014/main" id="{D0669117-D03D-A3BC-11C4-907A599C97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178978"/>
            <a:ext cx="4517515" cy="3099334"/>
          </a:xfrm>
          <a:prstGeom prst="rect">
            <a:avLst/>
          </a:prstGeom>
          <a:noFill/>
          <a:ln>
            <a:noFill/>
          </a:ln>
        </p:spPr>
      </p:pic>
      <p:pic>
        <p:nvPicPr>
          <p:cNvPr id="5" name="Picture 4">
            <a:extLst>
              <a:ext uri="{FF2B5EF4-FFF2-40B4-BE49-F238E27FC236}">
                <a16:creationId xmlns:a16="http://schemas.microsoft.com/office/drawing/2014/main" id="{C3FCBB7F-0DD2-43D8-396E-21F1A521E1E8}"/>
              </a:ext>
            </a:extLst>
          </p:cNvPr>
          <p:cNvPicPr>
            <a:picLocks noChangeAspect="1"/>
          </p:cNvPicPr>
          <p:nvPr/>
        </p:nvPicPr>
        <p:blipFill rotWithShape="1">
          <a:blip r:embed="rId3">
            <a:extLst>
              <a:ext uri="{28A0092B-C50C-407E-A947-70E740481C1C}">
                <a14:useLocalDpi xmlns:a14="http://schemas.microsoft.com/office/drawing/2010/main" val="0"/>
              </a:ext>
            </a:extLst>
          </a:blip>
          <a:srcRect l="1414" t="-388" r="-1414" b="388"/>
          <a:stretch/>
        </p:blipFill>
        <p:spPr bwMode="auto">
          <a:xfrm>
            <a:off x="6259893" y="2178978"/>
            <a:ext cx="4907979" cy="3354845"/>
          </a:xfrm>
          <a:prstGeom prst="rect">
            <a:avLst/>
          </a:prstGeom>
          <a:noFill/>
          <a:ln>
            <a:noFill/>
          </a:ln>
        </p:spPr>
      </p:pic>
      <p:sp>
        <p:nvSpPr>
          <p:cNvPr id="6" name="Rectangle: Rounded Corners 5">
            <a:extLst>
              <a:ext uri="{FF2B5EF4-FFF2-40B4-BE49-F238E27FC236}">
                <a16:creationId xmlns:a16="http://schemas.microsoft.com/office/drawing/2014/main" id="{E21B62BD-1C4F-5369-B7D7-D027974554CF}"/>
              </a:ext>
            </a:extLst>
          </p:cNvPr>
          <p:cNvSpPr/>
          <p:nvPr/>
        </p:nvSpPr>
        <p:spPr>
          <a:xfrm>
            <a:off x="1380564" y="5880847"/>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Bi-LSTM</a:t>
            </a:r>
            <a:endParaRPr lang="en-IN" dirty="0"/>
          </a:p>
        </p:txBody>
      </p:sp>
      <p:sp>
        <p:nvSpPr>
          <p:cNvPr id="7" name="Rectangle: Rounded Corners 6">
            <a:extLst>
              <a:ext uri="{FF2B5EF4-FFF2-40B4-BE49-F238E27FC236}">
                <a16:creationId xmlns:a16="http://schemas.microsoft.com/office/drawing/2014/main" id="{DAE6F16A-F044-FE12-6CB7-05F131459CFB}"/>
              </a:ext>
            </a:extLst>
          </p:cNvPr>
          <p:cNvSpPr/>
          <p:nvPr/>
        </p:nvSpPr>
        <p:spPr>
          <a:xfrm>
            <a:off x="7135907" y="5855853"/>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Bi-GRU</a:t>
            </a:r>
            <a:endParaRPr lang="en-IN" dirty="0"/>
          </a:p>
        </p:txBody>
      </p:sp>
    </p:spTree>
    <p:extLst>
      <p:ext uri="{BB962C8B-B14F-4D97-AF65-F5344CB8AC3E}">
        <p14:creationId xmlns:p14="http://schemas.microsoft.com/office/powerpoint/2010/main" val="866467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1246321" cy="400110"/>
          </a:xfrm>
          <a:prstGeom prst="rect">
            <a:avLst/>
          </a:prstGeom>
          <a:noFill/>
        </p:spPr>
        <p:txBody>
          <a:bodyPr wrap="square" rtlCol="0">
            <a:spAutoFit/>
          </a:bodyPr>
          <a:lstStyle/>
          <a:p>
            <a:pPr lvl="0" algn="r" defTabSz="228554"/>
            <a:r>
              <a:rPr lang="en-US" sz="2000" b="1" dirty="0">
                <a:solidFill>
                  <a:srgbClr val="172144"/>
                </a:solidFill>
                <a:latin typeface="Century Gothic"/>
              </a:rPr>
              <a:t>Abstract</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447441" y="212255"/>
            <a:ext cx="438347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Introduction</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5555913" cy="400110"/>
          </a:xfrm>
          <a:prstGeom prst="rect">
            <a:avLst/>
          </a:prstGeom>
          <a:noFill/>
        </p:spPr>
        <p:txBody>
          <a:bodyPr wrap="square" rtlCol="0">
            <a:spAutoFit/>
          </a:bodyPr>
          <a:lstStyle/>
          <a:p>
            <a:pPr defTabSz="228554"/>
            <a:r>
              <a:rPr lang="en-US" sz="2000" b="1" dirty="0">
                <a:solidFill>
                  <a:srgbClr val="172144"/>
                </a:solidFill>
                <a:latin typeface="Century Gothic"/>
              </a:rPr>
              <a:t>Objectives &amp; Outcomes &amp; Literature Review </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Bi-Directional LSTM is giving better performance than Bi-Directional GRU. </a:t>
            </a:r>
            <a:r>
              <a:rPr lang="en-IN" sz="2400" dirty="0" err="1">
                <a:ea typeface="Calibri" panose="020F0502020204030204" pitchFamily="34" charset="0"/>
                <a:cs typeface="Times New Roman" panose="02020603050405020304" pitchFamily="18" charset="0"/>
              </a:rPr>
              <a:t>So,This</a:t>
            </a:r>
            <a:r>
              <a:rPr lang="en-IN" sz="2400" dirty="0">
                <a:ea typeface="Calibri" panose="020F0502020204030204" pitchFamily="34" charset="0"/>
                <a:cs typeface="Times New Roman" panose="02020603050405020304" pitchFamily="18" charset="0"/>
              </a:rPr>
              <a:t> is suitable algorithm to be used for this Application.</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0" indent="0">
              <a:lnSpc>
                <a:spcPct val="107000"/>
              </a:lnSpc>
              <a:buNone/>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227901" y="377505"/>
            <a:ext cx="9912350" cy="872455"/>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227901" y="1349311"/>
            <a:ext cx="11736198" cy="536188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sz="1600" dirty="0">
                <a:solidFill>
                  <a:srgbClr val="000000"/>
                </a:solidFill>
                <a:effectLst/>
                <a:ea typeface="Times New Roman" panose="02020603050405020304" pitchFamily="18" charset="0"/>
                <a:cs typeface="Times New Roman" panose="02020603050405020304" pitchFamily="18" charset="0"/>
              </a:rPr>
              <a:t>[1]</a:t>
            </a:r>
            <a:r>
              <a:rPr lang="en-IN" sz="1600" dirty="0">
                <a:solidFill>
                  <a:srgbClr val="000000"/>
                </a:solidFill>
                <a:effectLst/>
              </a:rPr>
              <a:t> T. Jain, R. Sharma and R. Malhotra, "Handwriting Recognition for Medical Prescriptions using a CNN-Bi-LSTM Model," 2021 6th International Conference for Convergence in Technology (I2CT), 2021, pp. 1-4, doi:10.1109/I2CT51068.2021.9418153. (T. Jain, 2021)</a:t>
            </a:r>
          </a:p>
          <a:p>
            <a:r>
              <a:rPr lang="en-IN" sz="1600" dirty="0">
                <a:solidFill>
                  <a:srgbClr val="000000"/>
                </a:solidFill>
                <a:effectLst/>
              </a:rPr>
              <a:t>[2] S. Tabassum et al., "Recognition of Doctors’ Cursive Handwritten Medical Words by using Bidirectional LSTM and SRP Data Augmentation," 2021 IEEE Technology &amp; Engineering Management Conference - Europe (TEMSCON</a:t>
            </a:r>
            <a:r>
              <a:rPr lang="en-IN" sz="1600" dirty="0"/>
              <a:t> </a:t>
            </a:r>
            <a:r>
              <a:rPr lang="en-IN" sz="1600" dirty="0">
                <a:solidFill>
                  <a:srgbClr val="000000"/>
                </a:solidFill>
                <a:effectLst/>
              </a:rPr>
              <a:t>EUR), 2021, pp. 1-6. </a:t>
            </a:r>
            <a:endParaRPr lang="en-IN" sz="1600" dirty="0"/>
          </a:p>
          <a:p>
            <a:r>
              <a:rPr lang="en-IN" sz="1600" dirty="0">
                <a:solidFill>
                  <a:srgbClr val="000000"/>
                </a:solidFill>
                <a:effectLst/>
              </a:rPr>
              <a:t>[3] L. J. Fajardo et al., "Doctor’s Cursive Handwriting Recognition System Using Deep Learning," 2019 IEEE 11th International Conference on Humanoid, Nanotechnology, Information Technology, Communication and Control, Environment, and Management ( HNICEM ), 2019, pp. 1-6</a:t>
            </a:r>
          </a:p>
          <a:p>
            <a:r>
              <a:rPr lang="en-IN" sz="1600" dirty="0">
                <a:solidFill>
                  <a:srgbClr val="000000"/>
                </a:solidFill>
                <a:effectLst/>
                <a:ea typeface="Times New Roman" panose="02020603050405020304" pitchFamily="18" charset="0"/>
                <a:cs typeface="Times New Roman" panose="02020603050405020304" pitchFamily="18" charset="0"/>
              </a:rPr>
              <a:t>[4] </a:t>
            </a:r>
            <a:r>
              <a:rPr lang="en-IN" sz="1600" dirty="0" err="1">
                <a:solidFill>
                  <a:srgbClr val="000000"/>
                </a:solidFill>
                <a:effectLst/>
                <a:ea typeface="Times New Roman" panose="02020603050405020304" pitchFamily="18" charset="0"/>
                <a:cs typeface="Times New Roman" panose="02020603050405020304" pitchFamily="18" charset="0"/>
              </a:rPr>
              <a:t>España-Boquera</a:t>
            </a:r>
            <a:r>
              <a:rPr lang="en-IN" sz="1600" dirty="0">
                <a:solidFill>
                  <a:srgbClr val="000000"/>
                </a:solidFill>
                <a:effectLst/>
                <a:ea typeface="Times New Roman" panose="02020603050405020304" pitchFamily="18" charset="0"/>
                <a:cs typeface="Times New Roman" panose="02020603050405020304" pitchFamily="18" charset="0"/>
              </a:rPr>
              <a:t>, S., Castro-</a:t>
            </a:r>
            <a:r>
              <a:rPr lang="en-IN" sz="1600" dirty="0" err="1">
                <a:solidFill>
                  <a:srgbClr val="000000"/>
                </a:solidFill>
                <a:effectLst/>
                <a:ea typeface="Times New Roman" panose="02020603050405020304" pitchFamily="18" charset="0"/>
                <a:cs typeface="Times New Roman" panose="02020603050405020304" pitchFamily="18" charset="0"/>
              </a:rPr>
              <a:t>Bleda</a:t>
            </a:r>
            <a:r>
              <a:rPr lang="en-IN" sz="1600" dirty="0">
                <a:solidFill>
                  <a:srgbClr val="000000"/>
                </a:solidFill>
                <a:effectLst/>
                <a:ea typeface="Times New Roman" panose="02020603050405020304" pitchFamily="18" charset="0"/>
                <a:cs typeface="Times New Roman" panose="02020603050405020304" pitchFamily="18" charset="0"/>
              </a:rPr>
              <a:t>, M.J.”A Spanish dataset for reproducible benchmarked offline handwriting recognition”. Lang Resources &amp; Evaluation 56, 1009–1022 (2022).</a:t>
            </a:r>
            <a:endParaRPr lang="en-IN" sz="1600" dirty="0">
              <a:solidFill>
                <a:srgbClr val="000000"/>
              </a:solidFill>
              <a:ea typeface="Times New Roman" panose="02020603050405020304" pitchFamily="18" charset="0"/>
              <a:cs typeface="Times New Roman" panose="02020603050405020304" pitchFamily="18" charset="0"/>
            </a:endParaRPr>
          </a:p>
          <a:p>
            <a:r>
              <a:rPr lang="en-IN" sz="1600" dirty="0">
                <a:solidFill>
                  <a:srgbClr val="000000"/>
                </a:solidFill>
                <a:effectLst/>
                <a:ea typeface="Times New Roman" panose="02020603050405020304" pitchFamily="18" charset="0"/>
                <a:cs typeface="Times New Roman" panose="02020603050405020304" pitchFamily="18" charset="0"/>
              </a:rPr>
              <a:t>[5] </a:t>
            </a:r>
            <a:r>
              <a:rPr lang="en-IN" sz="1600" dirty="0" err="1">
                <a:solidFill>
                  <a:srgbClr val="000000"/>
                </a:solidFill>
                <a:effectLst/>
                <a:ea typeface="Times New Roman" panose="02020603050405020304" pitchFamily="18" charset="0"/>
                <a:cs typeface="Times New Roman" panose="02020603050405020304" pitchFamily="18" charset="0"/>
              </a:rPr>
              <a:t>Maalej</a:t>
            </a:r>
            <a:r>
              <a:rPr lang="en-IN" sz="1600" dirty="0">
                <a:solidFill>
                  <a:srgbClr val="000000"/>
                </a:solidFill>
                <a:effectLst/>
                <a:ea typeface="Times New Roman" panose="02020603050405020304" pitchFamily="18" charset="0"/>
                <a:cs typeface="Times New Roman" panose="02020603050405020304" pitchFamily="18" charset="0"/>
              </a:rPr>
              <a:t>, R., </a:t>
            </a:r>
            <a:r>
              <a:rPr lang="en-IN" sz="1600" dirty="0" err="1">
                <a:solidFill>
                  <a:srgbClr val="000000"/>
                </a:solidFill>
                <a:effectLst/>
                <a:ea typeface="Times New Roman" panose="02020603050405020304" pitchFamily="18" charset="0"/>
                <a:cs typeface="Times New Roman" panose="02020603050405020304" pitchFamily="18" charset="0"/>
              </a:rPr>
              <a:t>Kherallah</a:t>
            </a:r>
            <a:r>
              <a:rPr lang="en-IN" sz="1600" dirty="0">
                <a:solidFill>
                  <a:srgbClr val="000000"/>
                </a:solidFill>
                <a:effectLst/>
                <a:ea typeface="Times New Roman" panose="02020603050405020304" pitchFamily="18" charset="0"/>
                <a:cs typeface="Times New Roman" panose="02020603050405020304" pitchFamily="18" charset="0"/>
              </a:rPr>
              <a:t>, M. New MDLSTM-based designs with data augmentation for offline Arabic handwriting recognition. </a:t>
            </a:r>
            <a:r>
              <a:rPr lang="en-IN" sz="1600" dirty="0" err="1">
                <a:solidFill>
                  <a:srgbClr val="000000"/>
                </a:solidFill>
                <a:effectLst/>
                <a:ea typeface="Times New Roman" panose="02020603050405020304" pitchFamily="18" charset="0"/>
                <a:cs typeface="Times New Roman" panose="02020603050405020304" pitchFamily="18" charset="0"/>
              </a:rPr>
              <a:t>Multimed</a:t>
            </a:r>
            <a:r>
              <a:rPr lang="en-IN" sz="1600" dirty="0">
                <a:solidFill>
                  <a:srgbClr val="000000"/>
                </a:solidFill>
                <a:effectLst/>
                <a:ea typeface="Times New Roman" panose="02020603050405020304" pitchFamily="18" charset="0"/>
                <a:cs typeface="Times New Roman" panose="02020603050405020304" pitchFamily="18" charset="0"/>
              </a:rPr>
              <a:t> Tools </a:t>
            </a:r>
            <a:r>
              <a:rPr lang="en-IN" sz="1600" dirty="0" err="1">
                <a:solidFill>
                  <a:srgbClr val="000000"/>
                </a:solidFill>
                <a:effectLst/>
                <a:ea typeface="Times New Roman" panose="02020603050405020304" pitchFamily="18" charset="0"/>
                <a:cs typeface="Times New Roman" panose="02020603050405020304" pitchFamily="18" charset="0"/>
              </a:rPr>
              <a:t>Appl</a:t>
            </a:r>
            <a:r>
              <a:rPr lang="en-IN" sz="1600" dirty="0">
                <a:solidFill>
                  <a:srgbClr val="000000"/>
                </a:solidFill>
                <a:effectLst/>
                <a:ea typeface="Times New Roman" panose="02020603050405020304" pitchFamily="18" charset="0"/>
                <a:cs typeface="Times New Roman" panose="02020603050405020304" pitchFamily="18" charset="0"/>
              </a:rPr>
              <a:t> 81, 10243–10260 (2022).</a:t>
            </a:r>
          </a:p>
          <a:p>
            <a:r>
              <a:rPr lang="en-IN" sz="1600" dirty="0">
                <a:solidFill>
                  <a:srgbClr val="000000"/>
                </a:solidFill>
                <a:effectLst/>
                <a:ea typeface="Times New Roman" panose="02020603050405020304" pitchFamily="18" charset="0"/>
                <a:cs typeface="Times New Roman" panose="02020603050405020304" pitchFamily="18" charset="0"/>
              </a:rPr>
              <a:t>[6] A. </a:t>
            </a:r>
            <a:r>
              <a:rPr lang="en-IN" sz="1600" dirty="0" err="1">
                <a:solidFill>
                  <a:srgbClr val="000000"/>
                </a:solidFill>
                <a:effectLst/>
                <a:ea typeface="Times New Roman" panose="02020603050405020304" pitchFamily="18" charset="0"/>
                <a:cs typeface="Times New Roman" panose="02020603050405020304" pitchFamily="18" charset="0"/>
              </a:rPr>
              <a:t>Harikrishnan</a:t>
            </a:r>
            <a:r>
              <a:rPr lang="en-IN" sz="1600" dirty="0">
                <a:solidFill>
                  <a:srgbClr val="000000"/>
                </a:solidFill>
                <a:effectLst/>
                <a:ea typeface="Times New Roman" panose="02020603050405020304" pitchFamily="18" charset="0"/>
                <a:cs typeface="Times New Roman" panose="02020603050405020304" pitchFamily="18" charset="0"/>
              </a:rPr>
              <a:t>, S. Sethi and R. Pandey, "Handwritten Digit Recognition with Feed-Forward Multi-Layer Perceptron and Convolutional Neural Network Architectures," 2020 2nd International Conference on Innovative Mechanisms for Industry Applications (ICIMIA), 2020, pp. 398-402.</a:t>
            </a:r>
          </a:p>
          <a:p>
            <a:r>
              <a:rPr lang="en-IN" sz="1600" dirty="0">
                <a:solidFill>
                  <a:srgbClr val="000000"/>
                </a:solidFill>
                <a:effectLst/>
                <a:ea typeface="Times New Roman" panose="02020603050405020304" pitchFamily="18" charset="0"/>
                <a:cs typeface="Times New Roman" panose="02020603050405020304" pitchFamily="18" charset="0"/>
              </a:rPr>
              <a:t>[7] A. </a:t>
            </a:r>
            <a:r>
              <a:rPr lang="en-IN" sz="1600" dirty="0" err="1">
                <a:solidFill>
                  <a:srgbClr val="000000"/>
                </a:solidFill>
                <a:effectLst/>
                <a:ea typeface="Times New Roman" panose="02020603050405020304" pitchFamily="18" charset="0"/>
                <a:cs typeface="Times New Roman" panose="02020603050405020304" pitchFamily="18" charset="0"/>
              </a:rPr>
              <a:t>Nikitha</a:t>
            </a:r>
            <a:r>
              <a:rPr lang="en-IN" sz="1600" dirty="0">
                <a:solidFill>
                  <a:srgbClr val="000000"/>
                </a:solidFill>
                <a:effectLst/>
                <a:ea typeface="Times New Roman" panose="02020603050405020304" pitchFamily="18" charset="0"/>
                <a:cs typeface="Times New Roman" panose="02020603050405020304" pitchFamily="18" charset="0"/>
              </a:rPr>
              <a:t>, J. Geetha and D. S. </a:t>
            </a:r>
            <a:r>
              <a:rPr lang="en-IN" sz="1600" dirty="0" err="1">
                <a:solidFill>
                  <a:srgbClr val="000000"/>
                </a:solidFill>
                <a:effectLst/>
                <a:ea typeface="Times New Roman" panose="02020603050405020304" pitchFamily="18" charset="0"/>
                <a:cs typeface="Times New Roman" panose="02020603050405020304" pitchFamily="18" charset="0"/>
              </a:rPr>
              <a:t>JayaLakshmi</a:t>
            </a:r>
            <a:r>
              <a:rPr lang="en-IN" sz="1600" dirty="0">
                <a:solidFill>
                  <a:srgbClr val="000000"/>
                </a:solidFill>
                <a:effectLst/>
                <a:ea typeface="Times New Roman" panose="02020603050405020304" pitchFamily="18" charset="0"/>
                <a:cs typeface="Times New Roman" panose="02020603050405020304" pitchFamily="18" charset="0"/>
              </a:rPr>
              <a:t>, "Handwritten Text Recognition using Deep Learning," 2020 International Conference on Recent Trends on Electronics, Information, Communication &amp; Technology (RTEICT) (2020).</a:t>
            </a:r>
            <a:endParaRPr lang="en-IN" sz="1600" dirty="0">
              <a:solidFill>
                <a:srgbClr val="000000"/>
              </a:solidFill>
              <a:ea typeface="Times New Roman" panose="02020603050405020304" pitchFamily="18" charset="0"/>
              <a:cs typeface="Times New Roman" panose="02020603050405020304" pitchFamily="18" charset="0"/>
            </a:endParaRPr>
          </a:p>
          <a:p>
            <a:r>
              <a:rPr lang="en-US" sz="1600" dirty="0">
                <a:solidFill>
                  <a:srgbClr val="000000"/>
                </a:solidFill>
                <a:effectLst/>
                <a:ea typeface="Times New Roman" panose="02020603050405020304" pitchFamily="18" charset="0"/>
                <a:cs typeface="Times New Roman" panose="02020603050405020304" pitchFamily="18" charset="0"/>
              </a:rPr>
              <a:t>[8] M. I. </a:t>
            </a:r>
            <a:r>
              <a:rPr lang="en-US" sz="1600" dirty="0" err="1">
                <a:solidFill>
                  <a:srgbClr val="000000"/>
                </a:solidFill>
                <a:effectLst/>
                <a:ea typeface="Times New Roman" panose="02020603050405020304" pitchFamily="18" charset="0"/>
                <a:cs typeface="Times New Roman" panose="02020603050405020304" pitchFamily="18" charset="0"/>
              </a:rPr>
              <a:t>Swindall</a:t>
            </a:r>
            <a:r>
              <a:rPr lang="en-US" sz="1600" dirty="0">
                <a:solidFill>
                  <a:srgbClr val="000000"/>
                </a:solidFill>
                <a:effectLst/>
                <a:ea typeface="Times New Roman" panose="02020603050405020304" pitchFamily="18" charset="0"/>
                <a:cs typeface="Times New Roman" panose="02020603050405020304" pitchFamily="18" charset="0"/>
              </a:rPr>
              <a:t> et al., "Exploring Learning Approaches for Ancient Greek Character Recognition with Citizen Science Data," 2021 IEEE 17th International Conference on eScience (eScience), 2021.</a:t>
            </a:r>
            <a:endParaRPr lang="en-IN" sz="1600" dirty="0">
              <a:solidFill>
                <a:srgbClr val="000000"/>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5076AB-D81E-CCE5-C8F9-53BEF088EECC}"/>
              </a:ext>
            </a:extLst>
          </p:cNvPr>
          <p:cNvSpPr txBox="1"/>
          <p:nvPr/>
        </p:nvSpPr>
        <p:spPr>
          <a:xfrm>
            <a:off x="542364" y="1157844"/>
            <a:ext cx="11107271" cy="5016758"/>
          </a:xfrm>
          <a:prstGeom prst="rect">
            <a:avLst/>
          </a:prstGeom>
          <a:noFill/>
        </p:spPr>
        <p:txBody>
          <a:bodyPr wrap="square">
            <a:spAutoFit/>
          </a:bodyPr>
          <a:lstStyle/>
          <a:p>
            <a:r>
              <a:rPr lang="en-IN" sz="1600" dirty="0">
                <a:cs typeface="Times New Roman" panose="02020603050405020304" pitchFamily="18" charset="0"/>
              </a:rPr>
              <a:t>[9] S. Hassan, A. Irfan, A. Mirza and I. Siddiqi, "Cursive Handwritten Text Recognition using Bi-Directional LSTMs: A Case Study on Urdu Handwriting," 2019 International Conference on Deep Learning and Machine Learning in Emerging Applications (Deep-ML), 2019.</a:t>
            </a:r>
          </a:p>
          <a:p>
            <a:endParaRPr lang="en-IN" sz="1600" dirty="0">
              <a:cs typeface="Times New Roman" panose="02020603050405020304" pitchFamily="18" charset="0"/>
            </a:endParaRPr>
          </a:p>
          <a:p>
            <a:r>
              <a:rPr lang="en-IN" sz="1600" dirty="0">
                <a:cs typeface="Times New Roman" panose="02020603050405020304" pitchFamily="18" charset="0"/>
              </a:rPr>
              <a:t>[10] </a:t>
            </a:r>
            <a:r>
              <a:rPr lang="en-IN" sz="1600" dirty="0" err="1">
                <a:cs typeface="Times New Roman" panose="02020603050405020304" pitchFamily="18" charset="0"/>
              </a:rPr>
              <a:t>ul</a:t>
            </a:r>
            <a:r>
              <a:rPr lang="en-IN" sz="1600" dirty="0">
                <a:cs typeface="Times New Roman" panose="02020603050405020304" pitchFamily="18" charset="0"/>
              </a:rPr>
              <a:t> Sehr Zia, N., Naeem, M.F., Raza, S.M.K. et </a:t>
            </a:r>
            <a:r>
              <a:rPr lang="en-IN" sz="1600" dirty="0" err="1">
                <a:cs typeface="Times New Roman" panose="02020603050405020304" pitchFamily="18" charset="0"/>
              </a:rPr>
              <a:t>al.”A</a:t>
            </a:r>
            <a:r>
              <a:rPr lang="en-IN" sz="1600" dirty="0">
                <a:cs typeface="Times New Roman" panose="02020603050405020304" pitchFamily="18" charset="0"/>
              </a:rPr>
              <a:t> convolutional recursive deep architecture for unconstrained Urdu handwriting recognition”. Neural </a:t>
            </a:r>
            <a:r>
              <a:rPr lang="en-IN" sz="1600" dirty="0" err="1">
                <a:cs typeface="Times New Roman" panose="02020603050405020304" pitchFamily="18" charset="0"/>
              </a:rPr>
              <a:t>Comput</a:t>
            </a:r>
            <a:r>
              <a:rPr lang="en-IN" sz="1600" dirty="0">
                <a:cs typeface="Times New Roman" panose="02020603050405020304" pitchFamily="18" charset="0"/>
              </a:rPr>
              <a:t> &amp; </a:t>
            </a:r>
            <a:r>
              <a:rPr lang="en-IN" sz="1600" dirty="0" err="1">
                <a:cs typeface="Times New Roman" panose="02020603050405020304" pitchFamily="18" charset="0"/>
              </a:rPr>
              <a:t>Applic</a:t>
            </a:r>
            <a:r>
              <a:rPr lang="en-IN" sz="1600" dirty="0">
                <a:cs typeface="Times New Roman" panose="02020603050405020304" pitchFamily="18" charset="0"/>
              </a:rPr>
              <a:t> 34, 1635–1648 (2022).</a:t>
            </a:r>
          </a:p>
          <a:p>
            <a:endParaRPr lang="en-IN" sz="1600" dirty="0">
              <a:cs typeface="Times New Roman" panose="02020603050405020304" pitchFamily="18" charset="0"/>
            </a:endParaRPr>
          </a:p>
          <a:p>
            <a:r>
              <a:rPr lang="en-IN" sz="1600" dirty="0">
                <a:cs typeface="Times New Roman" panose="02020603050405020304" pitchFamily="18" charset="0"/>
              </a:rPr>
              <a:t>[11] </a:t>
            </a:r>
            <a:r>
              <a:rPr lang="en-IN" sz="1600" dirty="0" err="1">
                <a:cs typeface="Times New Roman" panose="02020603050405020304" pitchFamily="18" charset="0"/>
              </a:rPr>
              <a:t>Alrobah</a:t>
            </a:r>
            <a:r>
              <a:rPr lang="en-IN" sz="1600" dirty="0">
                <a:cs typeface="Times New Roman" panose="02020603050405020304" pitchFamily="18" charset="0"/>
              </a:rPr>
              <a:t>, N., </a:t>
            </a:r>
            <a:r>
              <a:rPr lang="en-IN" sz="1600" dirty="0" err="1">
                <a:cs typeface="Times New Roman" panose="02020603050405020304" pitchFamily="18" charset="0"/>
              </a:rPr>
              <a:t>Albahli</a:t>
            </a:r>
            <a:r>
              <a:rPr lang="en-IN" sz="1600" dirty="0">
                <a:cs typeface="Times New Roman" panose="02020603050405020304" pitchFamily="18" charset="0"/>
              </a:rPr>
              <a:t>, </a:t>
            </a:r>
            <a:r>
              <a:rPr lang="en-IN" sz="1600" dirty="0" err="1">
                <a:cs typeface="Times New Roman" panose="02020603050405020304" pitchFamily="18" charset="0"/>
              </a:rPr>
              <a:t>S.”Arabic</a:t>
            </a:r>
            <a:r>
              <a:rPr lang="en-IN" sz="1600" dirty="0">
                <a:cs typeface="Times New Roman" panose="02020603050405020304" pitchFamily="18" charset="0"/>
              </a:rPr>
              <a:t> Handwritten Recognition Using Deep Learning: A Survey”. Arab J Sci </a:t>
            </a:r>
            <a:r>
              <a:rPr lang="en-IN" sz="1600" dirty="0" err="1">
                <a:cs typeface="Times New Roman" panose="02020603050405020304" pitchFamily="18" charset="0"/>
              </a:rPr>
              <a:t>Eng</a:t>
            </a:r>
            <a:r>
              <a:rPr lang="en-IN" sz="1600" dirty="0">
                <a:cs typeface="Times New Roman" panose="02020603050405020304" pitchFamily="18" charset="0"/>
              </a:rPr>
              <a:t> 47, 9943–9963 (2022).</a:t>
            </a:r>
          </a:p>
          <a:p>
            <a:endParaRPr lang="en-IN" sz="1600" dirty="0">
              <a:cs typeface="Times New Roman" panose="02020603050405020304" pitchFamily="18" charset="0"/>
            </a:endParaRPr>
          </a:p>
          <a:p>
            <a:r>
              <a:rPr lang="en-IN" sz="1600" dirty="0">
                <a:cs typeface="Times New Roman" panose="02020603050405020304" pitchFamily="18" charset="0"/>
              </a:rPr>
              <a:t>[12] U. Shaw, Tania, R. Mamgai and I. Malhotra, "Medical Handwritten Prescription Recognition and Information Retrieval using Neural Network," 2021 6th International Conference on Signal Processing, Computing and 14 Control (ISPCC), 2021, pp. 46-50</a:t>
            </a:r>
          </a:p>
          <a:p>
            <a:endParaRPr lang="en-IN" sz="1600" dirty="0">
              <a:cs typeface="Times New Roman" panose="02020603050405020304" pitchFamily="18" charset="0"/>
            </a:endParaRPr>
          </a:p>
          <a:p>
            <a:r>
              <a:rPr lang="en-US" sz="1600" dirty="0">
                <a:cs typeface="Times New Roman" panose="02020603050405020304" pitchFamily="18" charset="0"/>
              </a:rPr>
              <a:t>[13] S. Sharma and S. Gupta, "Recognition of Various Scripts Using Machine Learning and Deep Learning techniques-A Review," 2021 6th International Conference on Signal Processing, Computing and Control (ISPCC 2021) pp. 84-89.</a:t>
            </a:r>
          </a:p>
          <a:p>
            <a:endParaRPr lang="en-US" sz="1600" dirty="0">
              <a:cs typeface="Times New Roman" panose="02020603050405020304" pitchFamily="18" charset="0"/>
            </a:endParaRPr>
          </a:p>
          <a:p>
            <a:r>
              <a:rPr lang="en-IN" sz="1600" dirty="0">
                <a:cs typeface="Times New Roman" panose="02020603050405020304" pitchFamily="18" charset="0"/>
              </a:rPr>
              <a:t>[14] </a:t>
            </a:r>
            <a:r>
              <a:rPr lang="en-IN" sz="1600" dirty="0" err="1">
                <a:cs typeface="Times New Roman" panose="02020603050405020304" pitchFamily="18" charset="0"/>
              </a:rPr>
              <a:t>Sethy</a:t>
            </a:r>
            <a:r>
              <a:rPr lang="en-IN" sz="1600" dirty="0">
                <a:cs typeface="Times New Roman" panose="02020603050405020304" pitchFamily="18" charset="0"/>
              </a:rPr>
              <a:t>, A., Patra, P.K., Nayak, S.R. “A Deep Convolutional Neural </a:t>
            </a:r>
            <a:r>
              <a:rPr lang="en-IN" sz="1600" dirty="0" err="1">
                <a:cs typeface="Times New Roman" panose="02020603050405020304" pitchFamily="18" charset="0"/>
              </a:rPr>
              <a:t>NetworkBased</a:t>
            </a:r>
            <a:r>
              <a:rPr lang="en-IN" sz="1600" dirty="0">
                <a:cs typeface="Times New Roman" panose="02020603050405020304" pitchFamily="18" charset="0"/>
              </a:rPr>
              <a:t> Approach for Handwritten Recognition System”. In: Das, A.K., Nayak, J., Naik, B., Dutta, S., </a:t>
            </a:r>
            <a:r>
              <a:rPr lang="en-IN" sz="1600" dirty="0" err="1">
                <a:cs typeface="Times New Roman" panose="02020603050405020304" pitchFamily="18" charset="0"/>
              </a:rPr>
              <a:t>Pelusi</a:t>
            </a:r>
            <a:r>
              <a:rPr lang="en-IN" sz="1600" dirty="0">
                <a:cs typeface="Times New Roman" panose="02020603050405020304" pitchFamily="18" charset="0"/>
              </a:rPr>
              <a:t>, D. (eds) Computational Intelligence in Pattern Recognition . Advances in Intelligent Systems and Computing, vol 1349. Springer, Singapore (2022).</a:t>
            </a:r>
          </a:p>
          <a:p>
            <a:endParaRPr lang="en-IN" sz="1600" dirty="0">
              <a:cs typeface="Times New Roman" panose="02020603050405020304" pitchFamily="18" charset="0"/>
            </a:endParaRPr>
          </a:p>
          <a:p>
            <a:r>
              <a:rPr lang="en-IN" sz="1600" dirty="0">
                <a:cs typeface="Times New Roman" panose="02020603050405020304" pitchFamily="18" charset="0"/>
              </a:rPr>
              <a:t>[15] </a:t>
            </a:r>
            <a:r>
              <a:rPr lang="en-IN" sz="1600" dirty="0" err="1">
                <a:cs typeface="Times New Roman" panose="02020603050405020304" pitchFamily="18" charset="0"/>
              </a:rPr>
              <a:t>Altwaijry</a:t>
            </a:r>
            <a:r>
              <a:rPr lang="en-IN" sz="1600" dirty="0">
                <a:cs typeface="Times New Roman" panose="02020603050405020304" pitchFamily="18" charset="0"/>
              </a:rPr>
              <a:t>, N., Al-</a:t>
            </a:r>
            <a:r>
              <a:rPr lang="en-IN" sz="1600" dirty="0" err="1">
                <a:cs typeface="Times New Roman" panose="02020603050405020304" pitchFamily="18" charset="0"/>
              </a:rPr>
              <a:t>Turaiki</a:t>
            </a:r>
            <a:r>
              <a:rPr lang="en-IN" sz="1600" dirty="0">
                <a:cs typeface="Times New Roman" panose="02020603050405020304" pitchFamily="18" charset="0"/>
              </a:rPr>
              <a:t>, I. Arabic handwriting recognition system using convolutional neural network. Neural </a:t>
            </a:r>
            <a:r>
              <a:rPr lang="en-IN" sz="1600" dirty="0" err="1">
                <a:cs typeface="Times New Roman" panose="02020603050405020304" pitchFamily="18" charset="0"/>
              </a:rPr>
              <a:t>Comput</a:t>
            </a:r>
            <a:r>
              <a:rPr lang="en-IN" sz="1600" dirty="0">
                <a:cs typeface="Times New Roman" panose="02020603050405020304" pitchFamily="18" charset="0"/>
              </a:rPr>
              <a:t> &amp; </a:t>
            </a:r>
            <a:r>
              <a:rPr lang="en-IN" sz="1600" dirty="0" err="1">
                <a:cs typeface="Times New Roman" panose="02020603050405020304" pitchFamily="18" charset="0"/>
              </a:rPr>
              <a:t>Applic</a:t>
            </a:r>
            <a:r>
              <a:rPr lang="en-IN" sz="1600" dirty="0">
                <a:cs typeface="Times New Roman" panose="02020603050405020304" pitchFamily="18" charset="0"/>
              </a:rPr>
              <a:t> 33, 2249–2261 (2021).</a:t>
            </a:r>
          </a:p>
        </p:txBody>
      </p:sp>
    </p:spTree>
    <p:extLst>
      <p:ext uri="{BB962C8B-B14F-4D97-AF65-F5344CB8AC3E}">
        <p14:creationId xmlns:p14="http://schemas.microsoft.com/office/powerpoint/2010/main" val="177086085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 &amp; introduction</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070848"/>
            <a:ext cx="10256526" cy="3926540"/>
          </a:xfrm>
        </p:spPr>
        <p:txBody>
          <a:bodyPr>
            <a:normAutofit/>
          </a:bodyPr>
          <a:lstStyle/>
          <a:p>
            <a:pPr marL="400050" indent="-400050" algn="just">
              <a:lnSpc>
                <a:spcPct val="150000"/>
              </a:lnSpc>
              <a:buFont typeface="Wingdings" panose="05000000000000000000" pitchFamily="2" charset="2"/>
              <a:buChar char="v"/>
            </a:pPr>
            <a:r>
              <a:rPr lang="en-US" sz="2400" i="0" u="none" strike="noStrike" dirty="0">
                <a:effectLst/>
              </a:rPr>
              <a:t>Interpreting Doctor’s </a:t>
            </a:r>
            <a:r>
              <a:rPr lang="en-US" sz="2400" i="0" u="none" strike="noStrike" dirty="0">
                <a:solidFill>
                  <a:srgbClr val="FF0000"/>
                </a:solidFill>
                <a:effectLst/>
              </a:rPr>
              <a:t>handwritten </a:t>
            </a:r>
            <a:r>
              <a:rPr lang="en-US" sz="2400" i="0" u="none" strike="noStrike" dirty="0">
                <a:effectLst/>
              </a:rPr>
              <a:t>prescription using Deep Learning techniques</a:t>
            </a:r>
            <a:r>
              <a:rPr lang="en-US" i="0" u="none" strike="noStrike" dirty="0">
                <a:effectLst/>
              </a:rPr>
              <a:t>.</a:t>
            </a:r>
          </a:p>
          <a:p>
            <a:pPr marL="0" indent="0" algn="just">
              <a:lnSpc>
                <a:spcPct val="150000"/>
              </a:lnSpc>
              <a:buNone/>
            </a:pPr>
            <a:r>
              <a:rPr lang="en-US" sz="2800" b="1" i="0" u="none" strike="noStrike" dirty="0">
                <a:effectLst/>
              </a:rPr>
              <a:t>Introduction:</a:t>
            </a:r>
          </a:p>
          <a:p>
            <a:pPr marL="360363" indent="-360363" algn="just">
              <a:buFont typeface="Wingdings" panose="05000000000000000000" pitchFamily="2" charset="2"/>
              <a:buChar char="v"/>
            </a:pPr>
            <a:r>
              <a:rPr lang="en-US" sz="2400" dirty="0"/>
              <a:t>It is commonly seen that it is tough to read the handwritten text from medical prescriptions. </a:t>
            </a:r>
          </a:p>
          <a:p>
            <a:pPr marL="360363" indent="-360363" algn="just">
              <a:buFont typeface="Wingdings" panose="05000000000000000000" pitchFamily="2" charset="2"/>
              <a:buChar char="v"/>
            </a:pPr>
            <a:r>
              <a:rPr lang="en-US" sz="2400" dirty="0"/>
              <a:t>This can make it difficult for pharmacists to read the prescription, which can have negative or even fatal consequences if read incorrectly. Pharmaceutical people can understand handwriting of doctor so that we can avoid any negative consequences like deaths due to misunderstanding of medicine name. </a:t>
            </a:r>
          </a:p>
          <a:p>
            <a:pPr marL="0" indent="0" algn="just">
              <a:lnSpc>
                <a:spcPct val="150000"/>
              </a:lnSpc>
              <a:buNone/>
            </a:pPr>
            <a:endParaRPr lang="en-US" sz="2800" i="0" u="none" strike="noStrike" dirty="0">
              <a:effectLst/>
            </a:endParaRP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lgn="just">
              <a:buFont typeface="Wingdings" panose="05000000000000000000" pitchFamily="2" charset="2"/>
              <a:buChar char="v"/>
            </a:pPr>
            <a:r>
              <a:rPr lang="en-US" sz="2400" dirty="0"/>
              <a:t>A Doctor’s Handwriting Recognition model can predict the text present in the doctor’s prescription, by  feeding image of that medicine name as an input to the model and model will predict and return the digital text.                         </a:t>
            </a:r>
          </a:p>
          <a:p>
            <a:pPr marL="360363" indent="-360363" algn="just">
              <a:buFont typeface="Wingdings" panose="05000000000000000000" pitchFamily="2" charset="2"/>
              <a:buChar char="v"/>
            </a:pPr>
            <a:r>
              <a:rPr lang="en-US" sz="2400" dirty="0"/>
              <a:t>Bi-Directional LSTM vs Bi-Directional GRU, which among this two Algorithms gives better performance and suitable for this Application </a:t>
            </a:r>
            <a:r>
              <a:rPr lang="en-US" sz="2400" dirty="0" err="1"/>
              <a:t>ie</a:t>
            </a:r>
            <a:r>
              <a:rPr lang="en-US" sz="2400" dirty="0"/>
              <a:t> to demonstrate which model is best for this Application.</a:t>
            </a:r>
          </a:p>
          <a:p>
            <a:pPr>
              <a:buFont typeface="Wingdings" panose="05000000000000000000" pitchFamily="2" charset="2"/>
              <a:buChar char="v"/>
            </a:pPr>
            <a:endParaRPr lang="en-US" sz="2400" dirty="0"/>
          </a:p>
          <a:p>
            <a:r>
              <a:rPr lang="en-US" sz="2400" b="1" u="sng" dirty="0"/>
              <a:t>Keywords</a:t>
            </a:r>
            <a:r>
              <a:rPr lang="en-US" sz="2400" dirty="0"/>
              <a:t>: Bi-LSTM Layers ,Bi-GRU Layers, Convolution Layers, Adam optimizer, Batch Normalization.</a:t>
            </a:r>
            <a:endParaRPr lang="en-IN" sz="2400"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AND OUTCOMES OF The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71790" y="1972235"/>
            <a:ext cx="10611403" cy="2286000"/>
          </a:xfrm>
        </p:spPr>
        <p:txBody>
          <a:bodyPr>
            <a:noAutofit/>
          </a:bodyPr>
          <a:lstStyle/>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Doctor’s Handwriting.</a:t>
            </a:r>
          </a:p>
          <a:p>
            <a:pPr marL="400050" indent="-400050">
              <a:buFont typeface="Wingdings" panose="05000000000000000000" pitchFamily="2" charset="2"/>
              <a:buChar char="v"/>
            </a:pPr>
            <a:r>
              <a:rPr lang="en-US" sz="2800" dirty="0">
                <a:solidFill>
                  <a:srgbClr val="212529"/>
                </a:solidFill>
              </a:rPr>
              <a:t>To demonstrate which among the two algorithms (Bi-LSTM and Bi-GRU) is best fit and can be used for real time use cases of Handwriting recognition.</a:t>
            </a:r>
          </a:p>
          <a:p>
            <a:pPr>
              <a:buFont typeface="Wingdings" panose="05000000000000000000" pitchFamily="2" charset="2"/>
              <a:buChar char="v"/>
            </a:pPr>
            <a:endParaRPr lang="en-US" sz="2800" i="0" dirty="0">
              <a:solidFill>
                <a:srgbClr val="212529"/>
              </a:solidFill>
              <a:effectLst/>
            </a:endParaRPr>
          </a:p>
          <a:p>
            <a:pPr>
              <a:buFont typeface="Wingdings" panose="05000000000000000000" pitchFamily="2" charset="2"/>
              <a:buChar char="v"/>
            </a:pPr>
            <a:endParaRPr lang="en-US" sz="2800" i="0" dirty="0">
              <a:solidFill>
                <a:srgbClr val="212529"/>
              </a:solidFill>
              <a:effectLst/>
            </a:endParaRPr>
          </a:p>
        </p:txBody>
      </p:sp>
      <p:sp>
        <p:nvSpPr>
          <p:cNvPr id="4" name="Content Placeholder 2">
            <a:extLst>
              <a:ext uri="{FF2B5EF4-FFF2-40B4-BE49-F238E27FC236}">
                <a16:creationId xmlns:a16="http://schemas.microsoft.com/office/drawing/2014/main" id="{CDDDD23A-1C43-E01B-0534-5D35FFF2D29D}"/>
              </a:ext>
            </a:extLst>
          </p:cNvPr>
          <p:cNvSpPr txBox="1">
            <a:spLocks/>
          </p:cNvSpPr>
          <p:nvPr/>
        </p:nvSpPr>
        <p:spPr>
          <a:xfrm>
            <a:off x="671789" y="5058023"/>
            <a:ext cx="10611403" cy="141827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buFont typeface="Wingdings" panose="05000000000000000000" pitchFamily="2" charset="2"/>
              <a:buChar char="v"/>
            </a:pPr>
            <a:r>
              <a:rPr lang="en-US" sz="2800" i="0" dirty="0">
                <a:solidFill>
                  <a:srgbClr val="212529"/>
                </a:solidFill>
                <a:effectLst/>
              </a:rPr>
              <a:t>A </a:t>
            </a:r>
            <a:r>
              <a:rPr lang="en-US" sz="2800" dirty="0">
                <a:solidFill>
                  <a:srgbClr val="212529"/>
                </a:solidFill>
              </a:rPr>
              <a:t>M</a:t>
            </a:r>
            <a:r>
              <a:rPr lang="en-US" sz="2800" i="0" dirty="0">
                <a:solidFill>
                  <a:srgbClr val="212529"/>
                </a:solidFill>
                <a:effectLst/>
              </a:rPr>
              <a:t>odel that recognizes the Doctor’s Handwriting more accurately and gives better predictions.</a:t>
            </a:r>
          </a:p>
          <a:p>
            <a:pPr marL="0" indent="360363">
              <a:buNone/>
            </a:pPr>
            <a:endParaRPr lang="en-US" sz="2800" dirty="0">
              <a:solidFill>
                <a:srgbClr val="212529"/>
              </a:solidFill>
            </a:endParaRPr>
          </a:p>
          <a:p>
            <a:pPr>
              <a:buFont typeface="Wingdings" panose="05000000000000000000" pitchFamily="2" charset="2"/>
              <a:buChar char="v"/>
            </a:pPr>
            <a:endParaRPr lang="en-US" sz="2800" dirty="0">
              <a:solidFill>
                <a:srgbClr val="212529"/>
              </a:solidFill>
            </a:endParaRPr>
          </a:p>
        </p:txBody>
      </p:sp>
      <p:sp>
        <p:nvSpPr>
          <p:cNvPr id="5" name="Content Placeholder 2">
            <a:extLst>
              <a:ext uri="{FF2B5EF4-FFF2-40B4-BE49-F238E27FC236}">
                <a16:creationId xmlns:a16="http://schemas.microsoft.com/office/drawing/2014/main" id="{5629F8EA-CC6F-B1ED-8F1F-35224D1BF64B}"/>
              </a:ext>
            </a:extLst>
          </p:cNvPr>
          <p:cNvSpPr txBox="1">
            <a:spLocks/>
          </p:cNvSpPr>
          <p:nvPr/>
        </p:nvSpPr>
        <p:spPr>
          <a:xfrm>
            <a:off x="671789" y="4380512"/>
            <a:ext cx="2094117" cy="51493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IN" sz="2400" b="1" dirty="0"/>
              <a:t>OUTCOMES :</a:t>
            </a:r>
            <a:endParaRPr lang="en-US" sz="2400" b="1" i="0" dirty="0">
              <a:solidFill>
                <a:srgbClr val="212529"/>
              </a:solidFill>
              <a:effectLst/>
            </a:endParaRPr>
          </a:p>
          <a:p>
            <a:pPr lvl="3">
              <a:buFont typeface="Wingdings" panose="05000000000000000000" pitchFamily="2" charset="2"/>
              <a:buChar char="v"/>
            </a:pPr>
            <a:endParaRPr lang="en-US" sz="2000" dirty="0">
              <a:solidFill>
                <a:srgbClr val="212529"/>
              </a:solidFill>
            </a:endParaRPr>
          </a:p>
          <a:p>
            <a:pPr lvl="3">
              <a:buFont typeface="Wingdings" panose="05000000000000000000" pitchFamily="2" charset="2"/>
              <a:buChar char="v"/>
            </a:pPr>
            <a:endParaRPr lang="en-US" sz="2000" dirty="0">
              <a:solidFill>
                <a:srgbClr val="212529"/>
              </a:solidFill>
            </a:endParaRP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115955488"/>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Drawbacks</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pPr algn="l"/>
                      <a:r>
                        <a:rPr lang="tr-TR" sz="1800" kern="1200" dirty="0">
                          <a:solidFill>
                            <a:schemeClr val="dk1"/>
                          </a:solidFill>
                          <a:effectLst/>
                          <a:latin typeface="+mn-lt"/>
                          <a:ea typeface="+mn-ea"/>
                          <a:cs typeface="+mn-cs"/>
                        </a:rPr>
                        <a:t>Convolutional neural network based intelligent handwritten document recognition</a:t>
                      </a:r>
                      <a:endParaRPr lang="en-IN" i="0" dirty="0">
                        <a:latin typeface="+mn-lt"/>
                      </a:endParaRPr>
                    </a:p>
                  </a:txBody>
                  <a:tcPr/>
                </a:tc>
                <a:tc>
                  <a:txBody>
                    <a:bodyPr/>
                    <a:lstStyle/>
                    <a:p>
                      <a:pPr algn="l"/>
                      <a:r>
                        <a:rPr lang="en-IN" dirty="0"/>
                        <a:t>Has developed a model based on Convolutional neural networks to recognize handwritten text in documents.</a:t>
                      </a:r>
                    </a:p>
                  </a:txBody>
                  <a:tcPr/>
                </a:tc>
                <a:tc>
                  <a:txBody>
                    <a:bodyPr/>
                    <a:lstStyle/>
                    <a:p>
                      <a:pPr algn="ctr"/>
                      <a:r>
                        <a:rPr lang="en-IN" dirty="0"/>
                        <a:t> 2022</a:t>
                      </a:r>
                    </a:p>
                  </a:txBody>
                  <a:tcPr/>
                </a:tc>
                <a:tc>
                  <a:txBody>
                    <a:bodyPr/>
                    <a:lstStyle/>
                    <a:p>
                      <a:pPr algn="l"/>
                      <a:r>
                        <a:rPr lang="en-IN" dirty="0"/>
                        <a:t>Convolutional neural networks.</a:t>
                      </a:r>
                    </a:p>
                  </a:txBody>
                  <a:tcPr/>
                </a:tc>
                <a:tc>
                  <a:txBody>
                    <a:bodyPr/>
                    <a:lstStyle/>
                    <a:p>
                      <a:pPr algn="l"/>
                      <a:r>
                        <a:rPr lang="en-IN" dirty="0"/>
                        <a:t>Instead of finding Accuracy for single letter, it can found be for each complete word and this improves model’s recognizing ability.</a:t>
                      </a:r>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pPr algn="l"/>
                      <a:r>
                        <a:rPr lang="tr-TR" sz="1800" kern="1200" dirty="0">
                          <a:solidFill>
                            <a:schemeClr val="dk1"/>
                          </a:solidFill>
                          <a:effectLst/>
                          <a:latin typeface="+mn-lt"/>
                          <a:ea typeface="+mn-ea"/>
                          <a:cs typeface="+mn-cs"/>
                        </a:rPr>
                        <a:t>An efficient hybrid model for arabic text recognition</a:t>
                      </a:r>
                      <a:endParaRPr lang="en-IN" i="0" dirty="0">
                        <a:latin typeface="+mn-lt"/>
                      </a:endParaRPr>
                    </a:p>
                  </a:txBody>
                  <a:tcPr/>
                </a:tc>
                <a:tc>
                  <a:txBody>
                    <a:bodyPr/>
                    <a:lstStyle/>
                    <a:p>
                      <a:pPr algn="l"/>
                      <a:r>
                        <a:rPr lang="en-IN" dirty="0"/>
                        <a:t>Have developed model based on CNN-LSTM model for hand writing recognition, They used CTC loss functions for Normalization. They passed input to 7 Convolution Layers.</a:t>
                      </a:r>
                    </a:p>
                  </a:txBody>
                  <a:tcPr/>
                </a:tc>
                <a:tc>
                  <a:txBody>
                    <a:bodyPr/>
                    <a:lstStyle/>
                    <a:p>
                      <a:pPr algn="ctr"/>
                      <a:r>
                        <a:rPr lang="en-IN" dirty="0"/>
                        <a:t> 2022</a:t>
                      </a:r>
                    </a:p>
                  </a:txBody>
                  <a:tcPr/>
                </a:tc>
                <a:tc>
                  <a:txBody>
                    <a:bodyPr/>
                    <a:lstStyle/>
                    <a:p>
                      <a:pPr algn="l"/>
                      <a:r>
                        <a:rPr lang="en-IN" dirty="0"/>
                        <a:t>CNN-Bi-LSTM Model.</a:t>
                      </a:r>
                    </a:p>
                  </a:txBody>
                  <a:tcPr/>
                </a:tc>
                <a:tc>
                  <a:txBody>
                    <a:bodyPr/>
                    <a:lstStyle/>
                    <a:p>
                      <a:pPr algn="l"/>
                      <a:r>
                        <a:rPr lang="en-IN" dirty="0"/>
                        <a:t>They got 80% Accuracy with </a:t>
                      </a:r>
                      <a:r>
                        <a:rPr lang="en-IN" dirty="0" err="1"/>
                        <a:t>CNN+Bi-LSTM+CTC</a:t>
                      </a:r>
                      <a:r>
                        <a:rPr lang="en-IN" dirty="0"/>
                        <a:t> architecture.</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DF6D60-5494-2F93-EA18-81119CC4A35B}"/>
              </a:ext>
            </a:extLst>
          </p:cNvPr>
          <p:cNvGraphicFramePr>
            <a:graphicFrameLocks noGrp="1"/>
          </p:cNvGraphicFramePr>
          <p:nvPr>
            <p:extLst>
              <p:ext uri="{D42A27DB-BD31-4B8C-83A1-F6EECF244321}">
                <p14:modId xmlns:p14="http://schemas.microsoft.com/office/powerpoint/2010/main" val="603543517"/>
              </p:ext>
            </p:extLst>
          </p:nvPr>
        </p:nvGraphicFramePr>
        <p:xfrm>
          <a:off x="265650" y="188261"/>
          <a:ext cx="11660700" cy="6427980"/>
        </p:xfrm>
        <a:graphic>
          <a:graphicData uri="http://schemas.openxmlformats.org/drawingml/2006/table">
            <a:tbl>
              <a:tblPr firstRow="1" bandRow="1">
                <a:tableStyleId>{5C22544A-7EE6-4342-B048-85BDC9FD1C3A}</a:tableStyleId>
              </a:tblPr>
              <a:tblGrid>
                <a:gridCol w="598416">
                  <a:extLst>
                    <a:ext uri="{9D8B030D-6E8A-4147-A177-3AD203B41FA5}">
                      <a16:colId xmlns:a16="http://schemas.microsoft.com/office/drawing/2014/main" val="2331700729"/>
                    </a:ext>
                  </a:extLst>
                </a:gridCol>
                <a:gridCol w="2094451">
                  <a:extLst>
                    <a:ext uri="{9D8B030D-6E8A-4147-A177-3AD203B41FA5}">
                      <a16:colId xmlns:a16="http://schemas.microsoft.com/office/drawing/2014/main" val="2004397894"/>
                    </a:ext>
                  </a:extLst>
                </a:gridCol>
                <a:gridCol w="3853344">
                  <a:extLst>
                    <a:ext uri="{9D8B030D-6E8A-4147-A177-3AD203B41FA5}">
                      <a16:colId xmlns:a16="http://schemas.microsoft.com/office/drawing/2014/main" val="4132229034"/>
                    </a:ext>
                  </a:extLst>
                </a:gridCol>
                <a:gridCol w="810935">
                  <a:extLst>
                    <a:ext uri="{9D8B030D-6E8A-4147-A177-3AD203B41FA5}">
                      <a16:colId xmlns:a16="http://schemas.microsoft.com/office/drawing/2014/main" val="1298142772"/>
                    </a:ext>
                  </a:extLst>
                </a:gridCol>
                <a:gridCol w="1946246">
                  <a:extLst>
                    <a:ext uri="{9D8B030D-6E8A-4147-A177-3AD203B41FA5}">
                      <a16:colId xmlns:a16="http://schemas.microsoft.com/office/drawing/2014/main" val="3718556412"/>
                    </a:ext>
                  </a:extLst>
                </a:gridCol>
                <a:gridCol w="2357308">
                  <a:extLst>
                    <a:ext uri="{9D8B030D-6E8A-4147-A177-3AD203B41FA5}">
                      <a16:colId xmlns:a16="http://schemas.microsoft.com/office/drawing/2014/main" val="2297661465"/>
                    </a:ext>
                  </a:extLst>
                </a:gridCol>
              </a:tblGrid>
              <a:tr h="403156">
                <a:tc>
                  <a:txBody>
                    <a:bodyPr/>
                    <a:lstStyle/>
                    <a:p>
                      <a:pPr algn="ctr"/>
                      <a:r>
                        <a:rPr lang="en-IN" sz="2000" dirty="0" err="1"/>
                        <a:t>Sno</a:t>
                      </a:r>
                      <a:endParaRPr lang="en-IN" sz="2000" dirty="0"/>
                    </a:p>
                  </a:txBody>
                  <a:tcPr/>
                </a:tc>
                <a:tc>
                  <a:txBody>
                    <a:bodyPr/>
                    <a:lstStyle/>
                    <a:p>
                      <a:r>
                        <a:rPr lang="en-IN" sz="2000" u="none"/>
                        <a:t>       Paper</a:t>
                      </a:r>
                      <a:endParaRPr lang="en-IN" sz="2000" u="none" dirty="0"/>
                    </a:p>
                  </a:txBody>
                  <a:tcPr/>
                </a:tc>
                <a:tc>
                  <a:txBody>
                    <a:bodyPr/>
                    <a:lstStyle/>
                    <a:p>
                      <a:pPr algn="ctr"/>
                      <a:r>
                        <a:rPr lang="en-IN" sz="2000"/>
                        <a:t>Methodology</a:t>
                      </a:r>
                      <a:endParaRPr lang="en-IN" sz="2000" dirty="0"/>
                    </a:p>
                  </a:txBody>
                  <a:tcPr/>
                </a:tc>
                <a:tc>
                  <a:txBody>
                    <a:bodyPr/>
                    <a:lstStyle/>
                    <a:p>
                      <a:pPr algn="ctr"/>
                      <a:r>
                        <a:rPr lang="en-IN" sz="2000"/>
                        <a:t>Year</a:t>
                      </a:r>
                      <a:endParaRPr lang="en-IN" sz="2000" dirty="0"/>
                    </a:p>
                  </a:txBody>
                  <a:tcPr/>
                </a:tc>
                <a:tc>
                  <a:txBody>
                    <a:bodyPr/>
                    <a:lstStyle/>
                    <a:p>
                      <a:pPr algn="ctr"/>
                      <a:r>
                        <a:rPr lang="en-IN" sz="2000"/>
                        <a:t>Algorithm</a:t>
                      </a:r>
                      <a:endParaRPr lang="en-IN" sz="2000" dirty="0"/>
                    </a:p>
                  </a:txBody>
                  <a:tcPr/>
                </a:tc>
                <a:tc>
                  <a:txBody>
                    <a:bodyPr/>
                    <a:lstStyle/>
                    <a:p>
                      <a:pPr algn="ctr"/>
                      <a:r>
                        <a:rPr lang="en-IN" sz="2000" dirty="0"/>
                        <a:t>Drawbacks</a:t>
                      </a:r>
                    </a:p>
                  </a:txBody>
                  <a:tcPr/>
                </a:tc>
                <a:extLst>
                  <a:ext uri="{0D108BD9-81ED-4DB2-BD59-A6C34878D82A}">
                    <a16:rowId xmlns:a16="http://schemas.microsoft.com/office/drawing/2014/main" val="2357526778"/>
                  </a:ext>
                </a:extLst>
              </a:tr>
              <a:tr h="1903814">
                <a:tc>
                  <a:txBody>
                    <a:bodyPr/>
                    <a:lstStyle/>
                    <a:p>
                      <a:pPr algn="ctr"/>
                      <a:r>
                        <a:rPr lang="en-IN"/>
                        <a:t>3</a:t>
                      </a:r>
                      <a:endParaRPr lang="en-IN" dirty="0"/>
                    </a:p>
                  </a:txBody>
                  <a:tcPr/>
                </a:tc>
                <a:tc>
                  <a:txBody>
                    <a:bodyPr/>
                    <a:lstStyle/>
                    <a:p>
                      <a:r>
                        <a:rPr lang="tr-TR" sz="1800" kern="1200" dirty="0">
                          <a:solidFill>
                            <a:schemeClr val="dk1"/>
                          </a:solidFill>
                          <a:effectLst/>
                          <a:latin typeface="+mn-lt"/>
                          <a:ea typeface="+mn-ea"/>
                          <a:cs typeface="+mn-cs"/>
                        </a:rPr>
                        <a:t>A convolutional recursive deep architecture for unconstrained Urdu handwriting recognition</a:t>
                      </a:r>
                      <a:endParaRPr lang="en-IN" i="0" dirty="0">
                        <a:latin typeface="+mn-lt"/>
                      </a:endParaRPr>
                    </a:p>
                  </a:txBody>
                  <a:tcPr/>
                </a:tc>
                <a:tc>
                  <a:txBody>
                    <a:bodyPr/>
                    <a:lstStyle/>
                    <a:p>
                      <a:r>
                        <a:rPr lang="en-US" dirty="0"/>
                        <a:t>Have developed model to recognize </a:t>
                      </a:r>
                      <a:r>
                        <a:rPr lang="en-US" dirty="0" err="1"/>
                        <a:t>urdu</a:t>
                      </a:r>
                      <a:r>
                        <a:rPr lang="en-US" dirty="0"/>
                        <a:t> handwriting with CNN-RNN Algorithm.</a:t>
                      </a:r>
                      <a:endParaRPr lang="en-IN" dirty="0"/>
                    </a:p>
                  </a:txBody>
                  <a:tcPr/>
                </a:tc>
                <a:tc>
                  <a:txBody>
                    <a:bodyPr/>
                    <a:lstStyle/>
                    <a:p>
                      <a:pPr algn="ctr"/>
                      <a:r>
                        <a:rPr lang="en-IN" dirty="0"/>
                        <a:t> 2022</a:t>
                      </a:r>
                    </a:p>
                  </a:txBody>
                  <a:tcPr/>
                </a:tc>
                <a:tc>
                  <a:txBody>
                    <a:bodyPr/>
                    <a:lstStyle/>
                    <a:p>
                      <a:r>
                        <a:rPr lang="en-US" dirty="0"/>
                        <a:t>CNN+RNN</a:t>
                      </a:r>
                    </a:p>
                    <a:p>
                      <a:endParaRPr lang="en-IN" dirty="0"/>
                    </a:p>
                  </a:txBody>
                  <a:tcPr/>
                </a:tc>
                <a:tc>
                  <a:txBody>
                    <a:bodyPr/>
                    <a:lstStyle/>
                    <a:p>
                      <a:r>
                        <a:rPr lang="en-US" dirty="0"/>
                        <a:t>They got 5.28% CER Loss which is somewhat high than usual cases. Some advanced bi directional methodology must be chosen.</a:t>
                      </a:r>
                      <a:endParaRPr lang="en-IN" dirty="0"/>
                    </a:p>
                  </a:txBody>
                  <a:tcPr/>
                </a:tc>
                <a:extLst>
                  <a:ext uri="{0D108BD9-81ED-4DB2-BD59-A6C34878D82A}">
                    <a16:rowId xmlns:a16="http://schemas.microsoft.com/office/drawing/2014/main" val="4198419635"/>
                  </a:ext>
                </a:extLst>
              </a:tr>
              <a:tr h="1969251">
                <a:tc>
                  <a:txBody>
                    <a:bodyPr/>
                    <a:lstStyle/>
                    <a:p>
                      <a:pPr algn="ctr"/>
                      <a:r>
                        <a:rPr lang="en-US"/>
                        <a:t>4</a:t>
                      </a:r>
                      <a:endParaRPr lang="en-IN" dirty="0"/>
                    </a:p>
                  </a:txBody>
                  <a:tcPr/>
                </a:tc>
                <a:tc>
                  <a:txBody>
                    <a:bodyPr/>
                    <a:lstStyle/>
                    <a:p>
                      <a:r>
                        <a:rPr lang="tr-TR" sz="1800" kern="1200" dirty="0">
                          <a:solidFill>
                            <a:schemeClr val="dk1"/>
                          </a:solidFill>
                          <a:effectLst/>
                          <a:latin typeface="+mn-lt"/>
                          <a:ea typeface="+mn-ea"/>
                          <a:cs typeface="+mn-cs"/>
                        </a:rPr>
                        <a:t>Handwritten Text Recognition using Deep Learning</a:t>
                      </a:r>
                      <a:endParaRPr lang="en-IN" i="0" dirty="0">
                        <a:latin typeface="+mn-lt"/>
                      </a:endParaRPr>
                    </a:p>
                  </a:txBody>
                  <a:tcPr/>
                </a:tc>
                <a:tc>
                  <a:txBody>
                    <a:bodyPr/>
                    <a:lstStyle/>
                    <a:p>
                      <a:r>
                        <a:rPr lang="en-US" sz="1800" kern="1200" dirty="0">
                          <a:solidFill>
                            <a:schemeClr val="dk1"/>
                          </a:solidFill>
                          <a:effectLst/>
                          <a:latin typeface="+mn-lt"/>
                          <a:ea typeface="+mn-ea"/>
                          <a:cs typeface="+mn-cs"/>
                        </a:rPr>
                        <a:t>Have developed a model for handwriting recognition with two dimensional LSTM Algorithm.</a:t>
                      </a:r>
                      <a:endParaRPr lang="en-IN" dirty="0"/>
                    </a:p>
                  </a:txBody>
                  <a:tcPr/>
                </a:tc>
                <a:tc>
                  <a:txBody>
                    <a:bodyPr/>
                    <a:lstStyle/>
                    <a:p>
                      <a:pPr algn="ctr"/>
                      <a:r>
                        <a:rPr lang="en-US" dirty="0"/>
                        <a:t>2020</a:t>
                      </a:r>
                      <a:endParaRPr lang="en-IN" dirty="0"/>
                    </a:p>
                  </a:txBody>
                  <a:tcPr/>
                </a:tc>
                <a:tc>
                  <a:txBody>
                    <a:bodyPr/>
                    <a:lstStyle/>
                    <a:p>
                      <a:r>
                        <a:rPr lang="en-US" sz="1800" kern="1200" dirty="0">
                          <a:solidFill>
                            <a:schemeClr val="dk1"/>
                          </a:solidFill>
                          <a:effectLst/>
                          <a:latin typeface="+mn-lt"/>
                          <a:ea typeface="+mn-ea"/>
                          <a:cs typeface="+mn-cs"/>
                        </a:rPr>
                        <a:t>Two dimensional Long short term memory </a:t>
                      </a:r>
                      <a:endParaRPr lang="en-IN" dirty="0"/>
                    </a:p>
                  </a:txBody>
                  <a:tcPr/>
                </a:tc>
                <a:tc>
                  <a:txBody>
                    <a:bodyPr/>
                    <a:lstStyle/>
                    <a:p>
                      <a:r>
                        <a:rPr lang="en-US" dirty="0"/>
                        <a:t>They got CER (character error rate) of 6% and word error rate of 20%</a:t>
                      </a:r>
                      <a:endParaRPr lang="en-IN" dirty="0"/>
                    </a:p>
                  </a:txBody>
                  <a:tcPr/>
                </a:tc>
                <a:extLst>
                  <a:ext uri="{0D108BD9-81ED-4DB2-BD59-A6C34878D82A}">
                    <a16:rowId xmlns:a16="http://schemas.microsoft.com/office/drawing/2014/main" val="1555439023"/>
                  </a:ext>
                </a:extLst>
              </a:tr>
              <a:tr h="2043893">
                <a:tc>
                  <a:txBody>
                    <a:bodyPr/>
                    <a:lstStyle/>
                    <a:p>
                      <a:pPr algn="ctr"/>
                      <a:r>
                        <a:rPr lang="en-US"/>
                        <a:t>5</a:t>
                      </a:r>
                      <a:endParaRPr lang="en-IN" dirty="0"/>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p>
                  </a:txBody>
                  <a:tcPr/>
                </a:tc>
                <a:tc>
                  <a:txBody>
                    <a:bodyPr/>
                    <a:lstStyle/>
                    <a:p>
                      <a:pPr algn="ctr"/>
                      <a:r>
                        <a:rPr lang="en-US" dirty="0"/>
                        <a:t>2019</a:t>
                      </a:r>
                      <a:endParaRPr lang="en-IN" dirty="0"/>
                    </a:p>
                  </a:txBody>
                  <a:tcPr/>
                </a:tc>
                <a:tc>
                  <a:txBody>
                    <a:bodyPr/>
                    <a:lstStyle/>
                    <a:p>
                      <a:r>
                        <a:rPr lang="en-IN" dirty="0"/>
                        <a:t>Convolutional Recurrent Neural Networks (CRNN).</a:t>
                      </a:r>
                    </a:p>
                  </a:txBody>
                  <a:tcPr/>
                </a:tc>
                <a:tc>
                  <a:txBody>
                    <a:bodyPr/>
                    <a:lstStyle/>
                    <a:p>
                      <a:r>
                        <a:rPr lang="en-US" sz="1800" kern="1200" dirty="0">
                          <a:solidFill>
                            <a:schemeClr val="dk1"/>
                          </a:solidFill>
                          <a:effectLst/>
                          <a:latin typeface="+mn-lt"/>
                          <a:ea typeface="+mn-ea"/>
                          <a:cs typeface="+mn-cs"/>
                        </a:rPr>
                        <a:t>As this is </a:t>
                      </a:r>
                      <a:r>
                        <a:rPr lang="en-US" sz="1800" kern="1200" dirty="0" err="1">
                          <a:solidFill>
                            <a:schemeClr val="dk1"/>
                          </a:solidFill>
                          <a:effectLst/>
                          <a:latin typeface="+mn-lt"/>
                          <a:ea typeface="+mn-ea"/>
                          <a:cs typeface="+mn-cs"/>
                        </a:rPr>
                        <a:t>uni</a:t>
                      </a:r>
                      <a:r>
                        <a:rPr lang="en-US" sz="1800" kern="1200" dirty="0">
                          <a:solidFill>
                            <a:schemeClr val="dk1"/>
                          </a:solidFill>
                          <a:effectLst/>
                          <a:latin typeface="+mn-lt"/>
                          <a:ea typeface="+mn-ea"/>
                          <a:cs typeface="+mn-cs"/>
                        </a:rPr>
                        <a:t> directional RNN’s the Recognition rate will be low and accuracy they obtained is 75%</a:t>
                      </a:r>
                      <a:endParaRPr lang="en-IN" dirty="0"/>
                    </a:p>
                  </a:txBody>
                  <a:tcPr/>
                </a:tc>
                <a:extLst>
                  <a:ext uri="{0D108BD9-81ED-4DB2-BD59-A6C34878D82A}">
                    <a16:rowId xmlns:a16="http://schemas.microsoft.com/office/drawing/2014/main" val="224207419"/>
                  </a:ext>
                </a:extLst>
              </a:tr>
            </a:tbl>
          </a:graphicData>
        </a:graphic>
      </p:graphicFrame>
    </p:spTree>
    <p:extLst>
      <p:ext uri="{BB962C8B-B14F-4D97-AF65-F5344CB8AC3E}">
        <p14:creationId xmlns:p14="http://schemas.microsoft.com/office/powerpoint/2010/main" val="110165676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sp>
        <p:nvSpPr>
          <p:cNvPr id="13" name="TextBox 12">
            <a:extLst>
              <a:ext uri="{FF2B5EF4-FFF2-40B4-BE49-F238E27FC236}">
                <a16:creationId xmlns:a16="http://schemas.microsoft.com/office/drawing/2014/main" id="{0DFE86F1-5B9D-EB5A-7449-A1EA0B9C0F0F}"/>
              </a:ext>
            </a:extLst>
          </p:cNvPr>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pic>
        <p:nvPicPr>
          <p:cNvPr id="3" name="Picture 2">
            <a:extLst>
              <a:ext uri="{FF2B5EF4-FFF2-40B4-BE49-F238E27FC236}">
                <a16:creationId xmlns:a16="http://schemas.microsoft.com/office/drawing/2014/main" id="{E6ED572F-3FE8-271F-1020-A5FED665608C}"/>
              </a:ext>
            </a:extLst>
          </p:cNvPr>
          <p:cNvPicPr>
            <a:picLocks noChangeAspect="1"/>
          </p:cNvPicPr>
          <p:nvPr/>
        </p:nvPicPr>
        <p:blipFill>
          <a:blip r:embed="rId3"/>
          <a:stretch>
            <a:fillRect/>
          </a:stretch>
        </p:blipFill>
        <p:spPr>
          <a:xfrm>
            <a:off x="2777261" y="1489998"/>
            <a:ext cx="6701793" cy="3465628"/>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p:nvPr>
        </p:nvSpPr>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image with doctor prescription.</a:t>
            </a:r>
          </a:p>
          <a:p>
            <a:pPr marL="342900" indent="-342900">
              <a:buFont typeface="Wingdings"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err="1"/>
              <a:t>Tensorflow</a:t>
            </a:r>
            <a:r>
              <a:rPr lang="en-US" sz="2400" dirty="0"/>
              <a:t>, </a:t>
            </a:r>
            <a:r>
              <a:rPr lang="en-US" sz="2400" dirty="0" err="1"/>
              <a:t>keras</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2"/>
          </p:nvPr>
        </p:nvSpPr>
        <p:spPr>
          <a:xfrm>
            <a:off x="6678395" y="1935517"/>
            <a:ext cx="4893972" cy="4739569"/>
          </a:xfrm>
        </p:spPr>
        <p:txBody>
          <a:bodyPr>
            <a:normAutofit/>
          </a:bodyPr>
          <a:lstStyle/>
          <a:p>
            <a:r>
              <a:rPr lang="en-US" sz="2400" b="1" u="sng" dirty="0"/>
              <a:t>System Requirements:</a:t>
            </a:r>
          </a:p>
          <a:p>
            <a:pPr marL="342900" indent="-342900">
              <a:buFont typeface="Wingdings" pitchFamily="2" charset="2"/>
              <a:buChar char="v"/>
            </a:pPr>
            <a:r>
              <a:rPr lang="en-US" sz="2400" dirty="0"/>
              <a:t>Linux Operating System.</a:t>
            </a:r>
          </a:p>
          <a:p>
            <a:pPr marL="342900" indent="-342900">
              <a:buFont typeface="Wingdings" pitchFamily="2" charset="2"/>
              <a:buChar char="v"/>
            </a:pPr>
            <a:r>
              <a:rPr lang="en-US" sz="2400" dirty="0"/>
              <a:t>Configuration: RAM 8GB with GPU.</a:t>
            </a:r>
          </a:p>
          <a:p>
            <a:pPr marL="342900" indent="-342900">
              <a:buFont typeface="Wingdings" pitchFamily="2" charset="2"/>
              <a:buChar char="v"/>
            </a:pPr>
            <a:r>
              <a:rPr lang="en-US" sz="2400" dirty="0"/>
              <a:t>Software : Google </a:t>
            </a:r>
            <a:r>
              <a:rPr lang="en-US" sz="2400" dirty="0" err="1"/>
              <a:t>Colab</a:t>
            </a:r>
            <a:r>
              <a:rPr lang="en-US" sz="2400" dirty="0"/>
              <a:t>.</a:t>
            </a:r>
          </a:p>
          <a:p>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Loss</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1374</TotalTime>
  <Words>1902</Words>
  <Application>Microsoft Office PowerPoint</Application>
  <PresentationFormat>Widescreen</PresentationFormat>
  <Paragraphs>220</Paragraphs>
  <Slides>23</Slides>
  <Notes>0</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23</vt:i4>
      </vt:variant>
    </vt:vector>
  </HeadingPairs>
  <TitlesOfParts>
    <vt:vector size="42" baseType="lpstr">
      <vt:lpstr>Arial</vt:lpstr>
      <vt:lpstr>Calibri</vt:lpstr>
      <vt:lpstr>Cambria Math</vt:lpstr>
      <vt:lpstr>Century Gothic</vt:lpstr>
      <vt:lpstr>Designball-Social-01</vt:lpstr>
      <vt:lpstr>PT Serif</vt:lpstr>
      <vt:lpstr>source-serif-pro</vt:lpstr>
      <vt:lpstr>Times New Roman</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 &amp; introduction</vt:lpstr>
      <vt:lpstr>Abstract</vt:lpstr>
      <vt:lpstr>OBJECTIVES AND OUTCOMES OF The PROJECT</vt:lpstr>
      <vt:lpstr>LITERATURE REVIEW</vt:lpstr>
      <vt:lpstr>PowerPoint Presentation</vt:lpstr>
      <vt:lpstr>DATASET</vt:lpstr>
      <vt:lpstr>SOFTWARE REQUIREMENTS</vt:lpstr>
      <vt:lpstr>ARCHITECTURE</vt:lpstr>
      <vt:lpstr>ALGORITHM For Bi-Directional LSTM</vt:lpstr>
      <vt:lpstr>PowerPoint Presentation</vt:lpstr>
      <vt:lpstr>PowerPoint Presentation</vt:lpstr>
      <vt:lpstr>IMPLEMENTATION STEPS</vt:lpstr>
      <vt:lpstr>The work of ctc layer </vt:lpstr>
      <vt:lpstr>PowerPoint Presentation</vt:lpstr>
      <vt:lpstr>VALIDATION Analysis </vt:lpstr>
      <vt:lpstr>Bi-DIRECTIONAL LSTM VS BI-DIRECTIONAL GRU</vt:lpstr>
      <vt:lpstr>Losses vs epochs graph for both models</vt:lpstr>
      <vt:lpstr>CONCLUSIONS and future scope </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RIZWANULLAH M0HAMMAD</cp:lastModifiedBy>
  <cp:revision>583</cp:revision>
  <dcterms:created xsi:type="dcterms:W3CDTF">2022-08-25T16:22:58Z</dcterms:created>
  <dcterms:modified xsi:type="dcterms:W3CDTF">2023-01-30T06:38:56Z</dcterms:modified>
</cp:coreProperties>
</file>