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5" r:id="rId2"/>
    <p:sldMasterId id="2147483724" r:id="rId3"/>
    <p:sldMasterId id="2147483729" r:id="rId4"/>
    <p:sldMasterId id="2147483733" r:id="rId5"/>
    <p:sldMasterId id="2147483745" r:id="rId6"/>
  </p:sldMasterIdLst>
  <p:sldIdLst>
    <p:sldId id="256" r:id="rId7"/>
    <p:sldId id="942" r:id="rId8"/>
    <p:sldId id="258" r:id="rId9"/>
    <p:sldId id="259" r:id="rId10"/>
    <p:sldId id="260" r:id="rId11"/>
    <p:sldId id="1937" r:id="rId12"/>
    <p:sldId id="262" r:id="rId13"/>
    <p:sldId id="263" r:id="rId14"/>
    <p:sldId id="1938" r:id="rId15"/>
    <p:sldId id="1939" r:id="rId16"/>
    <p:sldId id="1942" r:id="rId17"/>
    <p:sldId id="1940" r:id="rId18"/>
    <p:sldId id="1941" r:id="rId19"/>
    <p:sldId id="1944" r:id="rId20"/>
    <p:sldId id="193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063"/>
    <a:srgbClr val="1721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28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-1"/>
            <a:ext cx="5314258" cy="6858000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6945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809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126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2078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2945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772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0934" y="647700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934" y="701238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0934" y="-578815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6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177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56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88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097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0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10628516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641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01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09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46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2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7-55EF-4467-A207-F345DBF0A780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41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FA7E-0AC3-48E5-993C-6403EE473F36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62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4DF9-5906-443E-8FBF-4E0A61B0B119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7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1877-A574-4EDA-AF83-C400A8233A5B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0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EC7-98AA-45F2-BC84-E7A4A017B381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7269" y="1119808"/>
            <a:ext cx="2537461" cy="2537791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C0FC-8963-42C2-913A-9C72E9BFD5AB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86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085C-AF56-4C00-A80F-C04D6A7591DE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527C-E68A-4A9A-AFFB-03EFEDE1BF3B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6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BD81-B38F-406C-B99E-04BCBF302DAD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8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00B-4701-45C8-AC22-6C90417D0D3A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414-A562-4B8E-82DE-54387101456C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6197" y="1082616"/>
            <a:ext cx="3139606" cy="4692770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788" y="647700"/>
            <a:ext cx="7793470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6817" y="1035169"/>
            <a:ext cx="3476803" cy="4917057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23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29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4141904" y="-1722485"/>
            <a:ext cx="9645422" cy="9644166"/>
          </a:xfrm>
          <a:prstGeom prst="roundRect">
            <a:avLst>
              <a:gd name="adj" fmla="val 42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5668722" y="-1722484"/>
            <a:ext cx="9645422" cy="9644166"/>
          </a:xfrm>
          <a:prstGeom prst="roundRect">
            <a:avLst>
              <a:gd name="adj" fmla="val 41785"/>
            </a:avLst>
          </a:prstGeom>
          <a:solidFill>
            <a:schemeClr val="tx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4855017" y="-1482419"/>
            <a:ext cx="9645422" cy="9644166"/>
          </a:xfrm>
          <a:prstGeom prst="roundRect">
            <a:avLst>
              <a:gd name="adj" fmla="val 42623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bg1"/>
                </a:solidFill>
              </a:rPr>
              <a:t> presentation to </a:t>
            </a:r>
            <a:r>
              <a:rPr lang="en-US" sz="1000" b="0">
                <a:solidFill>
                  <a:schemeClr val="bg1"/>
                </a:solidFill>
              </a:rPr>
              <a:t>DesignBall</a:t>
            </a:r>
            <a:r>
              <a:rPr lang="en-US" sz="1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6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7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C2FF6-2493-49BF-A669-B408C3A49878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38C2-0D9A-41DA-A0F6-9A5D970295AA}" type="datetime3">
              <a:rPr lang="en-US" smtClean="0"/>
              <a:t>21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53488043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hyperlink" Target="https://github.com/rizwanrockzz/epics/tree/main/dataset" TargetMode="Externa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092" y="4517355"/>
            <a:ext cx="7832035" cy="13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AJAY KUMAR VARMA N ( 208W1A12A1 )</a:t>
            </a:r>
          </a:p>
          <a:p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 descr="Image result for vrse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17" y="168835"/>
            <a:ext cx="1068572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59126" y="268062"/>
            <a:ext cx="6062869" cy="1147987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/>
          <a:p>
            <a:pPr algn="ctr" defTabSz="914400"/>
            <a:r>
              <a:rPr lang="en-IN" sz="2400" b="1" dirty="0">
                <a:solidFill>
                  <a:srgbClr val="0000FF"/>
                </a:solidFill>
                <a:latin typeface="Century Gothic" panose="020B0502020202020204" pitchFamily="34" charset="0"/>
                <a:cs typeface="Times New Roman" pitchFamily="18" charset="0"/>
              </a:rPr>
              <a:t>DEPARTMENT OF INFORMATION TECHNOLOGY</a:t>
            </a:r>
          </a:p>
          <a:p>
            <a:pPr algn="ctr" defTabSz="914400"/>
            <a:r>
              <a:rPr lang="en-IN" sz="2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itchFamily="18" charset="0"/>
              </a:rPr>
              <a:t>V R SIDDHARTHA ENGINEERING COLLEGE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2160" y="3623787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B.Tech in INFORMATION TECHNOLOGY</a:t>
            </a:r>
          </a:p>
          <a:p>
            <a:pPr algn="ctr" defTabSz="914400"/>
            <a:r>
              <a:rPr lang="en-US" sz="2400" b="1" dirty="0">
                <a:solidFill>
                  <a:srgbClr val="BF11A6"/>
                </a:solidFill>
                <a:latin typeface="Century Gothic" panose="020B0502020202020204" pitchFamily="34" charset="0"/>
              </a:rPr>
              <a:t>EPICS Project Review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109" y="5892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/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Under the guidance of </a:t>
            </a:r>
          </a:p>
          <a:p>
            <a:pPr algn="ctr" defTabSz="914400"/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DR M SUNEETHA ( HOD IT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2160" y="3117622"/>
            <a:ext cx="5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Domain : Health Care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2D83BDF-1171-4B6E-B360-F8FAFB0EEC24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400"/>
              <a:t>21 November 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BB6B5-EBE8-B8F2-C721-8EAD11F5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1" y="194770"/>
            <a:ext cx="1772307" cy="10319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1E2EAD-D1AD-B089-57C2-8B7176D9154D}"/>
              </a:ext>
            </a:extLst>
          </p:cNvPr>
          <p:cNvSpPr txBox="1"/>
          <p:nvPr/>
        </p:nvSpPr>
        <p:spPr>
          <a:xfrm>
            <a:off x="2725538" y="1832180"/>
            <a:ext cx="6740924" cy="523208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2800" b="1" dirty="0">
                <a:solidFill>
                  <a:srgbClr val="FFFFFF"/>
                </a:solidFill>
                <a:latin typeface="Century Gothic"/>
              </a:rPr>
              <a:t>Interpreting Doctors Prescription Using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C33B9-7390-477B-77AF-5F415753B571}"/>
              </a:ext>
            </a:extLst>
          </p:cNvPr>
          <p:cNvSpPr txBox="1"/>
          <p:nvPr/>
        </p:nvSpPr>
        <p:spPr>
          <a:xfrm>
            <a:off x="3733928" y="2393523"/>
            <a:ext cx="4894264" cy="523208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2800" b="1" dirty="0">
                <a:solidFill>
                  <a:srgbClr val="FFFFFF"/>
                </a:solidFill>
                <a:latin typeface="Century Gothic"/>
              </a:rPr>
              <a:t>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8139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E8D-C0A4-17F6-C86C-74E2FB40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912813" cy="1499616"/>
          </a:xfrm>
        </p:spPr>
        <p:txBody>
          <a:bodyPr/>
          <a:lstStyle/>
          <a:p>
            <a:r>
              <a:rPr lang="en-IN" dirty="0"/>
              <a:t>ALGORITHM For Bi-Directional LSTM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BBDC0-A32D-CC46-4411-37762B28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294964"/>
          </a:xfrm>
        </p:spPr>
        <p:txBody>
          <a:bodyPr>
            <a:normAutofit/>
          </a:bodyPr>
          <a:lstStyle/>
          <a:p>
            <a:r>
              <a:rPr lang="en-US" sz="2500" b="1" dirty="0"/>
              <a:t>Mathematical Equation For Bi-Directional LSTM Model is Below:</a:t>
            </a:r>
          </a:p>
          <a:p>
            <a:endParaRPr lang="en-US" sz="2500" b="1" dirty="0"/>
          </a:p>
          <a:p>
            <a:endParaRPr lang="en-IN" sz="25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EBF2A-E769-DF1A-CE47-E1BF4D73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82" y="3599330"/>
            <a:ext cx="7854565" cy="14940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FBC3B0-80A1-6ADA-BB05-7E800F08C8E4}"/>
              </a:ext>
            </a:extLst>
          </p:cNvPr>
          <p:cNvSpPr/>
          <p:nvPr/>
        </p:nvSpPr>
        <p:spPr>
          <a:xfrm>
            <a:off x="1156447" y="2907589"/>
            <a:ext cx="9587752" cy="521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Here we apply forward propagation 2 times , one for the forward cells and one for the backward cells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09698-0FB7-50DD-114F-952194C59DFE}"/>
              </a:ext>
            </a:extLst>
          </p:cNvPr>
          <p:cNvSpPr/>
          <p:nvPr/>
        </p:nvSpPr>
        <p:spPr>
          <a:xfrm>
            <a:off x="1156447" y="5002306"/>
            <a:ext cx="8964706" cy="510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Both activations(forward , backward) would be considered to calculate the output y^ at time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16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27CC5-81A3-E088-FE41-FA19B92F44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68448" y="773112"/>
            <a:ext cx="5603846" cy="3282950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4AFACE5-B778-D9FF-6971-EC80196BFFF0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708" y="773112"/>
            <a:ext cx="5510050" cy="31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ADB027-4150-DD89-403B-73EBABD81C2A}"/>
              </a:ext>
            </a:extLst>
          </p:cNvPr>
          <p:cNvSpPr/>
          <p:nvPr/>
        </p:nvSpPr>
        <p:spPr>
          <a:xfrm>
            <a:off x="598694" y="4948517"/>
            <a:ext cx="4754880" cy="932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 of Bi-Directional LSTM Networks</a:t>
            </a:r>
            <a:endParaRPr lang="en-IN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1319C-1A4C-1F00-7A65-5722A2918CC8}"/>
              </a:ext>
            </a:extLst>
          </p:cNvPr>
          <p:cNvSpPr/>
          <p:nvPr/>
        </p:nvSpPr>
        <p:spPr>
          <a:xfrm>
            <a:off x="6319708" y="4693022"/>
            <a:ext cx="5663391" cy="144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How cells are connected forward and backward in Bi-Directional LSTM Model</a:t>
            </a:r>
            <a:endParaRPr lang="en-IN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6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A695-5812-0804-291E-BD688D872C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7876" y="1252332"/>
            <a:ext cx="9720263" cy="4951244"/>
          </a:xfrm>
        </p:spPr>
        <p:txBody>
          <a:bodyPr>
            <a:noAutofit/>
          </a:bodyPr>
          <a:lstStyle/>
          <a:p>
            <a:r>
              <a:rPr lang="en-US" sz="2400" b="1" u="sng" dirty="0"/>
              <a:t>Implementation Steps: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8288" lvl="0" indent="-268288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collection: Importing Dataset from git repository (IAM dataset)</a:t>
            </a:r>
          </a:p>
          <a:p>
            <a:pPr marL="268288" lvl="0" indent="-268288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all required Deep learning related python libraries like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Matplotlib,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68288" lvl="0" indent="-268288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metadata txt file and store the words with “ok” into new array. And then splitting the dataset into 3 parts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Training, Validation, testing samples with ration 90:5:5</a:t>
            </a:r>
          </a:p>
          <a:p>
            <a:pPr marL="268288" lvl="0" indent="-268288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maximum length and the size of the vocabulary in the training data. Then build character vocabulary.</a:t>
            </a:r>
          </a:p>
          <a:p>
            <a:pPr marL="268288" lvl="0" indent="-268288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Resizing the images without distortion in a rectangular size.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320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C8C75-DAFE-4894-40A0-0A5F95B4FF30}"/>
              </a:ext>
            </a:extLst>
          </p:cNvPr>
          <p:cNvSpPr txBox="1"/>
          <p:nvPr/>
        </p:nvSpPr>
        <p:spPr>
          <a:xfrm>
            <a:off x="251670" y="304801"/>
            <a:ext cx="11590706" cy="54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lvl="0" indent="-360363" algn="just">
              <a:lnSpc>
                <a:spcPct val="107000"/>
              </a:lnSpc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image width to 128,height to 32,Batch size to 64 and padding token to 99.</a:t>
            </a:r>
          </a:p>
          <a:p>
            <a:pPr marL="720725" lvl="0" indent="-360363" algn="just">
              <a:lnSpc>
                <a:spcPct val="107000"/>
              </a:lnSpc>
              <a:buFont typeface="Wingdings" panose="05000000000000000000" pitchFamily="2" charset="2"/>
              <a:buChar char="v"/>
              <a:tabLst>
                <a:tab pos="360363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60363" algn="just">
              <a:lnSpc>
                <a:spcPct val="107000"/>
              </a:lnSpc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for pre processing image, Vectorizing image labels, process image labels and for prepare dataset.</a:t>
            </a:r>
          </a:p>
          <a:p>
            <a:pPr marL="720725" lvl="0" indent="-360363" algn="just">
              <a:lnSpc>
                <a:spcPct val="107000"/>
              </a:lnSpc>
              <a:buFont typeface="Wingdings" panose="05000000000000000000" pitchFamily="2" charset="2"/>
              <a:buChar char="v"/>
              <a:tabLst>
                <a:tab pos="360363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60363" algn="just">
              <a:lnSpc>
                <a:spcPct val="107000"/>
              </a:lnSpc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model with 2 Convolution layers, 2 Max Pooling layers, Add Reshape, Dense and dropout layer, Add 2 Bi    directional LSTM layers with filter value as 128, 64 and dropout to 0.25.</a:t>
            </a:r>
          </a:p>
          <a:p>
            <a:pPr marL="720725" lvl="0" indent="-360363" algn="just">
              <a:lnSpc>
                <a:spcPct val="107000"/>
              </a:lnSpc>
              <a:buFont typeface="Wingdings" panose="05000000000000000000" pitchFamily="2" charset="2"/>
              <a:buChar char="v"/>
              <a:tabLst>
                <a:tab pos="360363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60363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 Add 2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Dense layer with “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activation. And finally add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layer for calculating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loss at each step</a:t>
            </a:r>
          </a:p>
          <a:p>
            <a:pPr marL="720725" indent="-360363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Optimizer to “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and then build the model.</a:t>
            </a:r>
          </a:p>
          <a:p>
            <a:pPr marL="720725" indent="-360363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add Evaluation metrics, validation images and validation labels. And then create a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monitor the     edit distances.</a:t>
            </a:r>
          </a:p>
          <a:p>
            <a:pPr marL="720725" indent="-360363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 Build model and then set epoch value and fit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model.And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 the model.</a:t>
            </a:r>
          </a:p>
          <a:p>
            <a:pPr marL="720725" indent="-360363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take images from testing set and pass them to input layer and predict them. Then, we can get output of predicted text by model.</a:t>
            </a:r>
          </a:p>
          <a:p>
            <a:pPr marL="720725" indent="-360363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360363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plot a graph for Value loss function loss vs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var_loss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4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3CC3C-5C60-3C62-9591-65642B5CDAC7}"/>
              </a:ext>
            </a:extLst>
          </p:cNvPr>
          <p:cNvSpPr/>
          <p:nvPr/>
        </p:nvSpPr>
        <p:spPr>
          <a:xfrm>
            <a:off x="179294" y="251011"/>
            <a:ext cx="11564471" cy="6355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Conclusion:-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Finally, this application interface will make it simple for </a:t>
            </a:r>
            <a:endParaRPr lang="en-US" dirty="0"/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people to access the model and interact with it through the </a:t>
            </a:r>
            <a:endParaRPr lang="en-US" dirty="0"/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application. Furthermore, this technique allows the majority of </a:t>
            </a:r>
            <a:endParaRPr lang="en-US" dirty="0"/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users to verify the notes or prescriptions without any prior </a:t>
            </a:r>
            <a:endParaRPr lang="en-US" dirty="0"/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knowledge in calligraphy analysis. Therefore, this technology </a:t>
            </a:r>
            <a:endParaRPr lang="en-US" dirty="0"/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will eliminate human mistakes and pave the way for customers </a:t>
            </a:r>
            <a:endParaRPr lang="en-US" dirty="0"/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assess it without the assistance of experts.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01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B605AC-4B98-1F73-9D02-F275773561C9}"/>
              </a:ext>
            </a:extLst>
          </p:cNvPr>
          <p:cNvSpPr/>
          <p:nvPr/>
        </p:nvSpPr>
        <p:spPr>
          <a:xfrm>
            <a:off x="11610975" y="1675906"/>
            <a:ext cx="438150" cy="3219944"/>
          </a:xfrm>
          <a:prstGeom prst="rect">
            <a:avLst/>
          </a:prstGeom>
          <a:solidFill>
            <a:srgbClr val="223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CA212-8970-7524-EE95-CFD268D7E73F}"/>
              </a:ext>
            </a:extLst>
          </p:cNvPr>
          <p:cNvSpPr/>
          <p:nvPr/>
        </p:nvSpPr>
        <p:spPr>
          <a:xfrm>
            <a:off x="276225" y="295275"/>
            <a:ext cx="228600" cy="6315075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FC5A-8B4B-42DF-9175-45CCB7D138E8}"/>
              </a:ext>
            </a:extLst>
          </p:cNvPr>
          <p:cNvSpPr/>
          <p:nvPr/>
        </p:nvSpPr>
        <p:spPr>
          <a:xfrm>
            <a:off x="3323688" y="2761775"/>
            <a:ext cx="6258461" cy="1246807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accent1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F245-4B91-4380-868E-C0E4FC0F0108}"/>
              </a:ext>
            </a:extLst>
          </p:cNvPr>
          <p:cNvSpPr txBox="1"/>
          <p:nvPr/>
        </p:nvSpPr>
        <p:spPr>
          <a:xfrm>
            <a:off x="3399889" y="2829910"/>
            <a:ext cx="4852854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6899" b="1" dirty="0">
                <a:solidFill>
                  <a:srgbClr val="FFFFFF"/>
                </a:solidFill>
                <a:effectLst>
                  <a:outerShdw blurRad="190500" dist="38100" dir="5400000" sx="103000" sy="103000" algn="t" rotWithShape="0">
                    <a:srgbClr val="377DFF">
                      <a:lumMod val="50000"/>
                      <a:alpha val="53000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04756-3E83-4968-B9BC-B26893CDD7EC}"/>
              </a:ext>
            </a:extLst>
          </p:cNvPr>
          <p:cNvSpPr/>
          <p:nvPr/>
        </p:nvSpPr>
        <p:spPr>
          <a:xfrm>
            <a:off x="8176543" y="2811810"/>
            <a:ext cx="1159165" cy="11591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03200" dist="114300" dir="2820000" sx="102000" sy="102000" algn="ctr" rotWithShape="0">
              <a:schemeClr val="accent1">
                <a:lumMod val="75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4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-4.44444E-6 L -0.31979 -4.44444E-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C8BAB6-0483-D613-463E-ED340AD173EB}"/>
              </a:ext>
            </a:extLst>
          </p:cNvPr>
          <p:cNvSpPr/>
          <p:nvPr/>
        </p:nvSpPr>
        <p:spPr>
          <a:xfrm>
            <a:off x="11555294" y="1514475"/>
            <a:ext cx="520252" cy="359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7F545-48A7-2309-505E-19C03CF5B021}"/>
              </a:ext>
            </a:extLst>
          </p:cNvPr>
          <p:cNvSpPr/>
          <p:nvPr/>
        </p:nvSpPr>
        <p:spPr>
          <a:xfrm>
            <a:off x="200025" y="243384"/>
            <a:ext cx="571864" cy="6500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2B8FE7-B937-4782-8228-2700BEF1265F}"/>
              </a:ext>
            </a:extLst>
          </p:cNvPr>
          <p:cNvCxnSpPr>
            <a:cxnSpLocks/>
          </p:cNvCxnSpPr>
          <p:nvPr/>
        </p:nvCxnSpPr>
        <p:spPr>
          <a:xfrm>
            <a:off x="6096000" y="447"/>
            <a:ext cx="0" cy="685710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0006-9807-4BAE-A2A2-D0C410A964AA}"/>
              </a:ext>
            </a:extLst>
          </p:cNvPr>
          <p:cNvSpPr/>
          <p:nvPr/>
        </p:nvSpPr>
        <p:spPr>
          <a:xfrm>
            <a:off x="5994705" y="-571500"/>
            <a:ext cx="202590" cy="8143875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02C158-B804-4FDB-B426-EA9428E80E14}"/>
              </a:ext>
            </a:extLst>
          </p:cNvPr>
          <p:cNvSpPr/>
          <p:nvPr/>
        </p:nvSpPr>
        <p:spPr>
          <a:xfrm>
            <a:off x="5994705" y="724281"/>
            <a:ext cx="202590" cy="54094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832E2-B7DB-43E1-9235-B98579D5CAAD}"/>
              </a:ext>
            </a:extLst>
          </p:cNvPr>
          <p:cNvSpPr/>
          <p:nvPr/>
        </p:nvSpPr>
        <p:spPr>
          <a:xfrm>
            <a:off x="5994705" y="243384"/>
            <a:ext cx="202590" cy="650031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173712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FE4F2-4167-46C8-AF44-93E5AC5EA878}"/>
              </a:ext>
            </a:extLst>
          </p:cNvPr>
          <p:cNvSpPr txBox="1"/>
          <p:nvPr/>
        </p:nvSpPr>
        <p:spPr>
          <a:xfrm>
            <a:off x="6197295" y="745162"/>
            <a:ext cx="282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Problem Statement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E808-D2A8-4E9E-998F-358C5A54CDB3}"/>
              </a:ext>
            </a:extLst>
          </p:cNvPr>
          <p:cNvSpPr txBox="1"/>
          <p:nvPr/>
        </p:nvSpPr>
        <p:spPr>
          <a:xfrm>
            <a:off x="6538662" y="1844824"/>
            <a:ext cx="309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Objective’s Of  Project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0F3C5-3B2D-4FDB-B3C5-78D1EF59C3C4}"/>
              </a:ext>
            </a:extLst>
          </p:cNvPr>
          <p:cNvSpPr txBox="1"/>
          <p:nvPr/>
        </p:nvSpPr>
        <p:spPr>
          <a:xfrm>
            <a:off x="6538662" y="2936111"/>
            <a:ext cx="233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Literature Review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600056" y="4901784"/>
            <a:ext cx="30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Architecture Diagram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C43CD-4442-03CB-2EB0-1412E517A86F}"/>
              </a:ext>
            </a:extLst>
          </p:cNvPr>
          <p:cNvSpPr txBox="1"/>
          <p:nvPr/>
        </p:nvSpPr>
        <p:spPr>
          <a:xfrm>
            <a:off x="485957" y="2231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554"/>
            <a:r>
              <a:rPr lang="en-US" sz="4000" b="1" dirty="0">
                <a:solidFill>
                  <a:srgbClr val="172144"/>
                </a:solidFill>
                <a:latin typeface="Century Gothic"/>
              </a:rPr>
              <a:t>Agenda :</a:t>
            </a:r>
            <a:endParaRPr lang="en-US" sz="40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98473" y="3940119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Datasets and Software Requirements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68794" y="5933664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Algorithm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2813496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3827121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479408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576285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64351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3715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  <p:bldP spid="11" grpId="0" animBg="1"/>
      <p:bldP spid="17" grpId="0"/>
      <p:bldP spid="18" grpId="0"/>
      <p:bldP spid="19" grpId="0"/>
      <p:bldP spid="20" grpId="0"/>
      <p:bldP spid="3" grpId="0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0E1-7A97-79DB-8DC9-8A5A41C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40" y="670915"/>
            <a:ext cx="9720072" cy="114419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7C35-0B2A-CFBE-869C-9901F3F1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52" y="2286000"/>
            <a:ext cx="9734360" cy="3328988"/>
          </a:xfrm>
        </p:spPr>
        <p:txBody>
          <a:bodyPr>
            <a:norm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u="none" strike="noStrike" dirty="0">
                <a:effectLst/>
              </a:rPr>
              <a:t>Interpreting Doctors Prescription ,notes using handwriting recognition and Deep Learning techniques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Solution to digitize the handwritten prescriptions which can also help to integrate tightly with other healthcare systems for seamless digitization and data flow. 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Standardized forms can also be made machine readable with support for multiple local Indian languages to make digitization much simpler.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29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9CF-F734-859E-F0CB-42123350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OBJECTIVE’S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AC13-2CCB-7AC6-E153-B3505416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05545"/>
            <a:ext cx="8912970" cy="362585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Helps people who cant understand doctor's prescription handwriting.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An ordinary individual can know name of the medicine prescribed in prescription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78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CD76-A138-5654-DA77-6B59C10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EBA5-168C-38C0-7725-0415831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dirty="0"/>
              <a:t>This Research paper is taken from  : </a:t>
            </a:r>
            <a:r>
              <a:rPr lang="en-IN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https://www.researchgate.net/publication/353488043</a:t>
            </a:r>
            <a:endParaRPr lang="en-I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 err="1"/>
              <a:t>Shaira</a:t>
            </a:r>
            <a:r>
              <a:rPr lang="en-IN" sz="2400" u="sng" dirty="0"/>
              <a:t> Tabassum </a:t>
            </a:r>
            <a:r>
              <a:rPr lang="en-IN" sz="2400" dirty="0"/>
              <a:t>:- Has developed  Medicine Name Recognition Model by using Bi-Directional Long short term memory (Bi directional LSTM)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/>
              <a:t>Md </a:t>
            </a:r>
            <a:r>
              <a:rPr lang="en-IN" sz="2400" u="sng" dirty="0" err="1"/>
              <a:t>Moshiur</a:t>
            </a:r>
            <a:r>
              <a:rPr lang="en-IN" sz="2400" u="sng" dirty="0"/>
              <a:t> Rahman </a:t>
            </a:r>
            <a:r>
              <a:rPr lang="en-IN" sz="2400" dirty="0"/>
              <a:t>:- </a:t>
            </a:r>
            <a:r>
              <a:rPr lang="en-IN" sz="2400" dirty="0">
                <a:cs typeface="+mn-ea"/>
              </a:rPr>
              <a:t>G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raduate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School of Biomedical and Health Sciences, MBBS, MPH, PhD. Has good knowledge about all medicines and their names and can recognize them on prescription. He helped sharia 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tabassum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in terms of Medicine names and identification and some datasets he provided.</a:t>
            </a:r>
          </a:p>
        </p:txBody>
      </p:sp>
    </p:spTree>
    <p:extLst>
      <p:ext uri="{BB962C8B-B14F-4D97-AF65-F5344CB8AC3E}">
        <p14:creationId xmlns:p14="http://schemas.microsoft.com/office/powerpoint/2010/main" val="416998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5199-ED1A-4F2F-E42D-4C92039138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4278" y="1417637"/>
            <a:ext cx="9720263" cy="402272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altLang="en-US" sz="2400" u="sng" dirty="0" err="1">
                <a:solidFill>
                  <a:srgbClr val="111111"/>
                </a:solidFill>
                <a:cs typeface="+mn-lt"/>
              </a:rPr>
              <a:t>Ashir</a:t>
            </a:r>
            <a:r>
              <a:rPr lang="en-IN" altLang="en-US" sz="2400" u="sng" dirty="0">
                <a:solidFill>
                  <a:srgbClr val="111111"/>
                </a:solidFill>
                <a:cs typeface="+mn-lt"/>
              </a:rPr>
              <a:t> Ahmed 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:- He is an IT professional at Kyushu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university.He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is one team member worked with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Shaira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he took some part in completing project.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They opted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bangladeshi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doctor’s handwritten prescription for their project and they achieved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aprox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96% Accuracy on a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dataset by using BI directional LSTM and RSS model for </a:t>
            </a:r>
            <a:r>
              <a:rPr lang="en-IN" altLang="en-US" sz="2400" b="1" dirty="0">
                <a:solidFill>
                  <a:srgbClr val="111111"/>
                </a:solidFill>
                <a:cs typeface="+mn-lt"/>
              </a:rPr>
              <a:t>Data Augmentation.</a:t>
            </a:r>
            <a:endParaRPr lang="en-US" sz="2400" b="1" dirty="0">
              <a:solidFill>
                <a:srgbClr val="111111"/>
              </a:solidFill>
              <a:cs typeface="+mn-lt"/>
            </a:endParaRP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656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1074-539E-D7BD-A921-46B3EE1B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E71AD-A787-0570-75DD-D39A873629EB}"/>
              </a:ext>
            </a:extLst>
          </p:cNvPr>
          <p:cNvSpPr/>
          <p:nvPr/>
        </p:nvSpPr>
        <p:spPr>
          <a:xfrm>
            <a:off x="1284416" y="5263470"/>
            <a:ext cx="9199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Doctors hand writing dataset : </a:t>
            </a:r>
            <a:r>
              <a:rPr lang="en-US" sz="2400" b="1" u="sng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https://github.com/rizwanrockzz/epics/tree/main/dataset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049DA-716D-2438-506F-C5A038D20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95" y="2071923"/>
            <a:ext cx="202882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E6790-78D1-844D-9A76-C0E51478E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1" y="1913394"/>
            <a:ext cx="3851507" cy="87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24099-EAE5-EEC2-F4DA-55F19E3B5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95" y="3251980"/>
            <a:ext cx="1981200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A9165-009D-10E5-D65B-DBC73491D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19" y="3104342"/>
            <a:ext cx="363855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24D7EA-33F0-AC6F-89EE-55E58440B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95" y="4144866"/>
            <a:ext cx="2330823" cy="8959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CCC31B-3D2B-EAC0-0D0A-781D24E95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01" y="4174802"/>
            <a:ext cx="2977963" cy="8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3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5FCD-57AE-CC7C-6EC2-450F89F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3EF50-655C-2439-A7F4-991C027F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481" y="1943430"/>
            <a:ext cx="5963081" cy="4544568"/>
          </a:xfrm>
        </p:spPr>
        <p:txBody>
          <a:bodyPr>
            <a:noAutofit/>
          </a:bodyPr>
          <a:lstStyle/>
          <a:p>
            <a:r>
              <a:rPr lang="en-US" sz="2400" b="1" u="sng" dirty="0"/>
              <a:t>User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Dataset acquired from ieee.org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Input is an image with doctor prescription.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Output is digital text displayed on Screen.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u="sng" dirty="0"/>
              <a:t>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Python Programming Language.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 directional LSTM model.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Tensorflow,keras</a:t>
            </a:r>
            <a:r>
              <a:rPr lang="en-US" sz="2400" dirty="0"/>
              <a:t> </a:t>
            </a:r>
            <a:r>
              <a:rPr lang="en-US" sz="2400" dirty="0" err="1"/>
              <a:t>Py</a:t>
            </a:r>
            <a:r>
              <a:rPr lang="en-US" sz="2400" dirty="0"/>
              <a:t> Libraries.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D441-46BE-884C-AB96-1D015FD3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7208" y="1982395"/>
            <a:ext cx="4651513" cy="44946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System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Windows Operating System.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Configuration: RAM 8GB.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Software : VS Code.</a:t>
            </a:r>
          </a:p>
          <a:p>
            <a:endParaRPr lang="en-US" sz="2400" dirty="0"/>
          </a:p>
          <a:p>
            <a:r>
              <a:rPr lang="en-US" sz="2400" b="1" u="sng" dirty="0"/>
              <a:t>Non-Functional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Accuracy.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Reliability.</a:t>
            </a:r>
          </a:p>
          <a:p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4799-D6C5-FEF4-2BB4-3C3065FB103A}"/>
              </a:ext>
            </a:extLst>
          </p:cNvPr>
          <p:cNvSpPr txBox="1">
            <a:spLocks/>
          </p:cNvSpPr>
          <p:nvPr/>
        </p:nvSpPr>
        <p:spPr>
          <a:xfrm>
            <a:off x="785589" y="1981201"/>
            <a:ext cx="8746436" cy="48767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F58CBE-382A-7F95-D98A-8814B3D393A3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58674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6-2D02-8339-AA63-947B68134D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1" y="-253449"/>
            <a:ext cx="487018" cy="7364895"/>
          </a:xfrm>
        </p:spPr>
        <p:txBody>
          <a:bodyPr>
            <a:normAutofit/>
          </a:bodyPr>
          <a:lstStyle/>
          <a:p>
            <a:r>
              <a:rPr lang="en-IN" sz="4000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0426-FEF8-0542-BCDF-435F29F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0" y="116263"/>
            <a:ext cx="9886123" cy="66254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75949B-7D8A-6403-AF7D-94ED7F3BF301}"/>
              </a:ext>
            </a:extLst>
          </p:cNvPr>
          <p:cNvSpPr txBox="1">
            <a:spLocks/>
          </p:cNvSpPr>
          <p:nvPr/>
        </p:nvSpPr>
        <p:spPr>
          <a:xfrm>
            <a:off x="715619" y="-253450"/>
            <a:ext cx="487018" cy="736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5445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434</TotalTime>
  <Words>843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Calibri</vt:lpstr>
      <vt:lpstr>Century Gothic</vt:lpstr>
      <vt:lpstr>Designball-Social-01</vt:lpstr>
      <vt:lpstr>source-serif-pro</vt:lpstr>
      <vt:lpstr>Times New Roman</vt:lpstr>
      <vt:lpstr>Tw Cen MT</vt:lpstr>
      <vt:lpstr>Tw Cen MT Condensed</vt:lpstr>
      <vt:lpstr>Wingdings</vt:lpstr>
      <vt:lpstr>Wingdings 3</vt:lpstr>
      <vt:lpstr>5_Office Theme</vt:lpstr>
      <vt:lpstr>3_Office Theme</vt:lpstr>
      <vt:lpstr>13_Office Theme</vt:lpstr>
      <vt:lpstr>Office Theme</vt:lpstr>
      <vt:lpstr>Integral</vt:lpstr>
      <vt:lpstr>1_Office Theme</vt:lpstr>
      <vt:lpstr>PowerPoint Presentation</vt:lpstr>
      <vt:lpstr>PowerPoint Presentation</vt:lpstr>
      <vt:lpstr>Problem Statement</vt:lpstr>
      <vt:lpstr>OBJECTIVE’S OF PROJECT</vt:lpstr>
      <vt:lpstr>LITERATURE REVIEW</vt:lpstr>
      <vt:lpstr>PowerPoint Presentation</vt:lpstr>
      <vt:lpstr>DATASET</vt:lpstr>
      <vt:lpstr>SOFTWARE REQUIREMENTS</vt:lpstr>
      <vt:lpstr>ARCHITECTURE</vt:lpstr>
      <vt:lpstr>ALGORITHM For Bi-Directional LSTM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RIZWANULLAH M0HAMMAD</dc:creator>
  <cp:lastModifiedBy>RIZWANULLAH M0HAMMAD</cp:lastModifiedBy>
  <cp:revision>247</cp:revision>
  <dcterms:created xsi:type="dcterms:W3CDTF">2022-08-25T16:22:58Z</dcterms:created>
  <dcterms:modified xsi:type="dcterms:W3CDTF">2022-11-21T10:06:20Z</dcterms:modified>
</cp:coreProperties>
</file>