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260" r:id="rId13"/>
    <p:sldId id="262" r:id="rId14"/>
    <p:sldId id="263" r:id="rId15"/>
    <p:sldId id="1938" r:id="rId16"/>
    <p:sldId id="1943" r:id="rId17"/>
    <p:sldId id="1944" r:id="rId18"/>
    <p:sldId id="1956" r:id="rId19"/>
    <p:sldId id="1947" r:id="rId20"/>
    <p:sldId id="1946" r:id="rId21"/>
    <p:sldId id="1950" r:id="rId22"/>
    <p:sldId id="1951" r:id="rId23"/>
    <p:sldId id="1954" r:id="rId24"/>
    <p:sldId id="1949" r:id="rId25"/>
    <p:sldId id="1958" r:id="rId26"/>
    <p:sldId id="1955" r:id="rId27"/>
    <p:sldId id="1953" r:id="rId28"/>
    <p:sldId id="193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4" d="100"/>
          <a:sy n="64" d="100"/>
        </p:scale>
        <p:origin x="680" y="4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5 December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5 December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5 December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05-12-2022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5 December 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0.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hyperlink" Target="http://dx.doi.org/10.1109/HNICEM48295.2019.9073521" TargetMode="External"/><Relationship Id="rId2" Type="http://schemas.openxmlformats.org/officeDocument/2006/relationships/hyperlink" Target="https://doi.org/10.1109/I2CT51068.2021.9418153" TargetMode="Externa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RIZWANULLAH MD ( 208W1A1299 )</a:t>
            </a: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itchFamily="18" charset="0"/>
              </a:rPr>
              <a:t>DEPARTMENT OF INFORMATION TECHNOLOGY</a:t>
            </a: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p>
          <a:p>
            <a:pPr algn="ctr" defTabSz="914400"/>
            <a:r>
              <a:rPr lang="en-US" sz="2400" b="1" dirty="0">
                <a:solidFill>
                  <a:srgbClr val="BF11A6"/>
                </a:solidFill>
                <a:latin typeface="Century Gothic" panose="020B0502020202020204" pitchFamily="34" charset="0"/>
              </a:rPr>
              <a:t>EPICS Project Review Presentation</a:t>
            </a: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5 December 2022</a:t>
            </a:fld>
            <a:endParaRPr lang="en-US" dirty="0">
              <a:solidFill>
                <a:prstClr val="black">
                  <a:tint val="75000"/>
                </a:prstClr>
              </a:solidFill>
              <a:latin typeface="Century Gothic" panose="020B0502020202020204" pitchFamily="34" charset="0"/>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2801039" y="1655863"/>
            <a:ext cx="674092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Interpreting Doctors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6" name="Picture 5">
            <a:extLst>
              <a:ext uri="{FF2B5EF4-FFF2-40B4-BE49-F238E27FC236}">
                <a16:creationId xmlns:a16="http://schemas.microsoft.com/office/drawing/2014/main" id="{B61AC5C5-6239-8ECD-271A-D96AA4663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575" y="76583"/>
            <a:ext cx="8922024" cy="6506051"/>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318441" y="3725446"/>
            <a:ext cx="5144242" cy="978530"/>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090288" y="2917282"/>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2885986" y="1181365"/>
            <a:ext cx="5396238" cy="3161325"/>
          </a:xfrm>
        </p:spPr>
      </p:pic>
      <p:sp>
        <p:nvSpPr>
          <p:cNvPr id="6" name="Rectangle 5">
            <a:extLst>
              <a:ext uri="{FF2B5EF4-FFF2-40B4-BE49-F238E27FC236}">
                <a16:creationId xmlns:a16="http://schemas.microsoft.com/office/drawing/2014/main" id="{3BADB027-4150-DD89-403B-73EBABD81C2A}"/>
              </a:ext>
            </a:extLst>
          </p:cNvPr>
          <p:cNvSpPr/>
          <p:nvPr/>
        </p:nvSpPr>
        <p:spPr>
          <a:xfrm>
            <a:off x="3234736" y="4715435"/>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5BB5C-7809-CE78-05CD-B19C35D53BED}"/>
              </a:ext>
            </a:extLst>
          </p:cNvPr>
          <p:cNvSpPr txBox="1"/>
          <p:nvPr/>
        </p:nvSpPr>
        <p:spPr>
          <a:xfrm>
            <a:off x="421341" y="475151"/>
            <a:ext cx="11403106" cy="3046988"/>
          </a:xfrm>
          <a:prstGeom prst="rect">
            <a:avLst/>
          </a:prstGeom>
          <a:noFill/>
        </p:spPr>
        <p:txBody>
          <a:bodyPr wrap="square" rtlCol="0">
            <a:spAutoFit/>
          </a:bodyPr>
          <a:lstStyle/>
          <a:p>
            <a:r>
              <a:rPr lang="en-IN" sz="2400" b="1" dirty="0">
                <a:solidFill>
                  <a:srgbClr val="000000"/>
                </a:solidFill>
                <a:effectLst/>
                <a:latin typeface="+mj-lt"/>
              </a:rPr>
              <a:t>RESIZE IMAGE : </a:t>
            </a:r>
            <a:r>
              <a:rPr lang="en-US" sz="2400" dirty="0">
                <a:solidFill>
                  <a:srgbClr val="000000"/>
                </a:solidFill>
                <a:effectLst/>
              </a:rPr>
              <a:t>In this Resizing Image Process, the image size gets Resized to Image sizes which we fixed that is image width to 128 and image height to 32 and also set padding to 99. We created a function to perform this Image Resizing</a:t>
            </a:r>
          </a:p>
          <a:p>
            <a:endParaRPr lang="en-US" sz="2400" dirty="0">
              <a:solidFill>
                <a:srgbClr val="000000"/>
              </a:solidFill>
              <a:latin typeface="+mj-lt"/>
            </a:endParaRPr>
          </a:p>
          <a:p>
            <a:r>
              <a:rPr lang="en-IN" sz="2400" b="1" dirty="0">
                <a:solidFill>
                  <a:srgbClr val="000000"/>
                </a:solidFill>
                <a:effectLst/>
                <a:latin typeface="+mj-lt"/>
              </a:rPr>
              <a:t>CAST IMAGE TO FLOAT32</a:t>
            </a:r>
            <a:r>
              <a:rPr lang="en-US" sz="2400" b="1" dirty="0">
                <a:solidFill>
                  <a:srgbClr val="000000"/>
                </a:solidFill>
                <a:latin typeface="+mj-lt"/>
              </a:rPr>
              <a:t> : </a:t>
            </a:r>
            <a:r>
              <a:rPr lang="en-US" sz="2400" dirty="0">
                <a:solidFill>
                  <a:srgbClr val="000000"/>
                </a:solidFill>
                <a:effectLst/>
              </a:rPr>
              <a:t>We do image resizing and cast image to float 32. </a:t>
            </a:r>
            <a:r>
              <a:rPr lang="en-US" sz="2400" dirty="0" err="1">
                <a:solidFill>
                  <a:srgbClr val="000000"/>
                </a:solidFill>
                <a:effectLst/>
              </a:rPr>
              <a:t>Inorder</a:t>
            </a:r>
            <a:r>
              <a:rPr lang="en-US" sz="2400" dirty="0">
                <a:solidFill>
                  <a:srgbClr val="000000"/>
                </a:solidFill>
                <a:effectLst/>
              </a:rPr>
              <a:t> to get floating point output values we are converting </a:t>
            </a:r>
            <a:r>
              <a:rPr lang="en-US" sz="2400" dirty="0" err="1">
                <a:solidFill>
                  <a:srgbClr val="000000"/>
                </a:solidFill>
                <a:effectLst/>
              </a:rPr>
              <a:t>uint</a:t>
            </a:r>
            <a:r>
              <a:rPr lang="en-US" sz="2400" dirty="0">
                <a:solidFill>
                  <a:srgbClr val="000000"/>
                </a:solidFill>
                <a:effectLst/>
              </a:rPr>
              <a:t> to float32 so there will be no loss of precision.</a:t>
            </a:r>
            <a:endParaRPr lang="en-US" sz="2400" b="1" dirty="0">
              <a:solidFill>
                <a:srgbClr val="000000"/>
              </a:solidFill>
              <a:effectLst/>
            </a:endParaRPr>
          </a:p>
          <a:p>
            <a:endParaRPr lang="en-IN" sz="2400" dirty="0">
              <a:latin typeface="+mj-lt"/>
            </a:endParaRPr>
          </a:p>
        </p:txBody>
      </p:sp>
      <p:pic>
        <p:nvPicPr>
          <p:cNvPr id="5" name="Picture 4">
            <a:extLst>
              <a:ext uri="{FF2B5EF4-FFF2-40B4-BE49-F238E27FC236}">
                <a16:creationId xmlns:a16="http://schemas.microsoft.com/office/drawing/2014/main" id="{6902DA2C-CCA2-AD57-29CF-928EF5662A04}"/>
              </a:ext>
            </a:extLst>
          </p:cNvPr>
          <p:cNvPicPr>
            <a:picLocks noChangeAspect="1"/>
          </p:cNvPicPr>
          <p:nvPr/>
        </p:nvPicPr>
        <p:blipFill rotWithShape="1">
          <a:blip r:embed="rId2"/>
          <a:srcRect b="46729"/>
          <a:stretch/>
        </p:blipFill>
        <p:spPr>
          <a:xfrm>
            <a:off x="1315418" y="3705834"/>
            <a:ext cx="4978298" cy="2158072"/>
          </a:xfrm>
          <a:prstGeom prst="rect">
            <a:avLst/>
          </a:prstGeom>
        </p:spPr>
      </p:pic>
      <p:pic>
        <p:nvPicPr>
          <p:cNvPr id="3" name="Picture 2">
            <a:extLst>
              <a:ext uri="{FF2B5EF4-FFF2-40B4-BE49-F238E27FC236}">
                <a16:creationId xmlns:a16="http://schemas.microsoft.com/office/drawing/2014/main" id="{116C716B-3CE2-E597-29AB-9218DCA8749F}"/>
              </a:ext>
            </a:extLst>
          </p:cNvPr>
          <p:cNvPicPr>
            <a:picLocks noChangeAspect="1"/>
          </p:cNvPicPr>
          <p:nvPr/>
        </p:nvPicPr>
        <p:blipFill rotWithShape="1">
          <a:blip r:embed="rId2"/>
          <a:srcRect t="60726"/>
          <a:stretch/>
        </p:blipFill>
        <p:spPr>
          <a:xfrm>
            <a:off x="6846149" y="3989342"/>
            <a:ext cx="4978298" cy="1591055"/>
          </a:xfrm>
          <a:prstGeom prst="rect">
            <a:avLst/>
          </a:prstGeom>
        </p:spPr>
      </p:pic>
    </p:spTree>
    <p:extLst>
      <p:ext uri="{BB962C8B-B14F-4D97-AF65-F5344CB8AC3E}">
        <p14:creationId xmlns:p14="http://schemas.microsoft.com/office/powerpoint/2010/main" val="18955695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343949" y="428609"/>
            <a:ext cx="11341916" cy="6614118"/>
          </a:xfrm>
          <a:prstGeom prst="rect">
            <a:avLst/>
          </a:prstGeom>
          <a:noFill/>
        </p:spPr>
        <p:txBody>
          <a:bodyPr wrap="square" rtlCol="0">
            <a:spAutoFit/>
          </a:bodyPr>
          <a:lstStyle/>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    directional LSTM layers with filter value as 128, 64 and dropout to 0.25.</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endParaRPr kumimoji="0" lang="en-IN"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7" name="Picture 6">
            <a:extLst>
              <a:ext uri="{FF2B5EF4-FFF2-40B4-BE49-F238E27FC236}">
                <a16:creationId xmlns:a16="http://schemas.microsoft.com/office/drawing/2014/main" id="{C38AFA72-A58F-D32E-AE2F-6C3C1C8B3226}"/>
              </a:ext>
            </a:extLst>
          </p:cNvPr>
          <p:cNvPicPr>
            <a:picLocks noChangeAspect="1"/>
          </p:cNvPicPr>
          <p:nvPr/>
        </p:nvPicPr>
        <p:blipFill rotWithShape="1">
          <a:blip r:embed="rId2"/>
          <a:srcRect l="3713" t="11436" r="44690" b="34070"/>
          <a:stretch/>
        </p:blipFill>
        <p:spPr bwMode="auto">
          <a:xfrm>
            <a:off x="1953491" y="1766476"/>
            <a:ext cx="8123064" cy="4858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1864659" y="1109437"/>
            <a:ext cx="4464423"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3F25DE6-55A8-B0C1-05F7-02E64BA08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72" y="586591"/>
            <a:ext cx="5261018" cy="2757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49C41C6-7525-D61C-3B4C-714B516A7B98}"/>
              </a:ext>
            </a:extLst>
          </p:cNvPr>
          <p:cNvPicPr>
            <a:picLocks noChangeAspect="1"/>
          </p:cNvPicPr>
          <p:nvPr/>
        </p:nvPicPr>
        <p:blipFill rotWithShape="1">
          <a:blip r:embed="rId3"/>
          <a:srcRect l="7992" t="9797" r="18214" b="30703"/>
          <a:stretch/>
        </p:blipFill>
        <p:spPr>
          <a:xfrm>
            <a:off x="3160350" y="4584641"/>
            <a:ext cx="6215666" cy="15561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4">
            <a:extLst>
              <a:ext uri="{FF2B5EF4-FFF2-40B4-BE49-F238E27FC236}">
                <a16:creationId xmlns:a16="http://schemas.microsoft.com/office/drawing/2014/main" id="{F84E5FA8-E17B-DE96-646C-B3F3C25C71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424" y="387084"/>
            <a:ext cx="4513808" cy="3041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F1C33EA-74D4-D790-4D2B-65CC7F54F0C7}"/>
              </a:ext>
            </a:extLst>
          </p:cNvPr>
          <p:cNvSpPr txBox="1">
            <a:spLocks/>
          </p:cNvSpPr>
          <p:nvPr/>
        </p:nvSpPr>
        <p:spPr>
          <a:xfrm>
            <a:off x="683713" y="3697457"/>
            <a:ext cx="247663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Custom inputs</a:t>
            </a:r>
          </a:p>
        </p:txBody>
      </p:sp>
      <p:sp>
        <p:nvSpPr>
          <p:cNvPr id="6" name="Rectangle 5">
            <a:extLst>
              <a:ext uri="{FF2B5EF4-FFF2-40B4-BE49-F238E27FC236}">
                <a16:creationId xmlns:a16="http://schemas.microsoft.com/office/drawing/2014/main" id="{5395788E-8FA6-B711-CA0B-70DDE86C518C}"/>
              </a:ext>
            </a:extLst>
          </p:cNvPr>
          <p:cNvSpPr/>
          <p:nvPr/>
        </p:nvSpPr>
        <p:spPr>
          <a:xfrm>
            <a:off x="6750424" y="3429000"/>
            <a:ext cx="4437529" cy="45611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Fig: Validation loss and training loss Vs Epochs</a:t>
            </a:r>
          </a:p>
        </p:txBody>
      </p:sp>
    </p:spTree>
    <p:extLst>
      <p:ext uri="{BB962C8B-B14F-4D97-AF65-F5344CB8AC3E}">
        <p14:creationId xmlns:p14="http://schemas.microsoft.com/office/powerpoint/2010/main" val="2600607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3854349613"/>
              </p:ext>
            </p:extLst>
          </p:nvPr>
        </p:nvGraphicFramePr>
        <p:xfrm>
          <a:off x="2512943" y="1089438"/>
          <a:ext cx="7455810" cy="1861124"/>
        </p:xfrm>
        <a:graphic>
          <a:graphicData uri="http://schemas.openxmlformats.org/drawingml/2006/table">
            <a:tbl>
              <a:tblPr firstRow="1" bandRow="1">
                <a:tableStyleId>{5C22544A-7EE6-4342-B048-85BDC9FD1C3A}</a:tableStyleId>
              </a:tblPr>
              <a:tblGrid>
                <a:gridCol w="3727905">
                  <a:extLst>
                    <a:ext uri="{9D8B030D-6E8A-4147-A177-3AD203B41FA5}">
                      <a16:colId xmlns:a16="http://schemas.microsoft.com/office/drawing/2014/main" val="3619177609"/>
                    </a:ext>
                  </a:extLst>
                </a:gridCol>
                <a:gridCol w="3727905">
                  <a:extLst>
                    <a:ext uri="{9D8B030D-6E8A-4147-A177-3AD203B41FA5}">
                      <a16:colId xmlns:a16="http://schemas.microsoft.com/office/drawing/2014/main" val="64356269"/>
                    </a:ext>
                  </a:extLst>
                </a:gridCol>
              </a:tblGrid>
              <a:tr h="465281">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465281">
                <a:tc>
                  <a:txBody>
                    <a:bodyPr/>
                    <a:lstStyle/>
                    <a:p>
                      <a:pPr algn="ctr"/>
                      <a:r>
                        <a:rPr lang="en-US" dirty="0"/>
                        <a:t>70:15:15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2655081931"/>
                  </a:ext>
                </a:extLst>
              </a:tr>
              <a:tr h="465281">
                <a:tc>
                  <a:txBody>
                    <a:bodyPr/>
                    <a:lstStyle/>
                    <a:p>
                      <a:pPr algn="ctr"/>
                      <a:r>
                        <a:rPr lang="en-US" dirty="0"/>
                        <a:t>80:10:10</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3126653206"/>
                  </a:ext>
                </a:extLst>
              </a:tr>
              <a:tr h="465281">
                <a:tc>
                  <a:txBody>
                    <a:bodyPr/>
                    <a:lstStyle/>
                    <a:p>
                      <a:pPr algn="ctr"/>
                      <a:r>
                        <a:rPr lang="en-US" dirty="0"/>
                        <a:t>90:5:5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784344304"/>
              </p:ext>
            </p:extLst>
          </p:nvPr>
        </p:nvGraphicFramePr>
        <p:xfrm>
          <a:off x="327990" y="3907439"/>
          <a:ext cx="3544763" cy="1722396"/>
        </p:xfrm>
        <a:graphic>
          <a:graphicData uri="http://schemas.openxmlformats.org/drawingml/2006/table">
            <a:tbl>
              <a:tblPr firstRow="1" bandRow="1">
                <a:tableStyleId>{5C22544A-7EE6-4342-B048-85BDC9FD1C3A}</a:tableStyleId>
              </a:tblPr>
              <a:tblGrid>
                <a:gridCol w="1771020">
                  <a:extLst>
                    <a:ext uri="{9D8B030D-6E8A-4147-A177-3AD203B41FA5}">
                      <a16:colId xmlns:a16="http://schemas.microsoft.com/office/drawing/2014/main" val="1122236776"/>
                    </a:ext>
                  </a:extLst>
                </a:gridCol>
                <a:gridCol w="1773743">
                  <a:extLst>
                    <a:ext uri="{9D8B030D-6E8A-4147-A177-3AD203B41FA5}">
                      <a16:colId xmlns:a16="http://schemas.microsoft.com/office/drawing/2014/main" val="1790939289"/>
                    </a:ext>
                  </a:extLst>
                </a:gridCol>
              </a:tblGrid>
              <a:tr h="430599">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430599">
                <a:tc>
                  <a:txBody>
                    <a:bodyPr/>
                    <a:lstStyle/>
                    <a:p>
                      <a:pPr algn="ctr"/>
                      <a:r>
                        <a:rPr lang="en-US" dirty="0"/>
                        <a:t>30</a:t>
                      </a:r>
                      <a:endParaRPr lang="en-IN" dirty="0"/>
                    </a:p>
                  </a:txBody>
                  <a:tcPr/>
                </a:tc>
                <a:tc>
                  <a:txBody>
                    <a:bodyPr/>
                    <a:lstStyle/>
                    <a:p>
                      <a:pPr algn="ctr"/>
                      <a:r>
                        <a:rPr lang="en-US" dirty="0"/>
                        <a:t>66.90</a:t>
                      </a:r>
                      <a:endParaRPr lang="en-IN" dirty="0"/>
                    </a:p>
                  </a:txBody>
                  <a:tcPr/>
                </a:tc>
                <a:extLst>
                  <a:ext uri="{0D108BD9-81ED-4DB2-BD59-A6C34878D82A}">
                    <a16:rowId xmlns:a16="http://schemas.microsoft.com/office/drawing/2014/main" val="504628032"/>
                  </a:ext>
                </a:extLst>
              </a:tr>
              <a:tr h="430599">
                <a:tc>
                  <a:txBody>
                    <a:bodyPr/>
                    <a:lstStyle/>
                    <a:p>
                      <a:pPr algn="ctr"/>
                      <a:r>
                        <a:rPr lang="en-US" dirty="0"/>
                        <a:t>40</a:t>
                      </a:r>
                      <a:endParaRPr lang="en-IN" dirty="0"/>
                    </a:p>
                  </a:txBody>
                  <a:tcPr/>
                </a:tc>
                <a:tc>
                  <a:txBody>
                    <a:bodyPr/>
                    <a:lstStyle/>
                    <a:p>
                      <a:pPr algn="ctr"/>
                      <a:r>
                        <a:rPr lang="en-US" dirty="0"/>
                        <a:t>69.29</a:t>
                      </a:r>
                      <a:endParaRPr lang="en-IN" dirty="0"/>
                    </a:p>
                  </a:txBody>
                  <a:tcPr/>
                </a:tc>
                <a:extLst>
                  <a:ext uri="{0D108BD9-81ED-4DB2-BD59-A6C34878D82A}">
                    <a16:rowId xmlns:a16="http://schemas.microsoft.com/office/drawing/2014/main" val="243652516"/>
                  </a:ext>
                </a:extLst>
              </a:tr>
              <a:tr h="430599">
                <a:tc>
                  <a:txBody>
                    <a:bodyPr/>
                    <a:lstStyle/>
                    <a:p>
                      <a:pPr algn="ctr"/>
                      <a:r>
                        <a:rPr lang="en-US" dirty="0"/>
                        <a:t>50</a:t>
                      </a:r>
                      <a:endParaRPr lang="en-IN" dirty="0"/>
                    </a:p>
                  </a:txBody>
                  <a:tcPr/>
                </a:tc>
                <a:tc>
                  <a:txBody>
                    <a:bodyPr/>
                    <a:lstStyle/>
                    <a:p>
                      <a:pPr algn="ctr"/>
                      <a:r>
                        <a:rPr lang="en-US" dirty="0"/>
                        <a:t>70.29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3098627520"/>
              </p:ext>
            </p:extLst>
          </p:nvPr>
        </p:nvGraphicFramePr>
        <p:xfrm>
          <a:off x="4452688" y="3907439"/>
          <a:ext cx="3732088" cy="1722396"/>
        </p:xfrm>
        <a:graphic>
          <a:graphicData uri="http://schemas.openxmlformats.org/drawingml/2006/table">
            <a:tbl>
              <a:tblPr firstRow="1" bandRow="1">
                <a:tableStyleId>{5C22544A-7EE6-4342-B048-85BDC9FD1C3A}</a:tableStyleId>
              </a:tblPr>
              <a:tblGrid>
                <a:gridCol w="1866044">
                  <a:extLst>
                    <a:ext uri="{9D8B030D-6E8A-4147-A177-3AD203B41FA5}">
                      <a16:colId xmlns:a16="http://schemas.microsoft.com/office/drawing/2014/main" val="1122236776"/>
                    </a:ext>
                  </a:extLst>
                </a:gridCol>
                <a:gridCol w="1866044">
                  <a:extLst>
                    <a:ext uri="{9D8B030D-6E8A-4147-A177-3AD203B41FA5}">
                      <a16:colId xmlns:a16="http://schemas.microsoft.com/office/drawing/2014/main" val="1790939289"/>
                    </a:ext>
                  </a:extLst>
                </a:gridCol>
              </a:tblGrid>
              <a:tr h="430599">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430599">
                <a:tc>
                  <a:txBody>
                    <a:bodyPr/>
                    <a:lstStyle/>
                    <a:p>
                      <a:pPr algn="ctr"/>
                      <a:r>
                        <a:rPr lang="en-US" dirty="0"/>
                        <a:t>30</a:t>
                      </a:r>
                      <a:endParaRPr lang="en-IN" dirty="0"/>
                    </a:p>
                  </a:txBody>
                  <a:tcPr/>
                </a:tc>
                <a:tc>
                  <a:txBody>
                    <a:bodyPr/>
                    <a:lstStyle/>
                    <a:p>
                      <a:pPr algn="ctr"/>
                      <a:r>
                        <a:rPr lang="en-US" dirty="0"/>
                        <a:t>70.52</a:t>
                      </a:r>
                      <a:endParaRPr lang="en-IN" dirty="0"/>
                    </a:p>
                  </a:txBody>
                  <a:tcPr/>
                </a:tc>
                <a:extLst>
                  <a:ext uri="{0D108BD9-81ED-4DB2-BD59-A6C34878D82A}">
                    <a16:rowId xmlns:a16="http://schemas.microsoft.com/office/drawing/2014/main" val="504628032"/>
                  </a:ext>
                </a:extLst>
              </a:tr>
              <a:tr h="430599">
                <a:tc>
                  <a:txBody>
                    <a:bodyPr/>
                    <a:lstStyle/>
                    <a:p>
                      <a:pPr algn="ctr"/>
                      <a:r>
                        <a:rPr lang="en-US" dirty="0"/>
                        <a:t>40</a:t>
                      </a:r>
                      <a:endParaRPr lang="en-IN" dirty="0"/>
                    </a:p>
                  </a:txBody>
                  <a:tcPr/>
                </a:tc>
                <a:tc>
                  <a:txBody>
                    <a:bodyPr/>
                    <a:lstStyle/>
                    <a:p>
                      <a:pPr algn="ctr"/>
                      <a:r>
                        <a:rPr lang="en-US" dirty="0"/>
                        <a:t>69.93</a:t>
                      </a:r>
                      <a:endParaRPr lang="en-IN" dirty="0"/>
                    </a:p>
                  </a:txBody>
                  <a:tcPr/>
                </a:tc>
                <a:extLst>
                  <a:ext uri="{0D108BD9-81ED-4DB2-BD59-A6C34878D82A}">
                    <a16:rowId xmlns:a16="http://schemas.microsoft.com/office/drawing/2014/main" val="243652516"/>
                  </a:ext>
                </a:extLst>
              </a:tr>
              <a:tr h="430599">
                <a:tc>
                  <a:txBody>
                    <a:bodyPr/>
                    <a:lstStyle/>
                    <a:p>
                      <a:pPr algn="ctr"/>
                      <a:r>
                        <a:rPr lang="en-US" dirty="0"/>
                        <a:t>50</a:t>
                      </a:r>
                      <a:endParaRPr lang="en-IN" dirty="0"/>
                    </a:p>
                  </a:txBody>
                  <a:tcPr/>
                </a:tc>
                <a:tc>
                  <a:txBody>
                    <a:bodyPr/>
                    <a:lstStyle/>
                    <a:p>
                      <a:pPr algn="ctr"/>
                      <a:r>
                        <a:rPr lang="en-US" dirty="0"/>
                        <a:t>71.25</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102588155"/>
              </p:ext>
            </p:extLst>
          </p:nvPr>
        </p:nvGraphicFramePr>
        <p:xfrm>
          <a:off x="8640660" y="3907439"/>
          <a:ext cx="3327222" cy="1722396"/>
        </p:xfrm>
        <a:graphic>
          <a:graphicData uri="http://schemas.openxmlformats.org/drawingml/2006/table">
            <a:tbl>
              <a:tblPr firstRow="1" bandRow="1">
                <a:tableStyleId>{5C22544A-7EE6-4342-B048-85BDC9FD1C3A}</a:tableStyleId>
              </a:tblPr>
              <a:tblGrid>
                <a:gridCol w="1663611">
                  <a:extLst>
                    <a:ext uri="{9D8B030D-6E8A-4147-A177-3AD203B41FA5}">
                      <a16:colId xmlns:a16="http://schemas.microsoft.com/office/drawing/2014/main" val="1122236776"/>
                    </a:ext>
                  </a:extLst>
                </a:gridCol>
                <a:gridCol w="1663611">
                  <a:extLst>
                    <a:ext uri="{9D8B030D-6E8A-4147-A177-3AD203B41FA5}">
                      <a16:colId xmlns:a16="http://schemas.microsoft.com/office/drawing/2014/main" val="1790939289"/>
                    </a:ext>
                  </a:extLst>
                </a:gridCol>
              </a:tblGrid>
              <a:tr h="430599">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430599">
                <a:tc>
                  <a:txBody>
                    <a:bodyPr/>
                    <a:lstStyle/>
                    <a:p>
                      <a:pPr algn="ctr"/>
                      <a:r>
                        <a:rPr lang="en-US" dirty="0"/>
                        <a:t>30</a:t>
                      </a:r>
                      <a:endParaRPr lang="en-IN" dirty="0"/>
                    </a:p>
                  </a:txBody>
                  <a:tcPr/>
                </a:tc>
                <a:tc>
                  <a:txBody>
                    <a:bodyPr/>
                    <a:lstStyle/>
                    <a:p>
                      <a:pPr algn="ctr"/>
                      <a:r>
                        <a:rPr lang="en-US" dirty="0"/>
                        <a:t>70.67</a:t>
                      </a:r>
                      <a:endParaRPr lang="en-IN" dirty="0"/>
                    </a:p>
                  </a:txBody>
                  <a:tcPr/>
                </a:tc>
                <a:extLst>
                  <a:ext uri="{0D108BD9-81ED-4DB2-BD59-A6C34878D82A}">
                    <a16:rowId xmlns:a16="http://schemas.microsoft.com/office/drawing/2014/main" val="504628032"/>
                  </a:ext>
                </a:extLst>
              </a:tr>
              <a:tr h="430599">
                <a:tc>
                  <a:txBody>
                    <a:bodyPr/>
                    <a:lstStyle/>
                    <a:p>
                      <a:pPr algn="ctr"/>
                      <a:r>
                        <a:rPr lang="en-US" dirty="0"/>
                        <a:t>40</a:t>
                      </a:r>
                      <a:endParaRPr lang="en-IN" dirty="0"/>
                    </a:p>
                  </a:txBody>
                  <a:tcPr/>
                </a:tc>
                <a:tc>
                  <a:txBody>
                    <a:bodyPr/>
                    <a:lstStyle/>
                    <a:p>
                      <a:pPr algn="ctr"/>
                      <a:r>
                        <a:rPr lang="en-US" dirty="0"/>
                        <a:t>71.93</a:t>
                      </a:r>
                      <a:endParaRPr lang="en-IN" dirty="0"/>
                    </a:p>
                  </a:txBody>
                  <a:tcPr/>
                </a:tc>
                <a:extLst>
                  <a:ext uri="{0D108BD9-81ED-4DB2-BD59-A6C34878D82A}">
                    <a16:rowId xmlns:a16="http://schemas.microsoft.com/office/drawing/2014/main" val="243652516"/>
                  </a:ext>
                </a:extLst>
              </a:tr>
              <a:tr h="430599">
                <a:tc>
                  <a:txBody>
                    <a:bodyPr/>
                    <a:lstStyle/>
                    <a:p>
                      <a:pPr algn="ctr"/>
                      <a:r>
                        <a:rPr lang="en-US" dirty="0"/>
                        <a:t>50</a:t>
                      </a:r>
                      <a:endParaRPr lang="en-IN" dirty="0"/>
                    </a:p>
                  </a:txBody>
                  <a:tcPr/>
                </a:tc>
                <a:tc>
                  <a:txBody>
                    <a:bodyPr/>
                    <a:lstStyle/>
                    <a:p>
                      <a:pPr algn="ctr"/>
                      <a:r>
                        <a:rPr lang="en-US" dirty="0"/>
                        <a:t>72.12</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0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0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0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2" y="6169517"/>
            <a:ext cx="9870288"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72.12%</a:t>
            </a:r>
            <a:r>
              <a:rPr lang="en-US" sz="2400" dirty="0"/>
              <a:t> accuracy when data splitting ratio is </a:t>
            </a:r>
            <a:r>
              <a:rPr lang="en-US" sz="2400" dirty="0">
                <a:solidFill>
                  <a:srgbClr val="FF0000"/>
                </a:solidFill>
              </a:rPr>
              <a:t>90:5:5</a:t>
            </a:r>
            <a:r>
              <a:rPr lang="en-US" sz="2400" dirty="0"/>
              <a:t> with epoch </a:t>
            </a:r>
            <a:r>
              <a:rPr lang="en-US" sz="2400" dirty="0">
                <a:solidFill>
                  <a:srgbClr val="FF0000"/>
                </a:solidFill>
              </a:rPr>
              <a:t>50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  72.12% for (90:5:5) with epoch : 50</a:t>
            </a:r>
          </a:p>
          <a:p>
            <a:pPr marL="357188" indent="-268288">
              <a:buFont typeface="Wingdings" panose="05000000000000000000" pitchFamily="2" charset="2"/>
              <a:buChar char="v"/>
            </a:pPr>
            <a:r>
              <a:rPr lang="en-US" sz="3200" dirty="0"/>
              <a:t> Precision   :  0.95</a:t>
            </a:r>
          </a:p>
          <a:p>
            <a:pPr marL="357188" indent="-268288">
              <a:buFont typeface="Wingdings" panose="05000000000000000000" pitchFamily="2" charset="2"/>
              <a:buChar char="v"/>
            </a:pPr>
            <a:r>
              <a:rPr lang="en-US" sz="3200" dirty="0"/>
              <a:t> Recall       :  0.728</a:t>
            </a:r>
          </a:p>
          <a:p>
            <a:pPr marL="357188" indent="-268288">
              <a:buFont typeface="Wingdings" panose="05000000000000000000" pitchFamily="2" charset="2"/>
              <a:buChar char="v"/>
            </a:pPr>
            <a:r>
              <a:rPr lang="en-US" sz="3200" dirty="0"/>
              <a:t> </a:t>
            </a:r>
            <a:r>
              <a:rPr lang="en-US" sz="3200" dirty="0" err="1"/>
              <a:t>FScore</a:t>
            </a:r>
            <a:r>
              <a:rPr lang="en-US" sz="3200" dirty="0"/>
              <a:t>      :  0.824</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5" name="Picture 4">
            <a:extLst>
              <a:ext uri="{FF2B5EF4-FFF2-40B4-BE49-F238E27FC236}">
                <a16:creationId xmlns:a16="http://schemas.microsoft.com/office/drawing/2014/main" id="{C5AC8EAD-0DDB-D707-7405-F4E4388C928C}"/>
              </a:ext>
            </a:extLst>
          </p:cNvPr>
          <p:cNvPicPr>
            <a:picLocks noChangeAspect="1"/>
          </p:cNvPicPr>
          <p:nvPr/>
        </p:nvPicPr>
        <p:blipFill>
          <a:blip r:embed="rId2"/>
          <a:stretch>
            <a:fillRect/>
          </a:stretch>
        </p:blipFill>
        <p:spPr>
          <a:xfrm>
            <a:off x="620988" y="5096440"/>
            <a:ext cx="5610184" cy="1459405"/>
          </a:xfrm>
          <a:prstGeom prst="rect">
            <a:avLst/>
          </a:prstGeom>
        </p:spPr>
      </p:pic>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6D623-B18A-032E-B6F4-0DE48871D382}"/>
              </a:ext>
            </a:extLst>
          </p:cNvPr>
          <p:cNvSpPr>
            <a:spLocks noGrp="1"/>
          </p:cNvSpPr>
          <p:nvPr>
            <p:ph idx="1"/>
          </p:nvPr>
        </p:nvSpPr>
        <p:spPr>
          <a:xfrm>
            <a:off x="654518" y="277906"/>
            <a:ext cx="11165305" cy="6031454"/>
          </a:xfrm>
        </p:spPr>
        <p:txBody>
          <a:bodyPr>
            <a:noAutofit/>
          </a:bodyPr>
          <a:lstStyle/>
          <a:p>
            <a:r>
              <a:rPr lang="en-US" sz="1800" dirty="0">
                <a:solidFill>
                  <a:srgbClr val="000000"/>
                </a:solidFill>
                <a:effectLst/>
              </a:rPr>
              <a:t>The Accuracy we got after changing Neural Network topology: </a:t>
            </a:r>
            <a:endParaRPr lang="en-US" sz="1800" dirty="0"/>
          </a:p>
          <a:p>
            <a:endParaRPr lang="en-US" sz="1800" dirty="0">
              <a:solidFill>
                <a:srgbClr val="000000"/>
              </a:solidFill>
              <a:effectLst/>
            </a:endParaRPr>
          </a:p>
          <a:p>
            <a:endParaRPr lang="en-US" sz="1800" dirty="0">
              <a:solidFill>
                <a:srgbClr val="000000"/>
              </a:solidFill>
            </a:endParaRPr>
          </a:p>
          <a:p>
            <a:endParaRPr lang="en-US" sz="1800" dirty="0">
              <a:solidFill>
                <a:srgbClr val="000000"/>
              </a:solidFill>
              <a:effectLst/>
            </a:endParaRPr>
          </a:p>
          <a:p>
            <a:endParaRPr lang="en-US" sz="1800" dirty="0">
              <a:solidFill>
                <a:srgbClr val="000000"/>
              </a:solidFill>
            </a:endParaRPr>
          </a:p>
          <a:p>
            <a:endParaRPr lang="en-US" sz="1800" dirty="0">
              <a:solidFill>
                <a:srgbClr val="000000"/>
              </a:solidFill>
              <a:effectLst/>
            </a:endParaRPr>
          </a:p>
          <a:p>
            <a:endParaRPr lang="en-US" sz="1800" dirty="0">
              <a:solidFill>
                <a:srgbClr val="000000"/>
              </a:solidFill>
            </a:endParaRPr>
          </a:p>
          <a:p>
            <a:endParaRPr lang="en-US" sz="1800" dirty="0">
              <a:solidFill>
                <a:srgbClr val="000000"/>
              </a:solidFill>
              <a:effectLst/>
            </a:endParaRPr>
          </a:p>
          <a:p>
            <a:endParaRPr lang="en-US" sz="1800" dirty="0">
              <a:solidFill>
                <a:srgbClr val="000000"/>
              </a:solidFill>
              <a:effectLst/>
            </a:endParaRPr>
          </a:p>
          <a:p>
            <a:endParaRPr lang="en-US" sz="1800" dirty="0">
              <a:solidFill>
                <a:srgbClr val="000000"/>
              </a:solidFill>
              <a:effectLst/>
            </a:endParaRPr>
          </a:p>
          <a:p>
            <a:pPr algn="just"/>
            <a:r>
              <a:rPr lang="en-US" sz="1800" dirty="0">
                <a:solidFill>
                  <a:srgbClr val="000000"/>
                </a:solidFill>
                <a:effectLst/>
              </a:rPr>
              <a:t>We have added 3 more convolution layers and 2 Bi-Directional LSTM layers. The filters in 3 </a:t>
            </a:r>
            <a:endParaRPr lang="en-US" sz="1800" dirty="0"/>
          </a:p>
          <a:p>
            <a:pPr algn="just"/>
            <a:r>
              <a:rPr lang="en-US" sz="1800" dirty="0">
                <a:solidFill>
                  <a:srgbClr val="000000"/>
                </a:solidFill>
                <a:effectLst/>
              </a:rPr>
              <a:t>convolutional layers are of filter sizes 128, 256 and 1024 respectively and in Bi-LSTM layer number of </a:t>
            </a:r>
            <a:endParaRPr lang="en-US" sz="1800" dirty="0"/>
          </a:p>
          <a:p>
            <a:pPr algn="just"/>
            <a:r>
              <a:rPr lang="en-US" sz="1800" dirty="0">
                <a:solidFill>
                  <a:srgbClr val="000000"/>
                </a:solidFill>
                <a:effectLst/>
              </a:rPr>
              <a:t>hidden units is 1024,512 respectively. We can clearly see the accuracy of model was increased by </a:t>
            </a:r>
            <a:endParaRPr lang="en-US" sz="1800" dirty="0"/>
          </a:p>
          <a:p>
            <a:pPr algn="just"/>
            <a:r>
              <a:rPr lang="en-US" sz="1800" dirty="0">
                <a:solidFill>
                  <a:srgbClr val="000000"/>
                </a:solidFill>
                <a:effectLst/>
              </a:rPr>
              <a:t>8% and training is done with 25 epochs and finally by changing topology we got accuracy </a:t>
            </a:r>
            <a:endParaRPr lang="en-US" sz="1800" dirty="0"/>
          </a:p>
          <a:p>
            <a:pPr algn="just"/>
            <a:r>
              <a:rPr lang="en-US" sz="1800" dirty="0">
                <a:solidFill>
                  <a:srgbClr val="000000"/>
                </a:solidFill>
                <a:effectLst/>
              </a:rPr>
              <a:t>increased to 80%.</a:t>
            </a:r>
            <a:endParaRPr lang="en-IN" sz="1800" dirty="0"/>
          </a:p>
        </p:txBody>
      </p:sp>
      <p:pic>
        <p:nvPicPr>
          <p:cNvPr id="5" name="Picture 4">
            <a:extLst>
              <a:ext uri="{FF2B5EF4-FFF2-40B4-BE49-F238E27FC236}">
                <a16:creationId xmlns:a16="http://schemas.microsoft.com/office/drawing/2014/main" id="{E80F35A4-C540-AE3E-48CB-D4769DABD7FB}"/>
              </a:ext>
            </a:extLst>
          </p:cNvPr>
          <p:cNvPicPr>
            <a:picLocks noChangeAspect="1"/>
          </p:cNvPicPr>
          <p:nvPr/>
        </p:nvPicPr>
        <p:blipFill>
          <a:blip r:embed="rId2"/>
          <a:stretch>
            <a:fillRect/>
          </a:stretch>
        </p:blipFill>
        <p:spPr>
          <a:xfrm>
            <a:off x="1165412" y="699785"/>
            <a:ext cx="7180729" cy="3477767"/>
          </a:xfrm>
          <a:prstGeom prst="rect">
            <a:avLst/>
          </a:prstGeom>
        </p:spPr>
      </p:pic>
    </p:spTree>
    <p:extLst>
      <p:ext uri="{BB962C8B-B14F-4D97-AF65-F5344CB8AC3E}">
        <p14:creationId xmlns:p14="http://schemas.microsoft.com/office/powerpoint/2010/main" val="188568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360363" indent="-360363">
              <a:lnSpc>
                <a:spcPct val="107000"/>
              </a:lnSpc>
              <a:buFont typeface="Wingdings" panose="05000000000000000000" pitchFamily="2" charset="2"/>
              <a:buChar char="v"/>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49961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[1]</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err="1">
                <a:solidFill>
                  <a:srgbClr val="000000"/>
                </a:solidFill>
                <a:effectLst/>
                <a:ea typeface="Calibri" panose="020F0502020204030204" pitchFamily="34" charset="0"/>
                <a:cs typeface="Calibri" panose="020F0502020204030204" pitchFamily="34" charset="0"/>
              </a:rPr>
              <a:t>Shaira</a:t>
            </a:r>
            <a:r>
              <a:rPr lang="en-IN" sz="1800" dirty="0">
                <a:solidFill>
                  <a:srgbClr val="000000"/>
                </a:solidFill>
                <a:effectLst/>
                <a:ea typeface="Calibri" panose="020F0502020204030204" pitchFamily="34" charset="0"/>
                <a:cs typeface="Calibri" panose="020F0502020204030204" pitchFamily="34" charset="0"/>
              </a:rPr>
              <a:t> Tabassum1, Ryo Takahashi1 , Md Mahmudur Rahman “</a:t>
            </a:r>
            <a:r>
              <a:rPr lang="en-IN" sz="1800" dirty="0">
                <a:solidFill>
                  <a:srgbClr val="000000"/>
                </a:solidFill>
                <a:effectLst/>
                <a:ea typeface="Times New Roman" panose="02020603050405020304" pitchFamily="18" charset="0"/>
                <a:cs typeface="Calibri" panose="020F0502020204030204" pitchFamily="34" charset="0"/>
              </a:rPr>
              <a:t>Recognition of Doctors’ Cursive Handwritten Medical Words by using Bidirectional LSTM and SRP Data </a:t>
            </a:r>
            <a:r>
              <a:rPr lang="en-IN" sz="1800" dirty="0" err="1">
                <a:solidFill>
                  <a:srgbClr val="000000"/>
                </a:solidFill>
                <a:effectLst/>
                <a:ea typeface="Times New Roman" panose="02020603050405020304" pitchFamily="18" charset="0"/>
                <a:cs typeface="Calibri" panose="020F0502020204030204" pitchFamily="34" charset="0"/>
              </a:rPr>
              <a:t>Augmentation”,I</a:t>
            </a:r>
            <a:r>
              <a:rPr lang="en-IN" sz="1800" dirty="0" err="1">
                <a:solidFill>
                  <a:srgbClr val="000000"/>
                </a:solidFill>
                <a:effectLst/>
                <a:ea typeface="Calibri" panose="020F0502020204030204" pitchFamily="34" charset="0"/>
                <a:cs typeface="Calibri" panose="020F0502020204030204" pitchFamily="34" charset="0"/>
              </a:rPr>
              <a:t>EEE</a:t>
            </a:r>
            <a:r>
              <a:rPr lang="en-IN" sz="1800" dirty="0">
                <a:solidFill>
                  <a:srgbClr val="000000"/>
                </a:solidFill>
                <a:effectLst/>
                <a:ea typeface="Calibri" panose="020F0502020204030204" pitchFamily="34" charset="0"/>
                <a:cs typeface="Calibri" panose="020F0502020204030204" pitchFamily="34" charset="0"/>
              </a:rPr>
              <a:t> | DOI: 10.1109/TEMSCON EUR52034.2021.9488622</a:t>
            </a:r>
            <a:endParaRPr lang="en-IN" sz="1800" dirty="0">
              <a:effectLst/>
              <a:ea typeface="Calibri" panose="020F0502020204030204" pitchFamily="34" charset="0"/>
              <a:cs typeface="Times New Roman" panose="02020603050405020304" pitchFamily="18" charset="0"/>
            </a:endParaRPr>
          </a:p>
          <a:p>
            <a:pPr marL="268288" indent="-268288">
              <a:lnSpc>
                <a:spcPts val="2850"/>
              </a:lnSpc>
              <a:buFont typeface="Wingdings" panose="05000000000000000000" pitchFamily="2" charset="2"/>
              <a:buChar char="v"/>
            </a:pPr>
            <a:r>
              <a:rPr lang="en-IN" sz="1800" b="1" dirty="0">
                <a:solidFill>
                  <a:srgbClr val="000000"/>
                </a:solidFill>
                <a:effectLst/>
                <a:ea typeface="Times New Roman" panose="02020603050405020304" pitchFamily="18" charset="0"/>
                <a:cs typeface="Calibri" panose="020F0502020204030204" pitchFamily="34" charset="0"/>
              </a:rPr>
              <a:t>[</a:t>
            </a:r>
            <a:r>
              <a:rPr lang="en-IN" sz="1800" dirty="0">
                <a:solidFill>
                  <a:srgbClr val="000000"/>
                </a:solidFill>
                <a:effectLst/>
                <a:ea typeface="Times New Roman" panose="02020603050405020304" pitchFamily="18" charset="0"/>
                <a:cs typeface="Calibri" panose="020F0502020204030204" pitchFamily="34" charset="0"/>
              </a:rPr>
              <a:t>2</a:t>
            </a:r>
            <a:r>
              <a:rPr lang="en-IN" sz="1800" b="1" dirty="0">
                <a:solidFill>
                  <a:srgbClr val="000000"/>
                </a:solidFill>
                <a:effectLst/>
                <a:ea typeface="Times New Roman" panose="02020603050405020304" pitchFamily="18" charset="0"/>
                <a:cs typeface="Calibri" panose="020F0502020204030204" pitchFamily="34" charset="0"/>
              </a:rPr>
              <a:t>] </a:t>
            </a:r>
            <a:r>
              <a:rPr lang="en-IN" sz="1800" b="0" dirty="0" err="1">
                <a:solidFill>
                  <a:srgbClr val="000000"/>
                </a:solidFill>
                <a:effectLst/>
                <a:ea typeface="Times New Roman" panose="02020603050405020304" pitchFamily="18" charset="0"/>
              </a:rPr>
              <a:t>Tanvish</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Jain,Rohan</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Sharma,Ruchika</a:t>
            </a:r>
            <a:r>
              <a:rPr lang="en-IN" sz="1800" b="0" dirty="0">
                <a:solidFill>
                  <a:srgbClr val="000000"/>
                </a:solidFill>
                <a:effectLst/>
                <a:ea typeface="Times New Roman" panose="02020603050405020304" pitchFamily="18" charset="0"/>
              </a:rPr>
              <a:t> Malhotra,”</a:t>
            </a:r>
            <a:r>
              <a:rPr lang="en-IN" sz="1800" b="0" dirty="0">
                <a:solidFill>
                  <a:srgbClr val="333333"/>
                </a:solidFill>
                <a:effectLst/>
                <a:ea typeface="Times New Roman" panose="02020603050405020304" pitchFamily="18" charset="0"/>
              </a:rPr>
              <a:t> Handwriting Recognition for Medical Prescriptions using a CNN-Bi-LSTM Model</a:t>
            </a:r>
            <a:r>
              <a:rPr lang="en-IN" sz="1800" b="0" dirty="0">
                <a:solidFill>
                  <a:srgbClr val="000000"/>
                </a:solidFill>
                <a:effectLst/>
                <a:ea typeface="Times New Roman" panose="02020603050405020304" pitchFamily="18" charset="0"/>
              </a:rPr>
              <a:t>”</a:t>
            </a:r>
            <a:r>
              <a:rPr lang="en-IN" sz="1800" b="1" kern="1800" dirty="0">
                <a:solidFill>
                  <a:srgbClr val="333333"/>
                </a:solidFill>
                <a:effectLst/>
                <a:ea typeface="Times New Roman" panose="02020603050405020304" pitchFamily="18" charset="0"/>
                <a:cs typeface="Times New Roman" panose="02020603050405020304" pitchFamily="18" charset="0"/>
              </a:rPr>
              <a:t> </a:t>
            </a:r>
            <a:r>
              <a:rPr lang="en-IN" sz="1800" b="0" dirty="0">
                <a:solidFill>
                  <a:srgbClr val="333333"/>
                </a:solidFill>
                <a:effectLst/>
                <a:ea typeface="Times New Roman" panose="02020603050405020304" pitchFamily="18" charset="0"/>
              </a:rPr>
              <a:t>DOI</a:t>
            </a:r>
            <a:r>
              <a:rPr lang="en-IN" sz="1800" b="1" dirty="0">
                <a:solidFill>
                  <a:srgbClr val="333333"/>
                </a:solidFill>
                <a:effectLst/>
                <a:ea typeface="Times New Roman" panose="02020603050405020304" pitchFamily="18" charset="0"/>
              </a:rPr>
              <a:t>: </a:t>
            </a:r>
            <a:r>
              <a:rPr lang="en-IN" sz="1800" u="none" strike="noStrike" dirty="0">
                <a:effectLst/>
                <a:ea typeface="Times New Roman" panose="02020603050405020304" pitchFamily="18" charset="0"/>
                <a:hlinkClick r:id="rId2">
                  <a:extLst>
                    <a:ext uri="{A12FA001-AC4F-418D-AE19-62706E023703}">
                      <ahyp:hlinkClr xmlns:ahyp="http://schemas.microsoft.com/office/drawing/2018/hyperlinkcolor" val="tx"/>
                    </a:ext>
                  </a:extLst>
                </a:hlinkClick>
              </a:rPr>
              <a:t>10.1109/I2CT51068.2021.9418153</a:t>
            </a:r>
            <a:endParaRPr lang="en-IN" sz="1800" dirty="0">
              <a:effectLst/>
              <a:ea typeface="Times New Roman" panose="02020603050405020304" pitchFamily="18" charset="0"/>
            </a:endParaRPr>
          </a:p>
          <a:p>
            <a:pPr marL="268288" indent="-268288">
              <a:lnSpc>
                <a:spcPts val="2850"/>
              </a:lnSpc>
              <a:buFont typeface="Wingdings" panose="05000000000000000000" pitchFamily="2" charset="2"/>
              <a:buChar char="v"/>
            </a:pP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333333"/>
                </a:solidFill>
                <a:effectLst/>
                <a:ea typeface="Calibri" panose="020F0502020204030204" pitchFamily="34" charset="0"/>
                <a:cs typeface="Calibri" panose="020F0502020204030204" pitchFamily="34" charset="0"/>
              </a:rPr>
              <a:t>3</a:t>
            </a: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Calibri" panose="020F0502020204030204" pitchFamily="34" charset="0"/>
              </a:rPr>
              <a:t>Lovely Joy Fajardo1, Niño Joshua </a:t>
            </a:r>
            <a:r>
              <a:rPr lang="en-IN" sz="1800" dirty="0" err="1">
                <a:effectLst/>
                <a:ea typeface="Calibri" panose="020F0502020204030204" pitchFamily="34" charset="0"/>
                <a:cs typeface="Calibri" panose="020F0502020204030204" pitchFamily="34" charset="0"/>
              </a:rPr>
              <a:t>Sorillo</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Jaycel</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Garlit</a:t>
            </a:r>
            <a:r>
              <a:rPr lang="en-IN" sz="1800" dirty="0">
                <a:effectLst/>
                <a:ea typeface="Calibri" panose="020F0502020204030204" pitchFamily="34" charset="0"/>
                <a:cs typeface="Calibri" panose="020F0502020204030204" pitchFamily="34" charset="0"/>
              </a:rPr>
              <a:t> , Cia </a:t>
            </a:r>
            <a:r>
              <a:rPr lang="en-IN" sz="1800" dirty="0" err="1">
                <a:effectLst/>
                <a:ea typeface="Calibri" panose="020F0502020204030204" pitchFamily="34" charset="0"/>
                <a:cs typeface="Calibri" panose="020F0502020204030204" pitchFamily="34" charset="0"/>
              </a:rPr>
              <a:t>Dennise</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Tomines</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Mideth</a:t>
            </a:r>
            <a:r>
              <a:rPr lang="en-IN" sz="1800" dirty="0">
                <a:effectLst/>
                <a:ea typeface="Calibri" panose="020F0502020204030204" pitchFamily="34" charset="0"/>
                <a:cs typeface="Calibri" panose="020F0502020204030204" pitchFamily="34" charset="0"/>
              </a:rPr>
              <a:t> B. </a:t>
            </a:r>
            <a:r>
              <a:rPr lang="en-IN" sz="1800" dirty="0" err="1">
                <a:effectLst/>
                <a:ea typeface="Calibri" panose="020F0502020204030204" pitchFamily="34" charset="0"/>
                <a:cs typeface="Calibri" panose="020F0502020204030204" pitchFamily="34" charset="0"/>
              </a:rPr>
              <a:t>Abisado</a:t>
            </a:r>
            <a:r>
              <a:rPr lang="en-IN" sz="1800" dirty="0">
                <a:effectLst/>
                <a:ea typeface="Calibri" panose="020F0502020204030204" pitchFamily="34" charset="0"/>
                <a:cs typeface="Calibri" panose="020F0502020204030204" pitchFamily="34" charset="0"/>
              </a:rPr>
              <a:t> , Joseph Marvin R. Imperial , Ramon ,” </a:t>
            </a:r>
            <a:r>
              <a:rPr lang="en-IN" sz="1800" dirty="0">
                <a:effectLst/>
                <a:ea typeface="Times New Roman" panose="02020603050405020304" pitchFamily="18" charset="0"/>
                <a:cs typeface="Calibri" panose="020F0502020204030204" pitchFamily="34" charset="0"/>
              </a:rPr>
              <a:t>Doctor’s Cursive Handwriting Recognition System Using Deep Learning</a:t>
            </a:r>
            <a:r>
              <a:rPr lang="en-IN" sz="1800" dirty="0">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Calibri" panose="020F0502020204030204" pitchFamily="34" charset="0"/>
              </a:rPr>
              <a:t> DOI:</a:t>
            </a:r>
            <a:r>
              <a:rPr lang="en-IN" sz="1800" u="none" strike="noStrike" dirty="0">
                <a:effectLst/>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10.1109/HNICEM48295.2019.9073521</a:t>
            </a:r>
            <a:endParaRPr lang="en-IN" sz="1800" dirty="0">
              <a:effectLst/>
              <a:ea typeface="Calibri" panose="020F0502020204030204" pitchFamily="34"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[4]</a:t>
            </a:r>
            <a:r>
              <a:rPr lang="en-IN" sz="1800" b="1" dirty="0">
                <a:solidFill>
                  <a:srgbClr val="000000"/>
                </a:solidFill>
                <a:effectLst/>
                <a:ea typeface="Times New Roman" panose="02020603050405020304" pitchFamily="18" charset="0"/>
                <a:cs typeface="Times New Roman" panose="02020603050405020304" pitchFamily="18" charset="0"/>
              </a:rPr>
              <a:t> </a:t>
            </a:r>
            <a:r>
              <a:rPr lang="en-IN" sz="1800" dirty="0">
                <a:solidFill>
                  <a:srgbClr val="000000"/>
                </a:solidFill>
                <a:effectLst/>
                <a:ea typeface="Times New Roman" panose="02020603050405020304" pitchFamily="18" charset="0"/>
                <a:cs typeface="Calibri" panose="020F0502020204030204" pitchFamily="34" charset="0"/>
              </a:rPr>
              <a:t>L. J. Fajardo et al, "Doctor’s Cursive Handwriting Recognition System Using Deep Learning," 2019 IEEE 11th International Conference on Humanoid, Nanotechnology, Information Technology, Communication and Control, Environment, and Management ( HNICEM ), 2019, pp. 1-6, DOI: </a:t>
            </a:r>
            <a:r>
              <a:rPr lang="en-IN" sz="1800" dirty="0">
                <a:effectLst/>
                <a:ea typeface="Times New Roman" panose="02020603050405020304" pitchFamily="18" charset="0"/>
                <a:cs typeface="Calibri" panose="020F0502020204030204" pitchFamily="34" charset="0"/>
              </a:rPr>
              <a:t> </a:t>
            </a:r>
            <a:r>
              <a:rPr lang="en-IN" sz="1800" dirty="0">
                <a:solidFill>
                  <a:srgbClr val="000000"/>
                </a:solidFill>
                <a:effectLst/>
                <a:ea typeface="Times New Roman" panose="02020603050405020304" pitchFamily="18" charset="0"/>
                <a:cs typeface="Calibri" panose="020F0502020204030204" pitchFamily="34" charset="0"/>
              </a:rPr>
              <a:t>10.1109/HNICEM48295.2019.9073521</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1900107"/>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 written </a:t>
            </a:r>
            <a:r>
              <a:rPr lang="en-US" sz="2800" i="0" u="none" strike="noStrike" dirty="0">
                <a:effectLst/>
              </a:rPr>
              <a:t>prescription or notes using Deep Learning techniques</a:t>
            </a: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buFont typeface="Wingdings" panose="05000000000000000000" pitchFamily="2" charset="2"/>
              <a:buChar char="v"/>
            </a:pPr>
            <a:r>
              <a:rPr lang="en-US" dirty="0"/>
              <a:t>A Doctor’s Handwriting Recognition model can predict (recognize) the text present in the doctor’s prescription, by  feeding image of that medicine name as an input to the model and the model processes the image with deep neural network and it predicts the text present in the image and it gives the final medicine name as digital text.                         </a:t>
            </a:r>
          </a:p>
          <a:p>
            <a:pPr marL="360363" indent="-360363">
              <a:buFont typeface="Wingdings" panose="05000000000000000000" pitchFamily="2" charset="2"/>
              <a:buChar char="v"/>
            </a:pPr>
            <a:r>
              <a:rPr lang="en-US" dirty="0"/>
              <a:t>This model is suitable only for Text written in English Language and not suitable for other languages of texts written in prescription. The model based on training dataset the output it produce may get varied and based on images training count. Both convolution layers and Bi-LSTM layers can be used for feature extraction and recognizing text respectively.</a:t>
            </a:r>
          </a:p>
          <a:p>
            <a:pPr>
              <a:buFont typeface="Wingdings" panose="05000000000000000000" pitchFamily="2" charset="2"/>
              <a:buChar char="v"/>
            </a:pPr>
            <a:endParaRPr lang="en-US" dirty="0"/>
          </a:p>
          <a:p>
            <a:r>
              <a:rPr lang="en-US" dirty="0"/>
              <a:t>Keywords: Bi-LSTM Layers ,Convolution Layers, Adam Optimizer, </a:t>
            </a:r>
            <a:r>
              <a:rPr lang="en-US" dirty="0" err="1"/>
              <a:t>Relu</a:t>
            </a:r>
            <a:r>
              <a:rPr lang="en-US" dirty="0"/>
              <a:t> Activation.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prescriptions which can also help to integrate tightly with other healthcare systems for seamless digitization and data flow.</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prescription.</a:t>
            </a:r>
            <a:endParaRPr lang="en-US" sz="2800" i="0" dirty="0">
              <a:solidFill>
                <a:srgbClr val="212529"/>
              </a:solidFill>
              <a:effectLst/>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57554" y="2494941"/>
            <a:ext cx="10611403" cy="2880621"/>
          </a:xfrm>
        </p:spPr>
        <p:txBody>
          <a:bodyPr>
            <a:noAutofit/>
          </a:bodyPr>
          <a:lstStyle/>
          <a:p>
            <a:pPr marL="360363" indent="-360363">
              <a:buFont typeface="Wingdings" panose="05000000000000000000" pitchFamily="2" charset="2"/>
              <a:buChar char="v"/>
            </a:pPr>
            <a:r>
              <a:rPr lang="en-US" sz="2400" dirty="0"/>
              <a:t>It is commonly seen that it is tough to read the handwritten text from medical prescriptions. </a:t>
            </a:r>
          </a:p>
          <a:p>
            <a:pPr marL="360363" indent="-360363">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463015417"/>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en-US" sz="1800" kern="1200" dirty="0">
                          <a:solidFill>
                            <a:schemeClr val="dk1"/>
                          </a:solidFill>
                          <a:effectLst/>
                        </a:rPr>
                        <a:t>Recognition of Doctor’s Cursive Handwritten Medical Words</a:t>
                      </a:r>
                      <a:endParaRPr lang="en-IN" i="0" dirty="0">
                        <a:latin typeface="+mn-lt"/>
                      </a:endParaRPr>
                    </a:p>
                  </a:txBody>
                  <a:tcPr/>
                </a:tc>
                <a:tc>
                  <a:txBody>
                    <a:bodyPr/>
                    <a:lstStyle/>
                    <a:p>
                      <a:pPr algn="l"/>
                      <a:r>
                        <a:rPr lang="en-IN" dirty="0"/>
                        <a:t>Has developed a model based on Bi-Directional LSTM Model and SRP data augmentation to recognition of Bangladeshi Doctor’s Hand Writing Recognition. They got 89% Accuracy.</a:t>
                      </a:r>
                    </a:p>
                  </a:txBody>
                  <a:tcPr/>
                </a:tc>
                <a:tc>
                  <a:txBody>
                    <a:bodyPr/>
                    <a:lstStyle/>
                    <a:p>
                      <a:pPr algn="ctr"/>
                      <a:r>
                        <a:rPr lang="en-IN" dirty="0"/>
                        <a:t> 2021</a:t>
                      </a:r>
                    </a:p>
                  </a:txBody>
                  <a:tcPr/>
                </a:tc>
                <a:tc>
                  <a:txBody>
                    <a:bodyPr/>
                    <a:lstStyle/>
                    <a:p>
                      <a:pPr algn="l"/>
                      <a:r>
                        <a:rPr lang="en-IN" dirty="0"/>
                        <a:t>Bi-Directional LSTM with SRP Data Augmentation.</a:t>
                      </a:r>
                    </a:p>
                  </a:txBody>
                  <a:tcPr/>
                </a:tc>
                <a:tc>
                  <a:txBody>
                    <a:bodyPr/>
                    <a:lstStyle/>
                    <a:p>
                      <a:pPr algn="l"/>
                      <a:r>
                        <a:rPr lang="en-IN" dirty="0"/>
                        <a:t>A model that can Output the text which is present in the Doctor’s Prescription(Bangladeshi Handwriting).</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en-US" sz="1800" kern="1200" dirty="0">
                          <a:solidFill>
                            <a:schemeClr val="dk1"/>
                          </a:solidFill>
                          <a:effectLst/>
                        </a:rPr>
                        <a:t>Handwriting Recognition for Medical Prescriptions</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p>
                      <a:pPr algn="l"/>
                      <a:r>
                        <a:rPr lang="en-IN" dirty="0"/>
                        <a:t>They haven’t used any accuracy metrics.</a:t>
                      </a:r>
                    </a:p>
                  </a:txBody>
                  <a:tcPr/>
                </a:tc>
                <a:tc>
                  <a:txBody>
                    <a:bodyPr/>
                    <a:lstStyle/>
                    <a:p>
                      <a:pPr algn="ctr"/>
                      <a:r>
                        <a:rPr lang="en-IN" dirty="0"/>
                        <a:t> 2021</a:t>
                      </a:r>
                    </a:p>
                  </a:txBody>
                  <a:tcPr/>
                </a:tc>
                <a:tc>
                  <a:txBody>
                    <a:bodyPr/>
                    <a:lstStyle/>
                    <a:p>
                      <a:pPr algn="l"/>
                      <a:r>
                        <a:rPr lang="en-IN" dirty="0"/>
                        <a:t>Bi-LSTM Model.</a:t>
                      </a:r>
                    </a:p>
                  </a:txBody>
                  <a:tcPr/>
                </a:tc>
                <a:tc>
                  <a:txBody>
                    <a:bodyPr/>
                    <a:lstStyle/>
                    <a:p>
                      <a:pPr algn="l"/>
                      <a:r>
                        <a:rPr lang="en-IN" dirty="0"/>
                        <a:t>A model for predicting Doctor’s Handwriting.</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B6E1BAA2-1841-8278-B4A9-E55278F70341}"/>
              </a:ext>
            </a:extLst>
          </p:cNvPr>
          <p:cNvPicPr>
            <a:picLocks noChangeAspect="1"/>
          </p:cNvPicPr>
          <p:nvPr/>
        </p:nvPicPr>
        <p:blipFill>
          <a:blip r:embed="rId3"/>
          <a:stretch>
            <a:fillRect/>
          </a:stretch>
        </p:blipFill>
        <p:spPr>
          <a:xfrm>
            <a:off x="2829932" y="1791821"/>
            <a:ext cx="6007485" cy="3106587"/>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idx="4294967295"/>
          </p:nvPr>
        </p:nvSpPr>
        <p:spPr>
          <a:xfrm>
            <a:off x="192946" y="151958"/>
            <a:ext cx="9720263" cy="1498600"/>
          </a:xfrm>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4294967295"/>
          </p:nvPr>
        </p:nvSpPr>
        <p:spPr>
          <a:xfrm>
            <a:off x="387782" y="1442702"/>
            <a:ext cx="5962650" cy="4740275"/>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Cropped Image of Medicine in Prescription.</a:t>
            </a:r>
          </a:p>
          <a:p>
            <a:pPr marL="342900" indent="-342900">
              <a:buFont typeface="Wingdings" pitchFamily="2" charset="2"/>
              <a:buChar char="v"/>
            </a:pPr>
            <a:r>
              <a:rPr lang="en-US" sz="2400" dirty="0"/>
              <a:t>Output is digital text.</a:t>
            </a:r>
          </a:p>
          <a:p>
            <a:pPr marL="0" indent="0">
              <a:buNone/>
            </a:pPr>
            <a:r>
              <a:rPr lang="en-US" sz="2400" dirty="0"/>
              <a:t> </a:t>
            </a:r>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a:t>
            </a:r>
            <a:r>
              <a:rPr lang="en-US" sz="2400" dirty="0"/>
              <a:t>, </a:t>
            </a:r>
            <a:r>
              <a:rPr lang="en-US" sz="2400" dirty="0" err="1"/>
              <a:t>Numpy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4294967295"/>
          </p:nvPr>
        </p:nvSpPr>
        <p:spPr>
          <a:xfrm>
            <a:off x="6419850" y="1442702"/>
            <a:ext cx="4894262" cy="4740275"/>
          </a:xfrm>
        </p:spPr>
        <p:txBody>
          <a:bodyPr>
            <a:normAutofit/>
          </a:bodyPr>
          <a:lstStyle/>
          <a:p>
            <a:r>
              <a:rPr lang="en-US" sz="2400" b="1" u="sng" dirty="0"/>
              <a:t>System Requirements:</a:t>
            </a:r>
          </a:p>
          <a:p>
            <a:pPr marL="342900" indent="-342900">
              <a:buFont typeface="Wingdings" pitchFamily="2" charset="2"/>
              <a:buChar char="v"/>
            </a:pPr>
            <a:r>
              <a:rPr lang="en-US" sz="2400" dirty="0"/>
              <a:t>Windows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a:t>
            </a:r>
            <a:r>
              <a:rPr lang="en-US" sz="2400" dirty="0" err="1"/>
              <a:t>Jupyter</a:t>
            </a:r>
            <a:r>
              <a:rPr lang="en-US" sz="2400" dirty="0"/>
              <a:t> </a:t>
            </a:r>
            <a:r>
              <a:rPr lang="en-US" sz="2400" dirty="0" err="1"/>
              <a:t>NoteBook</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Less Loss Value.</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946</TotalTime>
  <Words>1462</Words>
  <Application>Microsoft Office PowerPoint</Application>
  <PresentationFormat>Widescreen</PresentationFormat>
  <Paragraphs>187</Paragraphs>
  <Slides>23</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23</vt:i4>
      </vt:variant>
    </vt:vector>
  </HeadingPairs>
  <TitlesOfParts>
    <vt:vector size="39" baseType="lpstr">
      <vt:lpstr>Arial</vt:lpstr>
      <vt:lpstr>Calibri</vt:lpstr>
      <vt:lpstr>Century Gothic</vt:lpstr>
      <vt:lpstr>Designball-Social-01</vt:lpstr>
      <vt:lpstr>source-serif-pro</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PowerPoint Presentation</vt:lpstr>
      <vt:lpstr>VALIDATION Analysis </vt:lpstr>
      <vt:lpstr>PowerPoint Presentation</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449</cp:revision>
  <dcterms:created xsi:type="dcterms:W3CDTF">2022-08-25T16:22:58Z</dcterms:created>
  <dcterms:modified xsi:type="dcterms:W3CDTF">2022-12-04T19:13:58Z</dcterms:modified>
</cp:coreProperties>
</file>