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6" r:id="rId8"/>
    <p:sldId id="267" r:id="rId9"/>
    <p:sldId id="263" r:id="rId10"/>
    <p:sldId id="268" r:id="rId11"/>
    <p:sldId id="264" r:id="rId12"/>
    <p:sldId id="260" r:id="rId13"/>
    <p:sldId id="265" r:id="rId14"/>
    <p:sldId id="269" r:id="rId15"/>
    <p:sldId id="270" r:id="rId16"/>
    <p:sldId id="271" r:id="rId17"/>
    <p:sldId id="272" r:id="rId18"/>
    <p:sldId id="275"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32736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44872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5039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861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053D9-83F1-4E77-A35F-658B5230F6DD}"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366861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B053D9-83F1-4E77-A35F-658B5230F6DD}"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55225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B053D9-83F1-4E77-A35F-658B5230F6DD}" type="datetimeFigureOut">
              <a:rPr lang="en-IN" smtClean="0"/>
              <a:t>03-09-2022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3834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B053D9-83F1-4E77-A35F-658B5230F6DD}" type="datetimeFigureOut">
              <a:rPr lang="en-IN" smtClean="0"/>
              <a:t>03-09-2022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9119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053D9-83F1-4E77-A35F-658B5230F6DD}" type="datetimeFigureOut">
              <a:rPr lang="en-IN" smtClean="0"/>
              <a:t>03-09-2022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401005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B053D9-83F1-4E77-A35F-658B5230F6DD}"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294311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B053D9-83F1-4E77-A35F-658B5230F6DD}"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92064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53D9-83F1-4E77-A35F-658B5230F6DD}" type="datetimeFigureOut">
              <a:rPr lang="en-IN" smtClean="0"/>
              <a:t>03-09-2022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AAAAE-4033-47F4-8BD1-62FE4E47C6A1}" type="slidenum">
              <a:rPr lang="en-IN" smtClean="0"/>
              <a:t>‹#›</a:t>
            </a:fld>
            <a:endParaRPr lang="en-IN"/>
          </a:p>
        </p:txBody>
      </p:sp>
    </p:spTree>
    <p:extLst>
      <p:ext uri="{BB962C8B-B14F-4D97-AF65-F5344CB8AC3E}">
        <p14:creationId xmlns:p14="http://schemas.microsoft.com/office/powerpoint/2010/main" val="147976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implilearn.com/how-to-conduct-on-target-daily-scrum-meeting-artic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tlassian.com/devops/what-is-devops" TargetMode="External"/><Relationship Id="rId2" Type="http://schemas.openxmlformats.org/officeDocument/2006/relationships/hyperlink" Target="https://www.atlassian.com/agile" TargetMode="External"/><Relationship Id="rId1" Type="http://schemas.openxmlformats.org/officeDocument/2006/relationships/slideLayout" Target="../slideLayouts/slideLayout2.xml"/><Relationship Id="rId4" Type="http://schemas.openxmlformats.org/officeDocument/2006/relationships/hyperlink" Target="https://www.atlassian.com/software/jira/templates/kanba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82607"/>
            <a:ext cx="9144000" cy="971480"/>
          </a:xfrm>
        </p:spPr>
        <p:txBody>
          <a:bodyPr/>
          <a:lstStyle/>
          <a:p>
            <a:r>
              <a:rPr lang="en-US" dirty="0" smtClean="0"/>
              <a:t>UNIT-1</a:t>
            </a:r>
            <a:endParaRPr lang="en-IN" dirty="0"/>
          </a:p>
        </p:txBody>
      </p:sp>
      <p:sp>
        <p:nvSpPr>
          <p:cNvPr id="3" name="Subtitle 2"/>
          <p:cNvSpPr>
            <a:spLocks noGrp="1"/>
          </p:cNvSpPr>
          <p:nvPr>
            <p:ph type="subTitle" idx="1"/>
          </p:nvPr>
        </p:nvSpPr>
        <p:spPr>
          <a:xfrm>
            <a:off x="1524000" y="2979186"/>
            <a:ext cx="9144000" cy="1655762"/>
          </a:xfrm>
        </p:spPr>
        <p:txBody>
          <a:bodyPr>
            <a:normAutofit/>
          </a:bodyPr>
          <a:lstStyle/>
          <a:p>
            <a:r>
              <a:rPr lang="en-IN" sz="6000" dirty="0" smtClean="0">
                <a:solidFill>
                  <a:srgbClr val="FF0000"/>
                </a:solidFill>
              </a:rPr>
              <a:t>Agile and Scrum Principles</a:t>
            </a:r>
            <a:endParaRPr lang="en-IN" sz="6000" dirty="0">
              <a:solidFill>
                <a:srgbClr val="FF0000"/>
              </a:solidFill>
            </a:endParaRPr>
          </a:p>
        </p:txBody>
      </p:sp>
    </p:spTree>
    <p:extLst>
      <p:ext uri="{BB962C8B-B14F-4D97-AF65-F5344CB8AC3E}">
        <p14:creationId xmlns:p14="http://schemas.microsoft.com/office/powerpoint/2010/main" val="376147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88"/>
            <a:ext cx="9962322" cy="1325563"/>
          </a:xfrm>
        </p:spPr>
        <p:txBody>
          <a:bodyPr>
            <a:normAutofit/>
          </a:bodyPr>
          <a:lstStyle/>
          <a:p>
            <a:pPr algn="ctr"/>
            <a:r>
              <a:rPr lang="en-US" sz="4800" dirty="0">
                <a:solidFill>
                  <a:srgbClr val="FF0000"/>
                </a:solidFill>
                <a:latin typeface="+mn-lt"/>
                <a:ea typeface="+mn-ea"/>
                <a:cs typeface="+mn-cs"/>
              </a:rPr>
              <a:t>Scrum Process</a:t>
            </a:r>
            <a:endParaRPr lang="en-IN" sz="4800" dirty="0">
              <a:solidFill>
                <a:srgbClr val="FF0000"/>
              </a:solidFill>
              <a:latin typeface="+mn-lt"/>
              <a:ea typeface="+mn-ea"/>
              <a:cs typeface="+mn-cs"/>
            </a:endParaRPr>
          </a:p>
        </p:txBody>
      </p:sp>
      <p:pic>
        <p:nvPicPr>
          <p:cNvPr id="2050" name="Picture 2" descr="Scrum Framework at a glance – PM B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783" y="1192696"/>
            <a:ext cx="11741426" cy="553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1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44" y="-5935"/>
            <a:ext cx="10515600" cy="1325563"/>
          </a:xfrm>
        </p:spPr>
        <p:txBody>
          <a:bodyPr>
            <a:normAutofit/>
          </a:bodyPr>
          <a:lstStyle/>
          <a:p>
            <a:r>
              <a:rPr lang="en-US" sz="4800" dirty="0">
                <a:solidFill>
                  <a:srgbClr val="FF0000"/>
                </a:solidFill>
                <a:latin typeface="+mn-lt"/>
                <a:ea typeface="+mn-ea"/>
                <a:cs typeface="+mn-cs"/>
              </a:rPr>
              <a:t>Uses of scrum</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12037" y="1030496"/>
            <a:ext cx="10982739" cy="4351338"/>
          </a:xfrm>
        </p:spPr>
        <p:txBody>
          <a:bodyPr>
            <a:noAutofit/>
          </a:bodyPr>
          <a:lstStyle/>
          <a:p>
            <a:pPr>
              <a:lnSpc>
                <a:spcPct val="150000"/>
              </a:lnSpc>
            </a:pPr>
            <a:r>
              <a:rPr lang="en-US" sz="2000" dirty="0"/>
              <a:t>Scrum can help teams complete project deliverables quickly and efficiently</a:t>
            </a:r>
          </a:p>
          <a:p>
            <a:pPr>
              <a:lnSpc>
                <a:spcPct val="150000"/>
              </a:lnSpc>
            </a:pPr>
            <a:r>
              <a:rPr lang="en-US" sz="2000" dirty="0"/>
              <a:t>Scrum ensures effective use of time and money</a:t>
            </a:r>
          </a:p>
          <a:p>
            <a:pPr>
              <a:lnSpc>
                <a:spcPct val="150000"/>
              </a:lnSpc>
            </a:pPr>
            <a:r>
              <a:rPr lang="en-US" sz="2000" dirty="0"/>
              <a:t>Large projects are divided into easily manageable sprints</a:t>
            </a:r>
          </a:p>
          <a:p>
            <a:pPr>
              <a:lnSpc>
                <a:spcPct val="150000"/>
              </a:lnSpc>
            </a:pPr>
            <a:r>
              <a:rPr lang="en-US" sz="2000" dirty="0"/>
              <a:t>Developments are coded and tested during the sprint review</a:t>
            </a:r>
          </a:p>
          <a:p>
            <a:pPr>
              <a:lnSpc>
                <a:spcPct val="150000"/>
              </a:lnSpc>
            </a:pPr>
            <a:r>
              <a:rPr lang="en-US" sz="2000" dirty="0"/>
              <a:t>Works well for fast-moving development projects</a:t>
            </a:r>
          </a:p>
          <a:p>
            <a:pPr>
              <a:lnSpc>
                <a:spcPct val="150000"/>
              </a:lnSpc>
            </a:pPr>
            <a:r>
              <a:rPr lang="en-US" sz="2000" dirty="0"/>
              <a:t>The team gets clear visibility through </a:t>
            </a:r>
            <a:r>
              <a:rPr lang="en-US" sz="2000" dirty="0">
                <a:hlinkClick r:id="rId2" tooltip="scrum meetings"/>
              </a:rPr>
              <a:t>scrum meetings</a:t>
            </a:r>
            <a:endParaRPr lang="en-US" sz="2000" dirty="0"/>
          </a:p>
          <a:p>
            <a:pPr>
              <a:lnSpc>
                <a:spcPct val="150000"/>
              </a:lnSpc>
            </a:pPr>
            <a:r>
              <a:rPr lang="en-US" sz="2000" dirty="0"/>
              <a:t>Scrum, being agile, adopts feedback from customers and stakeholders</a:t>
            </a:r>
          </a:p>
          <a:p>
            <a:pPr>
              <a:lnSpc>
                <a:spcPct val="150000"/>
              </a:lnSpc>
            </a:pPr>
            <a:r>
              <a:rPr lang="en-US" sz="2000" dirty="0"/>
              <a:t>Short sprints enable changes based on feedback a lot more easily</a:t>
            </a:r>
          </a:p>
          <a:p>
            <a:pPr>
              <a:lnSpc>
                <a:spcPct val="150000"/>
              </a:lnSpc>
            </a:pPr>
            <a:r>
              <a:rPr lang="en-US" sz="2000" dirty="0"/>
              <a:t>The individual effort of each team member is visible during daily scrum meetings</a:t>
            </a:r>
          </a:p>
          <a:p>
            <a:pPr>
              <a:lnSpc>
                <a:spcPct val="150000"/>
              </a:lnSpc>
            </a:pPr>
            <a:endParaRPr lang="en-IN" sz="2000" dirty="0"/>
          </a:p>
        </p:txBody>
      </p:sp>
    </p:spTree>
    <p:extLst>
      <p:ext uri="{BB962C8B-B14F-4D97-AF65-F5344CB8AC3E}">
        <p14:creationId xmlns:p14="http://schemas.microsoft.com/office/powerpoint/2010/main" val="310682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nline Scrum Pocket Class &quot;The Scrum Values&quot; (Module 1) on 17 June 202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1231" y="569841"/>
            <a:ext cx="8878956" cy="580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00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1"/>
            <a:ext cx="10515600" cy="1325563"/>
          </a:xfrm>
        </p:spPr>
        <p:txBody>
          <a:bodyPr>
            <a:normAutofit/>
          </a:bodyPr>
          <a:lstStyle/>
          <a:p>
            <a:r>
              <a:rPr lang="en-US" sz="4800" dirty="0">
                <a:solidFill>
                  <a:srgbClr val="FF0000"/>
                </a:solidFill>
                <a:latin typeface="+mn-lt"/>
                <a:ea typeface="+mn-ea"/>
                <a:cs typeface="+mn-cs"/>
              </a:rPr>
              <a:t>Scrum </a:t>
            </a:r>
            <a:r>
              <a:rPr lang="en-US" sz="4800" dirty="0" smtClean="0">
                <a:solidFill>
                  <a:srgbClr val="FF0000"/>
                </a:solidFill>
                <a:latin typeface="+mn-lt"/>
                <a:ea typeface="+mn-ea"/>
                <a:cs typeface="+mn-cs"/>
              </a:rPr>
              <a:t>Theory </a:t>
            </a:r>
            <a:endParaRPr lang="en-IN" sz="4800" dirty="0">
              <a:solidFill>
                <a:srgbClr val="FF0000"/>
              </a:solidFill>
              <a:latin typeface="+mn-lt"/>
              <a:ea typeface="+mn-ea"/>
              <a:cs typeface="+mn-cs"/>
            </a:endParaRPr>
          </a:p>
        </p:txBody>
      </p:sp>
      <p:pic>
        <p:nvPicPr>
          <p:cNvPr id="4098" name="Picture 2" descr="https://larion.com/wp-content/uploads/2017/03/Scrum-Theory-Its-3-Pillars-and-5-Values.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674" r="6972"/>
          <a:stretch/>
        </p:blipFill>
        <p:spPr bwMode="auto">
          <a:xfrm>
            <a:off x="2809461" y="1319632"/>
            <a:ext cx="6573078" cy="4869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00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5"/>
            <a:ext cx="10515600" cy="1325563"/>
          </a:xfrm>
        </p:spPr>
        <p:txBody>
          <a:bodyPr>
            <a:normAutofit/>
          </a:bodyPr>
          <a:lstStyle/>
          <a:p>
            <a:r>
              <a:rPr lang="en-US" sz="4800" dirty="0">
                <a:solidFill>
                  <a:srgbClr val="FF0000"/>
                </a:solidFill>
                <a:latin typeface="+mn-lt"/>
                <a:ea typeface="+mn-ea"/>
                <a:cs typeface="+mn-cs"/>
              </a:rPr>
              <a:t>Kanban</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304800" y="1454564"/>
            <a:ext cx="11049000" cy="4351338"/>
          </a:xfrm>
        </p:spPr>
        <p:txBody>
          <a:bodyPr>
            <a:normAutofit/>
          </a:bodyPr>
          <a:lstStyle/>
          <a:p>
            <a:pPr marL="0" indent="0" algn="just">
              <a:lnSpc>
                <a:spcPct val="150000"/>
              </a:lnSpc>
              <a:buNone/>
            </a:pPr>
            <a:r>
              <a:rPr lang="en-US" sz="2400" dirty="0"/>
              <a:t>Kanban is a popular framework used to implement </a:t>
            </a:r>
            <a:r>
              <a:rPr lang="en-US" sz="2400" dirty="0">
                <a:hlinkClick r:id="rId2"/>
              </a:rPr>
              <a:t>agile</a:t>
            </a:r>
            <a:r>
              <a:rPr lang="en-US" sz="2400" dirty="0"/>
              <a:t> and </a:t>
            </a:r>
            <a:r>
              <a:rPr lang="en-US" sz="2400" dirty="0">
                <a:hlinkClick r:id="rId3"/>
              </a:rPr>
              <a:t>DevOps</a:t>
            </a:r>
            <a:r>
              <a:rPr lang="en-US" sz="2400" dirty="0"/>
              <a:t> software development. It requires real-time communication of capacity and full transparency of work. Work items are represented visually on a </a:t>
            </a:r>
            <a:r>
              <a:rPr lang="en-US" sz="2400" dirty="0" err="1">
                <a:hlinkClick r:id="rId4"/>
              </a:rPr>
              <a:t>kanban</a:t>
            </a:r>
            <a:r>
              <a:rPr lang="en-US" sz="2400" dirty="0">
                <a:hlinkClick r:id="rId4"/>
              </a:rPr>
              <a:t> board</a:t>
            </a:r>
            <a:r>
              <a:rPr lang="en-US" sz="2400" dirty="0"/>
              <a:t>, allowing team members to see the state of every piece of work at any time.</a:t>
            </a:r>
            <a:endParaRPr lang="en-IN" sz="2400" dirty="0"/>
          </a:p>
        </p:txBody>
      </p:sp>
    </p:spTree>
    <p:extLst>
      <p:ext uri="{BB962C8B-B14F-4D97-AF65-F5344CB8AC3E}">
        <p14:creationId xmlns:p14="http://schemas.microsoft.com/office/powerpoint/2010/main" val="6651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gile Kanban Board | Atlassian agile coach"/>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28" t="6975" r="2340" b="1334"/>
          <a:stretch/>
        </p:blipFill>
        <p:spPr bwMode="auto">
          <a:xfrm>
            <a:off x="26504" y="53008"/>
            <a:ext cx="12125739" cy="6771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22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16861339"/>
              </p:ext>
            </p:extLst>
          </p:nvPr>
        </p:nvGraphicFramePr>
        <p:xfrm>
          <a:off x="198783" y="1086680"/>
          <a:ext cx="11648660" cy="5378153"/>
        </p:xfrm>
        <a:graphic>
          <a:graphicData uri="http://schemas.openxmlformats.org/drawingml/2006/table">
            <a:tbl>
              <a:tblPr/>
              <a:tblGrid>
                <a:gridCol w="1630535">
                  <a:extLst>
                    <a:ext uri="{9D8B030D-6E8A-4147-A177-3AD203B41FA5}">
                      <a16:colId xmlns:a16="http://schemas.microsoft.com/office/drawing/2014/main" val="1667648586"/>
                    </a:ext>
                  </a:extLst>
                </a:gridCol>
                <a:gridCol w="5061812">
                  <a:extLst>
                    <a:ext uri="{9D8B030D-6E8A-4147-A177-3AD203B41FA5}">
                      <a16:colId xmlns:a16="http://schemas.microsoft.com/office/drawing/2014/main" val="3694081505"/>
                    </a:ext>
                  </a:extLst>
                </a:gridCol>
                <a:gridCol w="4956313">
                  <a:extLst>
                    <a:ext uri="{9D8B030D-6E8A-4147-A177-3AD203B41FA5}">
                      <a16:colId xmlns:a16="http://schemas.microsoft.com/office/drawing/2014/main" val="3008982107"/>
                    </a:ext>
                  </a:extLst>
                </a:gridCol>
              </a:tblGrid>
              <a:tr h="506175">
                <a:tc>
                  <a:txBody>
                    <a:bodyPr/>
                    <a:lstStyle/>
                    <a:p>
                      <a:pPr algn="l" fontAlgn="base"/>
                      <a:r>
                        <a:rPr lang="en-IN" sz="800" b="0">
                          <a:solidFill>
                            <a:srgbClr val="253858"/>
                          </a:solidFill>
                          <a:effectLst/>
                          <a:latin typeface="Charlie Display"/>
                        </a:rPr>
                        <a:t> </a:t>
                      </a:r>
                    </a:p>
                  </a:txBody>
                  <a:tcPr marL="35434" marR="35434" marT="35434" marB="35434">
                    <a:lnL>
                      <a:noFill/>
                    </a:lnL>
                    <a:lnR>
                      <a:noFill/>
                    </a:lnR>
                    <a:lnT>
                      <a:noFill/>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400" b="0" kern="1200" dirty="0">
                          <a:solidFill>
                            <a:srgbClr val="00B0F0"/>
                          </a:solidFill>
                          <a:effectLst/>
                          <a:latin typeface="Charlie Text"/>
                          <a:ea typeface="+mn-ea"/>
                          <a:cs typeface="+mn-cs"/>
                        </a:rPr>
                        <a:t>Scrum</a:t>
                      </a:r>
                    </a:p>
                  </a:txBody>
                  <a:tcPr marL="35434" marR="35434" marT="35434" marB="35434">
                    <a:lnL>
                      <a:noFill/>
                    </a:lnL>
                    <a:lnR>
                      <a:noFill/>
                    </a:lnR>
                    <a:lnT>
                      <a:noFill/>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400" b="0" kern="1200" dirty="0">
                          <a:solidFill>
                            <a:srgbClr val="00B0F0"/>
                          </a:solidFill>
                          <a:effectLst/>
                          <a:latin typeface="Charlie Text"/>
                          <a:ea typeface="+mn-ea"/>
                          <a:cs typeface="+mn-cs"/>
                        </a:rPr>
                        <a:t>Kanban</a:t>
                      </a:r>
                    </a:p>
                  </a:txBody>
                  <a:tcPr marL="35434" marR="35434" marT="35434" marB="35434">
                    <a:lnL>
                      <a:noFill/>
                    </a:lnL>
                    <a:lnR>
                      <a:noFill/>
                    </a:lnR>
                    <a:lnT>
                      <a:noFill/>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4264778116"/>
                  </a:ext>
                </a:extLst>
              </a:tr>
              <a:tr h="517664">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Origin</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Software development</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Lean manufacturing</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1601109701"/>
                  </a:ext>
                </a:extLst>
              </a:tr>
              <a:tr h="1495255">
                <a:tc>
                  <a:txBody>
                    <a:bodyPr/>
                    <a:lstStyle/>
                    <a:p>
                      <a:pPr marL="0" algn="ctr" defTabSz="914400" rtl="0" eaLnBrk="1" fontAlgn="base" latinLnBrk="0" hangingPunct="1"/>
                      <a:r>
                        <a:rPr lang="en-IN" sz="2000" b="0" kern="1200" dirty="0" smtClean="0">
                          <a:solidFill>
                            <a:srgbClr val="00B050"/>
                          </a:solidFill>
                          <a:effectLst/>
                          <a:latin typeface="Charlie Text"/>
                          <a:ea typeface="+mn-ea"/>
                          <a:cs typeface="+mn-cs"/>
                        </a:rPr>
                        <a:t>Ideology</a:t>
                      </a:r>
                      <a:endParaRPr lang="en-IN" sz="2000" b="0" kern="1200" dirty="0">
                        <a:solidFill>
                          <a:srgbClr val="00B050"/>
                        </a:solidFill>
                        <a:effectLst/>
                        <a:latin typeface="Charlie Text"/>
                        <a:ea typeface="+mn-ea"/>
                        <a:cs typeface="+mn-cs"/>
                      </a:endParaRP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Learn through experiences, self-organize and prioritize, and reflect on wins and losses to continuously improve.</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Use visuals to improve work-in-progress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4261160406"/>
                  </a:ext>
                </a:extLst>
              </a:tr>
              <a:tr h="755843">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Cadence</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Regular, fixed-length sprints (i.e. two weeks)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Continuous flow</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1856979508"/>
                  </a:ext>
                </a:extLst>
              </a:tr>
              <a:tr h="1347373">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Practices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Sprint planning, sprint, daily scrum, sprint review, sprint retrospective</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Visualize the flow of work, limit work-in-progress, manage flow, incorporate feedback loops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2680160057"/>
                  </a:ext>
                </a:extLst>
              </a:tr>
              <a:tr h="755843">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Roles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Product owner, scrum master, development team</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No required roles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2698608239"/>
                  </a:ext>
                </a:extLst>
              </a:tr>
            </a:tbl>
          </a:graphicData>
        </a:graphic>
      </p:graphicFrame>
      <p:sp>
        <p:nvSpPr>
          <p:cNvPr id="5" name="Rectangle 4"/>
          <p:cNvSpPr/>
          <p:nvPr/>
        </p:nvSpPr>
        <p:spPr>
          <a:xfrm>
            <a:off x="3973529" y="-2452"/>
            <a:ext cx="4470711" cy="830997"/>
          </a:xfrm>
          <a:prstGeom prst="rect">
            <a:avLst/>
          </a:prstGeom>
        </p:spPr>
        <p:txBody>
          <a:bodyPr wrap="none">
            <a:spAutoFit/>
          </a:bodyPr>
          <a:lstStyle/>
          <a:p>
            <a:r>
              <a:rPr lang="en-US" sz="4800" dirty="0">
                <a:solidFill>
                  <a:srgbClr val="FF0000"/>
                </a:solidFill>
              </a:rPr>
              <a:t>Scrum Vs Kanban</a:t>
            </a:r>
            <a:endParaRPr lang="en-IN" sz="4800" dirty="0">
              <a:solidFill>
                <a:srgbClr val="FF0000"/>
              </a:solidFill>
            </a:endParaRPr>
          </a:p>
        </p:txBody>
      </p:sp>
    </p:spTree>
    <p:extLst>
      <p:ext uri="{BB962C8B-B14F-4D97-AF65-F5344CB8AC3E}">
        <p14:creationId xmlns:p14="http://schemas.microsoft.com/office/powerpoint/2010/main" val="308594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2"/>
            <a:ext cx="10515600" cy="1325563"/>
          </a:xfrm>
        </p:spPr>
        <p:txBody>
          <a:bodyPr>
            <a:normAutofit/>
          </a:bodyPr>
          <a:lstStyle/>
          <a:p>
            <a:r>
              <a:rPr lang="en-US" sz="4800" dirty="0">
                <a:solidFill>
                  <a:srgbClr val="FF0000"/>
                </a:solidFill>
                <a:latin typeface="+mn-lt"/>
                <a:ea typeface="+mn-ea"/>
                <a:cs typeface="+mn-cs"/>
              </a:rPr>
              <a:t>Teamwork</a:t>
            </a:r>
            <a:endParaRPr lang="en-IN" sz="4800" dirty="0">
              <a:solidFill>
                <a:srgbClr val="FF0000"/>
              </a:solidFill>
              <a:latin typeface="+mn-lt"/>
              <a:ea typeface="+mn-ea"/>
              <a:cs typeface="+mn-cs"/>
            </a:endParaRPr>
          </a:p>
        </p:txBody>
      </p:sp>
      <p:pic>
        <p:nvPicPr>
          <p:cNvPr id="5122" name="Picture 2" descr="Do You Know How Important Teamwork Is? | Blog | 3rd Arm Admi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4446" y="1319631"/>
            <a:ext cx="3028950" cy="30357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81808" y="4650361"/>
            <a:ext cx="8706678" cy="1384995"/>
          </a:xfrm>
          <a:prstGeom prst="rect">
            <a:avLst/>
          </a:prstGeom>
        </p:spPr>
        <p:txBody>
          <a:bodyPr wrap="square">
            <a:spAutoFit/>
          </a:bodyPr>
          <a:lstStyle/>
          <a:p>
            <a:pPr algn="ctr"/>
            <a:r>
              <a:rPr lang="en-US" sz="2800" dirty="0"/>
              <a:t>Teamwork is the collaborative effort of a group to achieve a common goal or to complete a task in the most effective and efficient way. </a:t>
            </a:r>
            <a:endParaRPr lang="en-IN" sz="2800" dirty="0"/>
          </a:p>
        </p:txBody>
      </p:sp>
    </p:spTree>
    <p:extLst>
      <p:ext uri="{BB962C8B-B14F-4D97-AF65-F5344CB8AC3E}">
        <p14:creationId xmlns:p14="http://schemas.microsoft.com/office/powerpoint/2010/main" val="418781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7" y="-5937"/>
            <a:ext cx="10515600" cy="1325563"/>
          </a:xfrm>
        </p:spPr>
        <p:txBody>
          <a:bodyPr>
            <a:normAutofit/>
          </a:bodyPr>
          <a:lstStyle/>
          <a:p>
            <a:r>
              <a:rPr lang="en-US" sz="4800" dirty="0">
                <a:solidFill>
                  <a:srgbClr val="FF0000"/>
                </a:solidFill>
                <a:latin typeface="+mn-lt"/>
                <a:ea typeface="+mn-ea"/>
                <a:cs typeface="+mn-cs"/>
              </a:rPr>
              <a:t>Role </a:t>
            </a:r>
            <a:r>
              <a:rPr lang="en-US" sz="4800" dirty="0">
                <a:solidFill>
                  <a:srgbClr val="FF0000"/>
                </a:solidFill>
                <a:latin typeface="+mn-lt"/>
                <a:ea typeface="+mn-ea"/>
                <a:cs typeface="+mn-cs"/>
              </a:rPr>
              <a:t>Scheme</a:t>
            </a:r>
            <a:endParaRPr lang="en-IN" sz="4800" dirty="0">
              <a:solidFill>
                <a:srgbClr val="FF0000"/>
              </a:solidFill>
              <a:latin typeface="+mn-lt"/>
              <a:ea typeface="+mn-ea"/>
              <a:cs typeface="+mn-cs"/>
            </a:endParaRPr>
          </a:p>
        </p:txBody>
      </p:sp>
      <p:pic>
        <p:nvPicPr>
          <p:cNvPr id="6" name="Picture 5"/>
          <p:cNvPicPr>
            <a:picLocks noChangeAspect="1"/>
          </p:cNvPicPr>
          <p:nvPr/>
        </p:nvPicPr>
        <p:blipFill>
          <a:blip r:embed="rId2"/>
          <a:stretch>
            <a:fillRect/>
          </a:stretch>
        </p:blipFill>
        <p:spPr>
          <a:xfrm>
            <a:off x="1523996" y="1232450"/>
            <a:ext cx="9263270" cy="5314121"/>
          </a:xfrm>
          <a:prstGeom prst="rect">
            <a:avLst/>
          </a:prstGeom>
        </p:spPr>
      </p:pic>
    </p:spTree>
    <p:extLst>
      <p:ext uri="{BB962C8B-B14F-4D97-AF65-F5344CB8AC3E}">
        <p14:creationId xmlns:p14="http://schemas.microsoft.com/office/powerpoint/2010/main" val="293835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
            <a:ext cx="10515600" cy="1325563"/>
          </a:xfrm>
        </p:spPr>
        <p:txBody>
          <a:bodyPr>
            <a:noAutofit/>
          </a:bodyPr>
          <a:lstStyle/>
          <a:p>
            <a:r>
              <a:rPr lang="en-US" sz="4800" dirty="0">
                <a:solidFill>
                  <a:srgbClr val="FF0000"/>
                </a:solidFill>
                <a:latin typeface="+mn-lt"/>
                <a:ea typeface="+mn-ea"/>
                <a:cs typeface="+mn-cs"/>
              </a:rPr>
              <a:t>Dilemmas </a:t>
            </a:r>
            <a:r>
              <a:rPr lang="en-US" sz="4800" dirty="0" smtClean="0">
                <a:solidFill>
                  <a:srgbClr val="FF0000"/>
                </a:solidFill>
                <a:latin typeface="+mn-lt"/>
                <a:ea typeface="+mn-ea"/>
                <a:cs typeface="+mn-cs"/>
              </a:rPr>
              <a:t>in Teamwork</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410817" y="1825625"/>
            <a:ext cx="10942983" cy="4351338"/>
          </a:xfrm>
        </p:spPr>
        <p:txBody>
          <a:bodyPr/>
          <a:lstStyle/>
          <a:p>
            <a:pPr marL="0" indent="0">
              <a:buNone/>
            </a:pPr>
            <a:r>
              <a:rPr lang="en-US" dirty="0" smtClean="0"/>
              <a:t>How </a:t>
            </a:r>
            <a:r>
              <a:rPr lang="en-US" dirty="0"/>
              <a:t>to allocate incentives, rewards, and bonuses among team </a:t>
            </a:r>
            <a:r>
              <a:rPr lang="en-US" dirty="0" smtClean="0"/>
              <a:t>member?</a:t>
            </a:r>
            <a:endParaRPr lang="en-IN" dirty="0"/>
          </a:p>
        </p:txBody>
      </p:sp>
      <p:pic>
        <p:nvPicPr>
          <p:cNvPr id="4" name="Picture 3"/>
          <p:cNvPicPr>
            <a:picLocks noChangeAspect="1"/>
          </p:cNvPicPr>
          <p:nvPr/>
        </p:nvPicPr>
        <p:blipFill>
          <a:blip r:embed="rId2"/>
          <a:stretch>
            <a:fillRect/>
          </a:stretch>
        </p:blipFill>
        <p:spPr>
          <a:xfrm>
            <a:off x="1175595" y="2724051"/>
            <a:ext cx="9291424" cy="3212923"/>
          </a:xfrm>
          <a:prstGeom prst="rect">
            <a:avLst/>
          </a:prstGeom>
        </p:spPr>
      </p:pic>
    </p:spTree>
    <p:extLst>
      <p:ext uri="{BB962C8B-B14F-4D97-AF65-F5344CB8AC3E}">
        <p14:creationId xmlns:p14="http://schemas.microsoft.com/office/powerpoint/2010/main" val="415336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12" y="7321"/>
            <a:ext cx="11035748" cy="1325563"/>
          </a:xfrm>
        </p:spPr>
        <p:txBody>
          <a:bodyPr>
            <a:noAutofit/>
          </a:bodyPr>
          <a:lstStyle/>
          <a:p>
            <a:r>
              <a:rPr lang="en-US" sz="4800" dirty="0">
                <a:solidFill>
                  <a:srgbClr val="FF0000"/>
                </a:solidFill>
                <a:latin typeface="+mn-lt"/>
                <a:ea typeface="+mn-ea"/>
                <a:cs typeface="+mn-cs"/>
              </a:rPr>
              <a:t>Three </a:t>
            </a:r>
            <a:r>
              <a:rPr lang="en-US" sz="4800" dirty="0" smtClean="0">
                <a:solidFill>
                  <a:srgbClr val="FF0000"/>
                </a:solidFill>
                <a:latin typeface="+mn-lt"/>
                <a:ea typeface="+mn-ea"/>
                <a:cs typeface="+mn-cs"/>
              </a:rPr>
              <a:t>Perspectives </a:t>
            </a:r>
            <a:r>
              <a:rPr lang="en-US" sz="4800" dirty="0">
                <a:solidFill>
                  <a:srgbClr val="FF0000"/>
                </a:solidFill>
                <a:latin typeface="+mn-lt"/>
                <a:ea typeface="+mn-ea"/>
                <a:cs typeface="+mn-cs"/>
              </a:rPr>
              <a:t>of software engineering</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384313" y="2355712"/>
            <a:ext cx="6480314" cy="4351338"/>
          </a:xfrm>
        </p:spPr>
        <p:txBody>
          <a:bodyPr>
            <a:normAutofit/>
          </a:bodyPr>
          <a:lstStyle/>
          <a:p>
            <a:pPr marL="0" indent="0">
              <a:buNone/>
            </a:pPr>
            <a:r>
              <a:rPr lang="en-US" sz="4800" dirty="0" smtClean="0">
                <a:solidFill>
                  <a:srgbClr val="FF0000"/>
                </a:solidFill>
              </a:rPr>
              <a:t>H</a:t>
            </a:r>
            <a:r>
              <a:rPr lang="en-US" dirty="0" smtClean="0"/>
              <a:t>uman perspective</a:t>
            </a:r>
            <a:endParaRPr lang="en-US" dirty="0"/>
          </a:p>
          <a:p>
            <a:pPr marL="0" indent="0">
              <a:buNone/>
            </a:pPr>
            <a:r>
              <a:rPr lang="en-US" sz="4800" dirty="0" smtClean="0">
                <a:solidFill>
                  <a:srgbClr val="FF0000"/>
                </a:solidFill>
              </a:rPr>
              <a:t>O</a:t>
            </a:r>
            <a:r>
              <a:rPr lang="en-US" dirty="0" smtClean="0"/>
              <a:t>rganizational</a:t>
            </a:r>
            <a:r>
              <a:rPr lang="en-US" sz="4800" dirty="0" smtClean="0">
                <a:solidFill>
                  <a:srgbClr val="FF0000"/>
                </a:solidFill>
              </a:rPr>
              <a:t> </a:t>
            </a:r>
            <a:r>
              <a:rPr lang="en-US" dirty="0" smtClean="0"/>
              <a:t>perspective</a:t>
            </a:r>
          </a:p>
          <a:p>
            <a:pPr marL="0" indent="0">
              <a:buNone/>
            </a:pPr>
            <a:r>
              <a:rPr lang="en-US" sz="4800" dirty="0" smtClean="0">
                <a:solidFill>
                  <a:srgbClr val="FF0000"/>
                </a:solidFill>
              </a:rPr>
              <a:t>T</a:t>
            </a:r>
            <a:r>
              <a:rPr lang="en-US" dirty="0" smtClean="0"/>
              <a:t>echnological perspective</a:t>
            </a:r>
            <a:endParaRPr lang="en-IN" dirty="0"/>
          </a:p>
        </p:txBody>
      </p:sp>
      <p:pic>
        <p:nvPicPr>
          <p:cNvPr id="4" name="Picture 3"/>
          <p:cNvPicPr>
            <a:picLocks noChangeAspect="1"/>
          </p:cNvPicPr>
          <p:nvPr/>
        </p:nvPicPr>
        <p:blipFill>
          <a:blip r:embed="rId2"/>
          <a:stretch>
            <a:fillRect/>
          </a:stretch>
        </p:blipFill>
        <p:spPr>
          <a:xfrm>
            <a:off x="4611756" y="1560581"/>
            <a:ext cx="6971250" cy="4137853"/>
          </a:xfrm>
          <a:prstGeom prst="rect">
            <a:avLst/>
          </a:prstGeom>
        </p:spPr>
      </p:pic>
    </p:spTree>
    <p:extLst>
      <p:ext uri="{BB962C8B-B14F-4D97-AF65-F5344CB8AC3E}">
        <p14:creationId xmlns:p14="http://schemas.microsoft.com/office/powerpoint/2010/main" val="401065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6"/>
            <a:ext cx="10515600" cy="1325563"/>
          </a:xfrm>
        </p:spPr>
        <p:txBody>
          <a:bodyPr>
            <a:normAutofit/>
          </a:bodyPr>
          <a:lstStyle/>
          <a:p>
            <a:r>
              <a:rPr lang="en-US" sz="4800" dirty="0">
                <a:solidFill>
                  <a:srgbClr val="FF0000"/>
                </a:solidFill>
                <a:latin typeface="+mn-lt"/>
                <a:ea typeface="+mn-ea"/>
                <a:cs typeface="+mn-cs"/>
              </a:rPr>
              <a:t>Teamwork in Learning Environments</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490330" y="1825625"/>
            <a:ext cx="10863470" cy="4351338"/>
          </a:xfrm>
        </p:spPr>
        <p:txBody>
          <a:bodyPr>
            <a:normAutofit/>
          </a:bodyPr>
          <a:lstStyle/>
          <a:p>
            <a:pPr marL="514350" indent="-514350">
              <a:lnSpc>
                <a:spcPct val="150000"/>
              </a:lnSpc>
              <a:buFont typeface="+mj-lt"/>
              <a:buAutoNum type="arabicPeriod"/>
            </a:pPr>
            <a:r>
              <a:rPr lang="en-US" sz="3200" dirty="0"/>
              <a:t>Assign Roles to Team </a:t>
            </a:r>
            <a:r>
              <a:rPr lang="en-US" sz="3200" dirty="0" smtClean="0"/>
              <a:t>Members.</a:t>
            </a:r>
          </a:p>
          <a:p>
            <a:pPr marL="514350" indent="-514350">
              <a:lnSpc>
                <a:spcPct val="150000"/>
              </a:lnSpc>
              <a:buFont typeface="+mj-lt"/>
              <a:buAutoNum type="arabicPeriod"/>
            </a:pPr>
            <a:r>
              <a:rPr lang="en-IN" sz="3200" dirty="0" smtClean="0"/>
              <a:t>Role Activities</a:t>
            </a:r>
          </a:p>
          <a:p>
            <a:pPr lvl="2">
              <a:lnSpc>
                <a:spcPct val="150000"/>
              </a:lnSpc>
              <a:buFontTx/>
              <a:buChar char="-"/>
            </a:pPr>
            <a:r>
              <a:rPr lang="en-IN" sz="3200" dirty="0" smtClean="0"/>
              <a:t>Role </a:t>
            </a:r>
            <a:r>
              <a:rPr lang="en-IN" sz="3200" dirty="0"/>
              <a:t>Assignment </a:t>
            </a:r>
            <a:r>
              <a:rPr lang="en-IN" sz="3200" dirty="0" smtClean="0"/>
              <a:t>Activities</a:t>
            </a:r>
          </a:p>
          <a:p>
            <a:pPr lvl="2">
              <a:lnSpc>
                <a:spcPct val="150000"/>
              </a:lnSpc>
              <a:buFontTx/>
              <a:buChar char="-"/>
            </a:pPr>
            <a:r>
              <a:rPr lang="en-IN" sz="3200" dirty="0" smtClean="0"/>
              <a:t>Role </a:t>
            </a:r>
            <a:r>
              <a:rPr lang="en-IN" sz="3200" dirty="0"/>
              <a:t>Maintenance </a:t>
            </a:r>
            <a:r>
              <a:rPr lang="en-IN" sz="3200" dirty="0" smtClean="0"/>
              <a:t>Activities</a:t>
            </a:r>
          </a:p>
          <a:p>
            <a:pPr lvl="2">
              <a:lnSpc>
                <a:spcPct val="150000"/>
              </a:lnSpc>
              <a:buFontTx/>
              <a:buChar char="-"/>
            </a:pPr>
            <a:r>
              <a:rPr lang="en-IN" sz="3200" dirty="0" smtClean="0"/>
              <a:t>Role </a:t>
            </a:r>
            <a:r>
              <a:rPr lang="en-IN" sz="3200" dirty="0"/>
              <a:t>Improvement Activity</a:t>
            </a:r>
          </a:p>
        </p:txBody>
      </p:sp>
    </p:spTree>
    <p:extLst>
      <p:ext uri="{BB962C8B-B14F-4D97-AF65-F5344CB8AC3E}">
        <p14:creationId xmlns:p14="http://schemas.microsoft.com/office/powerpoint/2010/main" val="277804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09" y="19617"/>
            <a:ext cx="10515600" cy="1325563"/>
          </a:xfrm>
        </p:spPr>
        <p:txBody>
          <a:bodyPr>
            <a:normAutofit/>
          </a:bodyPr>
          <a:lstStyle/>
          <a:p>
            <a:r>
              <a:rPr lang="en-US" sz="4800" dirty="0">
                <a:solidFill>
                  <a:srgbClr val="FF0000"/>
                </a:solidFill>
                <a:latin typeface="+mn-lt"/>
                <a:ea typeface="+mn-ea"/>
                <a:cs typeface="+mn-cs"/>
              </a:rPr>
              <a:t>Agile </a:t>
            </a:r>
            <a:r>
              <a:rPr lang="en-US" sz="4800" dirty="0" smtClean="0">
                <a:solidFill>
                  <a:srgbClr val="FF0000"/>
                </a:solidFill>
                <a:latin typeface="+mn-lt"/>
                <a:ea typeface="+mn-ea"/>
                <a:cs typeface="+mn-cs"/>
              </a:rPr>
              <a:t>Manifesto</a:t>
            </a:r>
            <a:endParaRPr lang="en-IN" sz="4800" dirty="0">
              <a:solidFill>
                <a:srgbClr val="FF0000"/>
              </a:solidFill>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755374" y="3419062"/>
            <a:ext cx="10614991" cy="2782955"/>
          </a:xfrm>
          <a:prstGeom prst="rect">
            <a:avLst/>
          </a:prstGeom>
        </p:spPr>
      </p:pic>
      <p:sp>
        <p:nvSpPr>
          <p:cNvPr id="5" name="Rectangle 4"/>
          <p:cNvSpPr/>
          <p:nvPr/>
        </p:nvSpPr>
        <p:spPr>
          <a:xfrm>
            <a:off x="552893" y="1502386"/>
            <a:ext cx="11162029" cy="1384995"/>
          </a:xfrm>
          <a:prstGeom prst="rect">
            <a:avLst/>
          </a:prstGeom>
        </p:spPr>
        <p:txBody>
          <a:bodyPr wrap="square">
            <a:spAutoFit/>
          </a:bodyPr>
          <a:lstStyle/>
          <a:p>
            <a:pPr algn="just"/>
            <a:r>
              <a:rPr lang="en-US" sz="2800" dirty="0"/>
              <a:t>The Agile Manifesto is a document that identifies four key </a:t>
            </a:r>
            <a:r>
              <a:rPr lang="en-US" sz="2800" dirty="0">
                <a:solidFill>
                  <a:srgbClr val="FF0000"/>
                </a:solidFill>
              </a:rPr>
              <a:t>values</a:t>
            </a:r>
            <a:r>
              <a:rPr lang="en-US" sz="2800" dirty="0"/>
              <a:t> and 12 </a:t>
            </a:r>
            <a:r>
              <a:rPr lang="en-US" sz="2800" dirty="0">
                <a:solidFill>
                  <a:srgbClr val="FF0000"/>
                </a:solidFill>
              </a:rPr>
              <a:t>principles</a:t>
            </a:r>
            <a:r>
              <a:rPr lang="en-US" sz="2800" dirty="0"/>
              <a:t> that its authors believe software developers should use to guide their work. </a:t>
            </a:r>
            <a:endParaRPr lang="en-IN" sz="2800" dirty="0"/>
          </a:p>
        </p:txBody>
      </p:sp>
    </p:spTree>
    <p:extLst>
      <p:ext uri="{BB962C8B-B14F-4D97-AF65-F5344CB8AC3E}">
        <p14:creationId xmlns:p14="http://schemas.microsoft.com/office/powerpoint/2010/main" val="397686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7"/>
            <a:ext cx="10515600" cy="1325563"/>
          </a:xfrm>
        </p:spPr>
        <p:txBody>
          <a:bodyPr>
            <a:normAutofit/>
          </a:bodyPr>
          <a:lstStyle/>
          <a:p>
            <a:r>
              <a:rPr lang="en-US" sz="4800" dirty="0">
                <a:solidFill>
                  <a:srgbClr val="FF0000"/>
                </a:solidFill>
                <a:latin typeface="+mn-lt"/>
                <a:ea typeface="+mn-ea"/>
                <a:cs typeface="+mn-cs"/>
              </a:rPr>
              <a:t>Agile </a:t>
            </a:r>
            <a:r>
              <a:rPr lang="en-US" sz="4800" dirty="0" smtClean="0">
                <a:solidFill>
                  <a:srgbClr val="FF0000"/>
                </a:solidFill>
                <a:latin typeface="+mn-lt"/>
                <a:ea typeface="+mn-ea"/>
                <a:cs typeface="+mn-cs"/>
              </a:rPr>
              <a:t>Principles</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12035" y="1279872"/>
            <a:ext cx="11141765" cy="4844083"/>
          </a:xfrm>
        </p:spPr>
        <p:txBody>
          <a:bodyPr>
            <a:normAutofit fontScale="62500" lnSpcReduction="20000"/>
          </a:bodyPr>
          <a:lstStyle/>
          <a:p>
            <a:pPr marL="742950" indent="-742950">
              <a:buFont typeface="+mj-lt"/>
              <a:buAutoNum type="arabicPeriod"/>
            </a:pPr>
            <a:r>
              <a:rPr lang="en-US" sz="3600" dirty="0"/>
              <a:t>Satisfy Customers Through Early &amp; Continuous Delivery</a:t>
            </a:r>
          </a:p>
          <a:p>
            <a:pPr marL="742950" indent="-742950">
              <a:buFont typeface="+mj-lt"/>
              <a:buAutoNum type="arabicPeriod"/>
            </a:pPr>
            <a:r>
              <a:rPr lang="en-US" sz="3600" dirty="0"/>
              <a:t>Welcome Changing Requirements Even Late in the Project</a:t>
            </a:r>
          </a:p>
          <a:p>
            <a:pPr marL="742950" indent="-742950">
              <a:buFont typeface="+mj-lt"/>
              <a:buAutoNum type="arabicPeriod"/>
            </a:pPr>
            <a:r>
              <a:rPr lang="en-IN" sz="3600" dirty="0"/>
              <a:t>Deliver Value Frequently</a:t>
            </a:r>
          </a:p>
          <a:p>
            <a:pPr marL="742950" indent="-742950">
              <a:buFont typeface="+mj-lt"/>
              <a:buAutoNum type="arabicPeriod"/>
            </a:pPr>
            <a:r>
              <a:rPr lang="en-US" sz="3600" dirty="0" smtClean="0"/>
              <a:t>Business </a:t>
            </a:r>
            <a:r>
              <a:rPr lang="en-US" sz="3600" dirty="0"/>
              <a:t>people and developers must work together daily throughout the </a:t>
            </a:r>
            <a:r>
              <a:rPr lang="en-US" sz="3600" dirty="0" smtClean="0"/>
              <a:t>project</a:t>
            </a:r>
          </a:p>
          <a:p>
            <a:pPr marL="742950" indent="-742950">
              <a:buFont typeface="+mj-lt"/>
              <a:buAutoNum type="arabicPeriod"/>
            </a:pPr>
            <a:r>
              <a:rPr lang="en-US" sz="3600" dirty="0" smtClean="0"/>
              <a:t>Build </a:t>
            </a:r>
            <a:r>
              <a:rPr lang="en-US" sz="3600" dirty="0"/>
              <a:t>Projects Around Motivated Individuals</a:t>
            </a:r>
          </a:p>
          <a:p>
            <a:pPr marL="742950" indent="-742950">
              <a:buFont typeface="+mj-lt"/>
              <a:buAutoNum type="arabicPeriod"/>
            </a:pPr>
            <a:r>
              <a:rPr lang="en-IN" sz="3600" dirty="0"/>
              <a:t>Communicate </a:t>
            </a:r>
            <a:r>
              <a:rPr lang="en-IN" sz="3600" dirty="0" smtClean="0"/>
              <a:t>Face-to-face</a:t>
            </a:r>
          </a:p>
          <a:p>
            <a:pPr marL="742950" indent="-742950">
              <a:buFont typeface="+mj-lt"/>
              <a:buAutoNum type="arabicPeriod"/>
            </a:pPr>
            <a:r>
              <a:rPr lang="en-US" sz="3600" dirty="0" smtClean="0"/>
              <a:t>Working </a:t>
            </a:r>
            <a:r>
              <a:rPr lang="en-US" sz="3600" dirty="0"/>
              <a:t>Software is the Primary Measure of Progress</a:t>
            </a:r>
          </a:p>
          <a:p>
            <a:pPr marL="742950" indent="-742950">
              <a:buFont typeface="+mj-lt"/>
              <a:buAutoNum type="arabicPeriod"/>
            </a:pPr>
            <a:r>
              <a:rPr lang="en-US" sz="3600" dirty="0"/>
              <a:t>Maintain a Sustainable Working Pace</a:t>
            </a:r>
          </a:p>
          <a:p>
            <a:pPr marL="742950" indent="-742950">
              <a:buFont typeface="+mj-lt"/>
              <a:buAutoNum type="arabicPeriod"/>
            </a:pPr>
            <a:r>
              <a:rPr lang="en-IN" sz="3600" dirty="0"/>
              <a:t>Continuous attention to technical </a:t>
            </a:r>
            <a:r>
              <a:rPr lang="en-IN" sz="3600" dirty="0" smtClean="0"/>
              <a:t>excellence</a:t>
            </a:r>
          </a:p>
          <a:p>
            <a:pPr marL="742950" indent="-742950">
              <a:buFont typeface="+mj-lt"/>
              <a:buAutoNum type="arabicPeriod"/>
            </a:pPr>
            <a:r>
              <a:rPr lang="en-IN" sz="3600" dirty="0" smtClean="0"/>
              <a:t>Simplicity</a:t>
            </a:r>
            <a:endParaRPr lang="en-IN" sz="3600" dirty="0"/>
          </a:p>
          <a:p>
            <a:pPr marL="742950" indent="-742950">
              <a:buFont typeface="+mj-lt"/>
              <a:buAutoNum type="arabicPeriod"/>
            </a:pPr>
            <a:r>
              <a:rPr lang="en-IN" sz="3600" dirty="0"/>
              <a:t>Self-organizing Teams</a:t>
            </a:r>
          </a:p>
          <a:p>
            <a:pPr marL="742950" indent="-742950">
              <a:buFont typeface="+mj-lt"/>
              <a:buAutoNum type="arabicPeriod"/>
            </a:pPr>
            <a:r>
              <a:rPr lang="en-US" sz="3600" dirty="0"/>
              <a:t>At regular intervals, the team reflects on how to become more effective, then tunes and adjusts its behavior accordingly. </a:t>
            </a:r>
          </a:p>
          <a:p>
            <a:endParaRPr lang="en-IN" sz="3600" dirty="0"/>
          </a:p>
          <a:p>
            <a:endParaRPr lang="en-IN" dirty="0"/>
          </a:p>
        </p:txBody>
      </p:sp>
    </p:spTree>
    <p:extLst>
      <p:ext uri="{BB962C8B-B14F-4D97-AF65-F5344CB8AC3E}">
        <p14:creationId xmlns:p14="http://schemas.microsoft.com/office/powerpoint/2010/main" val="3776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6"/>
            <a:ext cx="10515600" cy="1325563"/>
          </a:xfrm>
        </p:spPr>
        <p:txBody>
          <a:bodyPr>
            <a:normAutofit/>
          </a:bodyPr>
          <a:lstStyle/>
          <a:p>
            <a:r>
              <a:rPr lang="en-US" sz="4800" dirty="0" smtClean="0">
                <a:solidFill>
                  <a:srgbClr val="FF0000"/>
                </a:solidFill>
                <a:latin typeface="+mn-lt"/>
                <a:ea typeface="+mn-ea"/>
                <a:cs typeface="+mn-cs"/>
              </a:rPr>
              <a:t>Elaborate your view…..</a:t>
            </a:r>
            <a:endParaRPr lang="en-IN" sz="4800" dirty="0">
              <a:solidFill>
                <a:srgbClr val="FF0000"/>
              </a:solidFill>
              <a:latin typeface="+mn-lt"/>
              <a:ea typeface="+mn-ea"/>
              <a:cs typeface="+mn-cs"/>
            </a:endParaRPr>
          </a:p>
        </p:txBody>
      </p:sp>
      <p:pic>
        <p:nvPicPr>
          <p:cNvPr id="3074" name="Picture 2" descr="Scrum (rugby) - Wikipedi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3825" y="1319627"/>
            <a:ext cx="11330609" cy="531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70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91" y="-5934"/>
            <a:ext cx="11102009" cy="1325563"/>
          </a:xfrm>
        </p:spPr>
        <p:txBody>
          <a:bodyPr>
            <a:normAutofit/>
          </a:bodyPr>
          <a:lstStyle/>
          <a:p>
            <a:r>
              <a:rPr lang="en-US" sz="4800" dirty="0">
                <a:solidFill>
                  <a:srgbClr val="FF0000"/>
                </a:solidFill>
                <a:latin typeface="+mn-lt"/>
                <a:ea typeface="+mn-ea"/>
                <a:cs typeface="+mn-cs"/>
              </a:rPr>
              <a:t>Scrum </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51791" y="1176270"/>
            <a:ext cx="11661913" cy="5078758"/>
          </a:xfrm>
        </p:spPr>
        <p:txBody>
          <a:bodyPr>
            <a:normAutofit fontScale="47500" lnSpcReduction="20000"/>
          </a:bodyPr>
          <a:lstStyle/>
          <a:p>
            <a:pPr marL="0" indent="0" algn="just">
              <a:lnSpc>
                <a:spcPct val="150000"/>
              </a:lnSpc>
              <a:buNone/>
            </a:pPr>
            <a:r>
              <a:rPr lang="en-US" sz="4200" dirty="0"/>
              <a:t>Scrum is a framework that helps teams work together. Much like a rugby team training for the big game, scrum encourages teams to learn through experiences, self-organize while working on a problem, and reflect on their wins and losses to continuously improve.</a:t>
            </a:r>
          </a:p>
          <a:p>
            <a:pPr marL="0" indent="0">
              <a:buNone/>
            </a:pPr>
            <a:endParaRPr lang="en-US" sz="3300" dirty="0"/>
          </a:p>
          <a:p>
            <a:pPr marL="0" indent="0">
              <a:buNone/>
            </a:pPr>
            <a:r>
              <a:rPr lang="en-US" sz="10100" dirty="0">
                <a:solidFill>
                  <a:srgbClr val="FF0000"/>
                </a:solidFill>
              </a:rPr>
              <a:t>Scrum Team</a:t>
            </a:r>
          </a:p>
          <a:p>
            <a:pPr marL="0" indent="0" algn="just">
              <a:lnSpc>
                <a:spcPct val="150000"/>
              </a:lnSpc>
              <a:buNone/>
            </a:pPr>
            <a:r>
              <a:rPr lang="en-US" sz="2300" dirty="0"/>
              <a:t/>
            </a:r>
            <a:br>
              <a:rPr lang="en-US" sz="2300" dirty="0"/>
            </a:br>
            <a:r>
              <a:rPr lang="en-US" sz="4200" dirty="0"/>
              <a:t>A scrum team is a group of collaborators, typically between five and nine individuals, who work toward completing projects and delivering products. </a:t>
            </a:r>
          </a:p>
          <a:p>
            <a:pPr algn="just">
              <a:lnSpc>
                <a:spcPct val="150000"/>
              </a:lnSpc>
            </a:pPr>
            <a:r>
              <a:rPr lang="en-US" sz="4200" dirty="0"/>
              <a:t>One scrum master, </a:t>
            </a:r>
          </a:p>
          <a:p>
            <a:pPr algn="just">
              <a:lnSpc>
                <a:spcPct val="150000"/>
              </a:lnSpc>
            </a:pPr>
            <a:r>
              <a:rPr lang="en-US" sz="4200" dirty="0"/>
              <a:t>One product owner and </a:t>
            </a:r>
          </a:p>
          <a:p>
            <a:pPr algn="just">
              <a:lnSpc>
                <a:spcPct val="150000"/>
              </a:lnSpc>
            </a:pPr>
            <a:r>
              <a:rPr lang="en-US" sz="4200" dirty="0"/>
              <a:t>A group of developers.</a:t>
            </a:r>
            <a:endParaRPr lang="en-IN" sz="4200" dirty="0"/>
          </a:p>
        </p:txBody>
      </p:sp>
    </p:spTree>
    <p:extLst>
      <p:ext uri="{BB962C8B-B14F-4D97-AF65-F5344CB8AC3E}">
        <p14:creationId xmlns:p14="http://schemas.microsoft.com/office/powerpoint/2010/main" val="29602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1" y="1600325"/>
            <a:ext cx="11555895" cy="4053417"/>
          </a:xfrm>
          <a:prstGeom prst="rect">
            <a:avLst/>
          </a:prstGeom>
        </p:spPr>
        <p:txBody>
          <a:bodyPr wrap="square">
            <a:spAutoFit/>
          </a:bodyPr>
          <a:lstStyle/>
          <a:p>
            <a:pPr marL="285750" indent="-285750">
              <a:lnSpc>
                <a:spcPct val="130000"/>
              </a:lnSpc>
              <a:buFont typeface="Arial" panose="020B0604020202020204" pitchFamily="34" charset="0"/>
              <a:buChar char="•"/>
            </a:pPr>
            <a:r>
              <a:rPr lang="en-US" sz="2000" dirty="0"/>
              <a:t>A</a:t>
            </a:r>
            <a:r>
              <a:rPr lang="en-US" sz="2000" dirty="0"/>
              <a:t> </a:t>
            </a:r>
            <a:r>
              <a:rPr lang="en-US" sz="2000" dirty="0">
                <a:solidFill>
                  <a:srgbClr val="FF0000"/>
                </a:solidFill>
              </a:rPr>
              <a:t>Sprint</a:t>
            </a:r>
            <a:r>
              <a:rPr lang="en-US" sz="2000" dirty="0"/>
              <a:t> is a short, time-boxed period when a scrum team works to complete a set amount of work. </a:t>
            </a:r>
            <a:endParaRPr lang="en-US" sz="2000" dirty="0" smtClean="0"/>
          </a:p>
          <a:p>
            <a:pPr>
              <a:lnSpc>
                <a:spcPct val="130000"/>
              </a:lnSpc>
            </a:pPr>
            <a:endParaRPr lang="en-US" sz="2000" dirty="0"/>
          </a:p>
          <a:p>
            <a:pPr marL="285750" indent="-285750">
              <a:lnSpc>
                <a:spcPct val="130000"/>
              </a:lnSpc>
              <a:buFont typeface="Arial" panose="020B0604020202020204" pitchFamily="34" charset="0"/>
              <a:buChar char="•"/>
            </a:pPr>
            <a:r>
              <a:rPr lang="en-US" sz="2000" dirty="0"/>
              <a:t>A</a:t>
            </a:r>
            <a:r>
              <a:rPr lang="en-US" sz="2000" dirty="0"/>
              <a:t> </a:t>
            </a:r>
            <a:r>
              <a:rPr lang="en-US" sz="2000" dirty="0">
                <a:solidFill>
                  <a:srgbClr val="FF0000"/>
                </a:solidFill>
              </a:rPr>
              <a:t>Product backlog </a:t>
            </a:r>
            <a:r>
              <a:rPr lang="en-US" sz="2000" dirty="0"/>
              <a:t>is a prioritized list of work for the development team that is derived from the roadmap and its requirements. The most important items are shown at the top of the product backlog so the team knows what to deliver </a:t>
            </a:r>
            <a:r>
              <a:rPr lang="en-US" dirty="0" smtClean="0"/>
              <a:t>first</a:t>
            </a:r>
          </a:p>
          <a:p>
            <a:pPr marL="285750" indent="-285750">
              <a:lnSpc>
                <a:spcPct val="130000"/>
              </a:lnSpc>
              <a:buFont typeface="Arial" panose="020B0604020202020204" pitchFamily="34" charset="0"/>
              <a:buChar char="•"/>
            </a:pPr>
            <a:endParaRPr lang="en-US" dirty="0" smtClean="0"/>
          </a:p>
          <a:p>
            <a:pPr marL="285750" indent="-285750">
              <a:lnSpc>
                <a:spcPct val="130000"/>
              </a:lnSpc>
              <a:buFont typeface="Arial" panose="020B0604020202020204" pitchFamily="34" charset="0"/>
              <a:buChar char="•"/>
            </a:pPr>
            <a:r>
              <a:rPr lang="en-US" sz="2000" dirty="0"/>
              <a:t>A </a:t>
            </a:r>
            <a:r>
              <a:rPr lang="en-US" sz="2000" dirty="0">
                <a:solidFill>
                  <a:srgbClr val="FF0000"/>
                </a:solidFill>
              </a:rPr>
              <a:t>S</a:t>
            </a:r>
            <a:r>
              <a:rPr lang="en-US" sz="2000" dirty="0" smtClean="0">
                <a:solidFill>
                  <a:srgbClr val="FF0000"/>
                </a:solidFill>
              </a:rPr>
              <a:t>print </a:t>
            </a:r>
            <a:r>
              <a:rPr lang="en-US" sz="2000" dirty="0">
                <a:solidFill>
                  <a:srgbClr val="FF0000"/>
                </a:solidFill>
              </a:rPr>
              <a:t>b</a:t>
            </a:r>
            <a:r>
              <a:rPr lang="en-US" sz="2000" dirty="0" smtClean="0">
                <a:solidFill>
                  <a:srgbClr val="FF0000"/>
                </a:solidFill>
              </a:rPr>
              <a:t>acklog </a:t>
            </a:r>
            <a:r>
              <a:rPr lang="en-US" sz="2000" dirty="0"/>
              <a:t>is a subset of the product backlog and lists the work items to complete in one specific sprint. The purpose of the sprint backlog is to identify items from the product backlog that the team will work on during the sprint. </a:t>
            </a:r>
            <a:br>
              <a:rPr lang="en-US" sz="2000" dirty="0"/>
            </a:br>
            <a:endParaRPr lang="en-IN" sz="2000" dirty="0"/>
          </a:p>
        </p:txBody>
      </p:sp>
      <p:sp>
        <p:nvSpPr>
          <p:cNvPr id="5" name="Title 4"/>
          <p:cNvSpPr>
            <a:spLocks noGrp="1"/>
          </p:cNvSpPr>
          <p:nvPr>
            <p:ph type="title"/>
          </p:nvPr>
        </p:nvSpPr>
        <p:spPr>
          <a:xfrm>
            <a:off x="149086" y="7318"/>
            <a:ext cx="10515600" cy="1325563"/>
          </a:xfrm>
        </p:spPr>
        <p:txBody>
          <a:bodyPr/>
          <a:lstStyle/>
          <a:p>
            <a:r>
              <a:rPr lang="en-US" sz="4800" dirty="0" smtClean="0">
                <a:solidFill>
                  <a:srgbClr val="FF0000"/>
                </a:solidFill>
                <a:latin typeface="+mn-lt"/>
                <a:ea typeface="+mn-ea"/>
                <a:cs typeface="+mn-cs"/>
              </a:rPr>
              <a:t> Basic</a:t>
            </a:r>
            <a:r>
              <a:rPr lang="en-US" dirty="0" smtClean="0"/>
              <a:t> </a:t>
            </a:r>
            <a:r>
              <a:rPr lang="en-US" sz="4800" dirty="0">
                <a:solidFill>
                  <a:srgbClr val="FF0000"/>
                </a:solidFill>
                <a:latin typeface="+mn-lt"/>
                <a:ea typeface="+mn-ea"/>
                <a:cs typeface="+mn-cs"/>
              </a:rPr>
              <a:t>D</a:t>
            </a:r>
            <a:r>
              <a:rPr lang="en-US" sz="4800" dirty="0" smtClean="0">
                <a:solidFill>
                  <a:srgbClr val="FF0000"/>
                </a:solidFill>
                <a:latin typeface="+mn-lt"/>
                <a:ea typeface="+mn-ea"/>
                <a:cs typeface="+mn-cs"/>
              </a:rPr>
              <a:t>efinitions </a:t>
            </a:r>
            <a:endParaRPr lang="en-IN" sz="4800" dirty="0">
              <a:solidFill>
                <a:srgbClr val="FF0000"/>
              </a:solidFill>
              <a:latin typeface="+mn-lt"/>
              <a:ea typeface="+mn-ea"/>
              <a:cs typeface="+mn-cs"/>
            </a:endParaRPr>
          </a:p>
        </p:txBody>
      </p:sp>
    </p:spTree>
    <p:extLst>
      <p:ext uri="{BB962C8B-B14F-4D97-AF65-F5344CB8AC3E}">
        <p14:creationId xmlns:p14="http://schemas.microsoft.com/office/powerpoint/2010/main" val="38425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838200" y="73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smtClean="0">
                <a:solidFill>
                  <a:srgbClr val="FF0000"/>
                </a:solidFill>
                <a:latin typeface="+mn-lt"/>
                <a:ea typeface="+mn-ea"/>
                <a:cs typeface="+mn-cs"/>
              </a:rPr>
              <a:t>Scrum Events</a:t>
            </a:r>
            <a:endParaRPr lang="en-IN" sz="4800" dirty="0">
              <a:solidFill>
                <a:srgbClr val="FF0000"/>
              </a:solidFill>
              <a:latin typeface="+mn-lt"/>
              <a:ea typeface="+mn-ea"/>
              <a:cs typeface="+mn-cs"/>
            </a:endParaRPr>
          </a:p>
        </p:txBody>
      </p:sp>
      <p:sp>
        <p:nvSpPr>
          <p:cNvPr id="5" name="Content Placeholder 2"/>
          <p:cNvSpPr>
            <a:spLocks noGrp="1"/>
          </p:cNvSpPr>
          <p:nvPr>
            <p:ph idx="1"/>
          </p:nvPr>
        </p:nvSpPr>
        <p:spPr>
          <a:xfrm>
            <a:off x="480391" y="1401558"/>
            <a:ext cx="10515600" cy="4351338"/>
          </a:xfrm>
        </p:spPr>
        <p:txBody>
          <a:bodyPr>
            <a:normAutofit/>
          </a:bodyPr>
          <a:lstStyle/>
          <a:p>
            <a:pPr marL="514350" indent="-514350">
              <a:lnSpc>
                <a:spcPct val="150000"/>
              </a:lnSpc>
              <a:buFont typeface="+mj-lt"/>
              <a:buAutoNum type="arabicPeriod"/>
            </a:pPr>
            <a:r>
              <a:rPr lang="en-US" sz="2400" dirty="0"/>
              <a:t>Sprint Planning</a:t>
            </a:r>
          </a:p>
          <a:p>
            <a:pPr marL="514350" indent="-514350">
              <a:lnSpc>
                <a:spcPct val="150000"/>
              </a:lnSpc>
              <a:buFont typeface="+mj-lt"/>
              <a:buAutoNum type="arabicPeriod"/>
            </a:pPr>
            <a:r>
              <a:rPr lang="en-US" sz="2400" dirty="0"/>
              <a:t>Daily Scrum</a:t>
            </a:r>
          </a:p>
          <a:p>
            <a:pPr marL="514350" indent="-514350">
              <a:lnSpc>
                <a:spcPct val="150000"/>
              </a:lnSpc>
              <a:buFont typeface="+mj-lt"/>
              <a:buAutoNum type="arabicPeriod"/>
            </a:pPr>
            <a:r>
              <a:rPr lang="en-US" sz="2400" dirty="0"/>
              <a:t>Sprint Review</a:t>
            </a:r>
          </a:p>
          <a:p>
            <a:pPr marL="514350" indent="-514350">
              <a:lnSpc>
                <a:spcPct val="150000"/>
              </a:lnSpc>
              <a:buFont typeface="+mj-lt"/>
              <a:buAutoNum type="arabicPeriod"/>
            </a:pPr>
            <a:r>
              <a:rPr lang="en-US" sz="2400" dirty="0"/>
              <a:t>Sprint Retrospective</a:t>
            </a:r>
          </a:p>
          <a:p>
            <a:pPr marL="514350" indent="-514350">
              <a:lnSpc>
                <a:spcPct val="150000"/>
              </a:lnSpc>
              <a:buFont typeface="+mj-lt"/>
              <a:buAutoNum type="arabicPeriod"/>
            </a:pPr>
            <a:r>
              <a:rPr lang="en-US" sz="2400" dirty="0"/>
              <a:t>The Sprint</a:t>
            </a:r>
          </a:p>
          <a:p>
            <a:pPr>
              <a:lnSpc>
                <a:spcPct val="150000"/>
              </a:lnSpc>
            </a:pPr>
            <a:endParaRPr lang="en-IN" sz="2400" dirty="0"/>
          </a:p>
        </p:txBody>
      </p:sp>
    </p:spTree>
    <p:extLst>
      <p:ext uri="{BB962C8B-B14F-4D97-AF65-F5344CB8AC3E}">
        <p14:creationId xmlns:p14="http://schemas.microsoft.com/office/powerpoint/2010/main" val="249445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nira.com/wp-content/uploads/2019/11/Nov20_ScrumArtifacts_1_@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458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251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386</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Charlie Display</vt:lpstr>
      <vt:lpstr>Charlie Text</vt:lpstr>
      <vt:lpstr>Office Theme</vt:lpstr>
      <vt:lpstr>UNIT-1</vt:lpstr>
      <vt:lpstr>Three Perspectives of software engineering</vt:lpstr>
      <vt:lpstr>Agile Manifesto</vt:lpstr>
      <vt:lpstr>Agile Principles</vt:lpstr>
      <vt:lpstr>Elaborate your view…..</vt:lpstr>
      <vt:lpstr>Scrum </vt:lpstr>
      <vt:lpstr> Basic Definitions </vt:lpstr>
      <vt:lpstr>Scrum Events</vt:lpstr>
      <vt:lpstr>PowerPoint Presentation</vt:lpstr>
      <vt:lpstr>Scrum Process</vt:lpstr>
      <vt:lpstr>Uses of scrum</vt:lpstr>
      <vt:lpstr>PowerPoint Presentation</vt:lpstr>
      <vt:lpstr>Scrum Theory </vt:lpstr>
      <vt:lpstr>Kanban</vt:lpstr>
      <vt:lpstr>PowerPoint Presentation</vt:lpstr>
      <vt:lpstr>PowerPoint Presentation</vt:lpstr>
      <vt:lpstr>Teamwork</vt:lpstr>
      <vt:lpstr>Role Scheme</vt:lpstr>
      <vt:lpstr>Dilemmas in Teamwork</vt:lpstr>
      <vt:lpstr>Teamwork in Learning Environments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Lakshmana Rao</dc:creator>
  <cp:lastModifiedBy>Lakshmana Rao</cp:lastModifiedBy>
  <cp:revision>18</cp:revision>
  <dcterms:created xsi:type="dcterms:W3CDTF">2022-09-03T04:16:17Z</dcterms:created>
  <dcterms:modified xsi:type="dcterms:W3CDTF">2022-09-03T05:57:28Z</dcterms:modified>
</cp:coreProperties>
</file>