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D5F0-C57B-402B-A304-ECD4E8D7F294}" type="datetimeFigureOut">
              <a:rPr lang="en-US" smtClean="0"/>
              <a:pPr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7B6F-6A78-4A75-A663-A401156EB6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D5F0-C57B-402B-A304-ECD4E8D7F294}" type="datetimeFigureOut">
              <a:rPr lang="en-US" smtClean="0"/>
              <a:pPr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7B6F-6A78-4A75-A663-A401156EB6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D5F0-C57B-402B-A304-ECD4E8D7F294}" type="datetimeFigureOut">
              <a:rPr lang="en-US" smtClean="0"/>
              <a:pPr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7B6F-6A78-4A75-A663-A401156EB6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D5F0-C57B-402B-A304-ECD4E8D7F294}" type="datetimeFigureOut">
              <a:rPr lang="en-US" smtClean="0"/>
              <a:pPr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7B6F-6A78-4A75-A663-A401156EB6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D5F0-C57B-402B-A304-ECD4E8D7F294}" type="datetimeFigureOut">
              <a:rPr lang="en-US" smtClean="0"/>
              <a:pPr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7B6F-6A78-4A75-A663-A401156EB6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D5F0-C57B-402B-A304-ECD4E8D7F294}" type="datetimeFigureOut">
              <a:rPr lang="en-US" smtClean="0"/>
              <a:pPr/>
              <a:t>23-Mar-22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7B6F-6A78-4A75-A663-A401156EB6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D5F0-C57B-402B-A304-ECD4E8D7F294}" type="datetimeFigureOut">
              <a:rPr lang="en-US" smtClean="0"/>
              <a:pPr/>
              <a:t>23-Mar-22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7B6F-6A78-4A75-A663-A401156EB6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D5F0-C57B-402B-A304-ECD4E8D7F294}" type="datetimeFigureOut">
              <a:rPr lang="en-US" smtClean="0"/>
              <a:pPr/>
              <a:t>23-Mar-22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7B6F-6A78-4A75-A663-A401156EB6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D5F0-C57B-402B-A304-ECD4E8D7F294}" type="datetimeFigureOut">
              <a:rPr lang="en-US" smtClean="0"/>
              <a:pPr/>
              <a:t>23-Mar-22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7B6F-6A78-4A75-A663-A401156EB6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D5F0-C57B-402B-A304-ECD4E8D7F294}" type="datetimeFigureOut">
              <a:rPr lang="en-US" smtClean="0"/>
              <a:pPr/>
              <a:t>23-Mar-22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7B6F-6A78-4A75-A663-A401156EB6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D5F0-C57B-402B-A304-ECD4E8D7F294}" type="datetimeFigureOut">
              <a:rPr lang="en-US" smtClean="0"/>
              <a:pPr/>
              <a:t>23-Mar-22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37B6F-6A78-4A75-A663-A401156EB6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2D5F0-C57B-402B-A304-ECD4E8D7F294}" type="datetimeFigureOut">
              <a:rPr lang="en-US" smtClean="0"/>
              <a:pPr/>
              <a:t>23-Mar-22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37B6F-6A78-4A75-A663-A401156EB6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Tightness</a:t>
            </a:r>
            <a:r>
              <a:rPr lang="en-US" dirty="0"/>
              <a:t> is one time-related </a:t>
            </a:r>
            <a:r>
              <a:rPr lang="en-US" dirty="0">
                <a:solidFill>
                  <a:srgbClr val="00B050"/>
                </a:solidFill>
              </a:rPr>
              <a:t>characteristic</a:t>
            </a:r>
            <a:r>
              <a:rPr lang="en-US" dirty="0"/>
              <a:t> of agile software </a:t>
            </a:r>
            <a:r>
              <a:rPr lang="en-US" dirty="0" smtClean="0"/>
              <a:t>development. </a:t>
            </a:r>
            <a:r>
              <a:rPr lang="en-US" dirty="0" smtClean="0">
                <a:solidFill>
                  <a:srgbClr val="00B050"/>
                </a:solidFill>
              </a:rPr>
              <a:t>Sustainable </a:t>
            </a:r>
            <a:r>
              <a:rPr lang="en-US" dirty="0">
                <a:solidFill>
                  <a:srgbClr val="00B050"/>
                </a:solidFill>
              </a:rPr>
              <a:t>pace </a:t>
            </a:r>
            <a:r>
              <a:rPr lang="en-US" dirty="0"/>
              <a:t>is another one. </a:t>
            </a:r>
            <a:endParaRPr lang="en-US" dirty="0" smtClean="0"/>
          </a:p>
          <a:p>
            <a:r>
              <a:rPr lang="en-US" dirty="0" smtClean="0"/>
              <a:t>Sustainable </a:t>
            </a:r>
            <a:r>
              <a:rPr lang="en-US" dirty="0"/>
              <a:t>pace means </a:t>
            </a:r>
            <a:r>
              <a:rPr lang="en-US" dirty="0" smtClean="0"/>
              <a:t>that the </a:t>
            </a:r>
            <a:r>
              <a:rPr lang="en-US" dirty="0">
                <a:solidFill>
                  <a:srgbClr val="FF0000"/>
                </a:solidFill>
              </a:rPr>
              <a:t>development process is carried out in a reasonable number of hours</a:t>
            </a:r>
            <a:r>
              <a:rPr lang="en-US" dirty="0"/>
              <a:t>, </a:t>
            </a:r>
            <a:r>
              <a:rPr lang="en-US" dirty="0" smtClean="0"/>
              <a:t>which are </a:t>
            </a:r>
            <a:r>
              <a:rPr lang="en-US" dirty="0">
                <a:solidFill>
                  <a:srgbClr val="000099"/>
                </a:solidFill>
              </a:rPr>
              <a:t>well planned </a:t>
            </a:r>
            <a:r>
              <a:rPr lang="en-US" dirty="0"/>
              <a:t>and enable the team to be productive and to produce </a:t>
            </a:r>
            <a:r>
              <a:rPr lang="en-US" dirty="0" smtClean="0"/>
              <a:t>quality products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 4.2. An Iteration Timetable</a:t>
            </a:r>
            <a:br>
              <a:rPr lang="en-US" dirty="0"/>
            </a:br>
            <a:r>
              <a:rPr lang="en-US" dirty="0"/>
              <a:t>of an Agile Team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3912" y="1600200"/>
            <a:ext cx="74961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Management of Agile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1. Time </a:t>
            </a:r>
            <a:r>
              <a:rPr lang="en-US" dirty="0">
                <a:solidFill>
                  <a:srgbClr val="FF0000"/>
                </a:solidFill>
              </a:rPr>
              <a:t>Measurements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Management of Agile Projects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2975" y="1862931"/>
            <a:ext cx="72580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Time Measurements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7337" y="2120106"/>
            <a:ext cx="602932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smtClean="0">
                <a:solidFill>
                  <a:srgbClr val="FF0000"/>
                </a:solidFill>
              </a:rPr>
              <a:t>2. Prioritizing </a:t>
            </a:r>
            <a:r>
              <a:rPr lang="en-US" dirty="0">
                <a:solidFill>
                  <a:srgbClr val="FF0000"/>
                </a:solidFill>
              </a:rPr>
              <a:t>Development Tasks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 4.4. First Things First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7237" y="1371600"/>
            <a:ext cx="76295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33462" y="1620044"/>
            <a:ext cx="707707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Learning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1. The </a:t>
            </a:r>
            <a:r>
              <a:rPr lang="en-US" dirty="0">
                <a:solidFill>
                  <a:srgbClr val="FF0000"/>
                </a:solidFill>
              </a:rPr>
              <a:t>Planning Activity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Planning Activity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363" y="1600200"/>
            <a:ext cx="714327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Inroduction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Time is addressed differently by different people and cultures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for example, </a:t>
            </a:r>
            <a:r>
              <a:rPr lang="en-US" dirty="0" smtClean="0"/>
              <a:t>in western </a:t>
            </a:r>
            <a:r>
              <a:rPr lang="en-US" dirty="0"/>
              <a:t>culture, time is mainly associated with financial profit, i.e., </a:t>
            </a:r>
            <a:r>
              <a:rPr lang="en-US" dirty="0">
                <a:solidFill>
                  <a:srgbClr val="FF0000"/>
                </a:solidFill>
              </a:rPr>
              <a:t>‘‘Time </a:t>
            </a:r>
            <a:r>
              <a:rPr lang="en-US" dirty="0" smtClean="0">
                <a:solidFill>
                  <a:srgbClr val="FF0000"/>
                </a:solidFill>
              </a:rPr>
              <a:t>is money</a:t>
            </a:r>
            <a:r>
              <a:rPr lang="en-US" dirty="0">
                <a:solidFill>
                  <a:srgbClr val="FF0000"/>
                </a:solidFill>
              </a:rPr>
              <a:t>.’’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Time </a:t>
            </a:r>
            <a:r>
              <a:rPr lang="en-US" dirty="0"/>
              <a:t>plays a special role in software engineering: the project </a:t>
            </a:r>
            <a:r>
              <a:rPr lang="en-US" dirty="0" smtClean="0"/>
              <a:t>schedule should </a:t>
            </a:r>
            <a:r>
              <a:rPr lang="en-US" dirty="0"/>
              <a:t>be met, the product should be </a:t>
            </a:r>
            <a:r>
              <a:rPr lang="en-US" dirty="0">
                <a:solidFill>
                  <a:srgbClr val="FF0000"/>
                </a:solidFill>
              </a:rPr>
              <a:t>delivered on time</a:t>
            </a:r>
            <a:r>
              <a:rPr lang="en-US" dirty="0"/>
              <a:t>, teammates </a:t>
            </a:r>
            <a:r>
              <a:rPr lang="en-US" dirty="0" smtClean="0"/>
              <a:t>should complete </a:t>
            </a:r>
            <a:r>
              <a:rPr lang="en-US" dirty="0"/>
              <a:t>their tasks on time, and so on.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2.Teaching </a:t>
            </a:r>
            <a:r>
              <a:rPr lang="en-US" dirty="0"/>
              <a:t>and Learning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Teaching and Learning Principle 3: </a:t>
            </a:r>
            <a:r>
              <a:rPr lang="en-US" dirty="0" smtClean="0"/>
              <a:t>Explain</a:t>
            </a:r>
          </a:p>
          <a:p>
            <a:pPr>
              <a:buNone/>
            </a:pPr>
            <a:r>
              <a:rPr lang="en-US" dirty="0" smtClean="0"/>
              <a:t>While Doing</a:t>
            </a:r>
          </a:p>
          <a:p>
            <a:r>
              <a:rPr lang="en-US" dirty="0"/>
              <a:t>Teaching and Learning Principle 8: Manage Time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Students</a:t>
            </a:r>
            <a:r>
              <a:rPr lang="en-US" dirty="0"/>
              <a:t>’ Reflections on Time-Related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‘‘</a:t>
            </a:r>
            <a:r>
              <a:rPr lang="en-US" dirty="0">
                <a:solidFill>
                  <a:srgbClr val="00B050"/>
                </a:solidFill>
              </a:rPr>
              <a:t>MUCH more time </a:t>
            </a:r>
            <a:r>
              <a:rPr lang="en-US" dirty="0"/>
              <a:t>should be dedicated to the planning of the structure of </a:t>
            </a:r>
            <a:r>
              <a:rPr lang="en-US" dirty="0" smtClean="0"/>
              <a:t>the program</a:t>
            </a:r>
            <a:r>
              <a:rPr lang="en-US" dirty="0"/>
              <a:t>, both interfaces and implementation, before anyone starts </a:t>
            </a:r>
            <a:r>
              <a:rPr lang="en-US" dirty="0" smtClean="0"/>
              <a:t>writing any </a:t>
            </a:r>
            <a:r>
              <a:rPr lang="en-US" dirty="0"/>
              <a:t>code</a:t>
            </a:r>
            <a:r>
              <a:rPr lang="en-US" dirty="0" smtClean="0"/>
              <a:t>.’’</a:t>
            </a:r>
            <a:endParaRPr lang="en-US" dirty="0"/>
          </a:p>
          <a:p>
            <a:pPr algn="just"/>
            <a:r>
              <a:rPr lang="en-US" dirty="0"/>
              <a:t>‘‘Things usually </a:t>
            </a:r>
            <a:r>
              <a:rPr lang="en-US" dirty="0">
                <a:solidFill>
                  <a:srgbClr val="FF0000"/>
                </a:solidFill>
              </a:rPr>
              <a:t>take more time than expected</a:t>
            </a:r>
            <a:r>
              <a:rPr lang="en-US" dirty="0"/>
              <a:t>, especially because of </a:t>
            </a:r>
            <a:r>
              <a:rPr lang="en-US" dirty="0" smtClean="0"/>
              <a:t>integration and misconceptions |</a:t>
            </a:r>
            <a:r>
              <a:rPr lang="en-US" dirty="0"/>
              <a:t>this must be taken into account when </a:t>
            </a:r>
            <a:r>
              <a:rPr lang="en-US" dirty="0" smtClean="0"/>
              <a:t>estimating times.’’</a:t>
            </a:r>
            <a:endParaRPr lang="en-US" dirty="0"/>
          </a:p>
          <a:p>
            <a:pPr algn="just"/>
            <a:r>
              <a:rPr lang="en-US" dirty="0"/>
              <a:t>‘‘As for </a:t>
            </a:r>
            <a:r>
              <a:rPr lang="en-US" dirty="0">
                <a:solidFill>
                  <a:srgbClr val="FF0000"/>
                </a:solidFill>
              </a:rPr>
              <a:t>time evaluation</a:t>
            </a:r>
            <a:r>
              <a:rPr lang="en-US" dirty="0"/>
              <a:t>, we met </a:t>
            </a:r>
            <a:r>
              <a:rPr lang="en-US" dirty="0">
                <a:solidFill>
                  <a:srgbClr val="00B050"/>
                </a:solidFill>
              </a:rPr>
              <a:t>our estimations almost exactly</a:t>
            </a:r>
            <a:r>
              <a:rPr lang="en-US" dirty="0"/>
              <a:t>, and in </a:t>
            </a:r>
            <a:r>
              <a:rPr lang="en-US" dirty="0" smtClean="0">
                <a:solidFill>
                  <a:srgbClr val="0000CC"/>
                </a:solidFill>
              </a:rPr>
              <a:t>some cases </a:t>
            </a:r>
            <a:r>
              <a:rPr lang="en-US" dirty="0">
                <a:solidFill>
                  <a:srgbClr val="0000CC"/>
                </a:solidFill>
              </a:rPr>
              <a:t>even finished tasks sooner than we had expected.’’</a:t>
            </a:r>
          </a:p>
          <a:p>
            <a:pPr algn="just"/>
            <a:r>
              <a:rPr lang="en-US" dirty="0"/>
              <a:t>‘‘</a:t>
            </a:r>
            <a:r>
              <a:rPr lang="en-US" dirty="0">
                <a:solidFill>
                  <a:srgbClr val="FF0000"/>
                </a:solidFill>
              </a:rPr>
              <a:t>In iterations 2 and 3 the times were better defined, because of the </a:t>
            </a:r>
            <a:r>
              <a:rPr lang="en-US" dirty="0" smtClean="0">
                <a:solidFill>
                  <a:srgbClr val="FF0000"/>
                </a:solidFill>
              </a:rPr>
              <a:t>experience we </a:t>
            </a:r>
            <a:r>
              <a:rPr lang="en-US" dirty="0">
                <a:solidFill>
                  <a:srgbClr val="FF0000"/>
                </a:solidFill>
              </a:rPr>
              <a:t>had gained</a:t>
            </a:r>
            <a:r>
              <a:rPr lang="en-US" dirty="0"/>
              <a:t>.’’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The </a:t>
            </a:r>
            <a:r>
              <a:rPr lang="en-US" dirty="0"/>
              <a:t>Academic Coach’s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The planning session gives the academic coach an excellent viewpoint on </a:t>
            </a:r>
            <a:r>
              <a:rPr lang="en-US" dirty="0" smtClean="0"/>
              <a:t>the students</a:t>
            </a:r>
            <a:r>
              <a:rPr lang="en-US" dirty="0"/>
              <a:t>’ work with respect to the project’s planning, the design of its parts, </a:t>
            </a:r>
            <a:r>
              <a:rPr lang="en-US" dirty="0" smtClean="0"/>
              <a:t>and the </a:t>
            </a:r>
            <a:r>
              <a:rPr lang="en-US" dirty="0"/>
              <a:t>development management. During the planning activity, the academic </a:t>
            </a:r>
            <a:r>
              <a:rPr lang="en-US" dirty="0" smtClean="0"/>
              <a:t>coach becomes </a:t>
            </a:r>
            <a:r>
              <a:rPr lang="en-US" dirty="0"/>
              <a:t>extensively familiar with the project details and with each student’s </a:t>
            </a:r>
            <a:r>
              <a:rPr lang="en-US" dirty="0" smtClean="0"/>
              <a:t>part in </a:t>
            </a:r>
            <a:r>
              <a:rPr lang="en-US" dirty="0"/>
              <a:t>the development.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Time-Related </a:t>
            </a:r>
            <a:r>
              <a:rPr lang="en-US" dirty="0"/>
              <a:t>Problems in Software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1. Bottlenecks:</a:t>
            </a:r>
            <a:r>
              <a:rPr lang="en-US" dirty="0" smtClean="0"/>
              <a:t> In software development </a:t>
            </a:r>
            <a:r>
              <a:rPr lang="en-US" dirty="0"/>
              <a:t>occur </a:t>
            </a:r>
            <a:r>
              <a:rPr lang="en-US" dirty="0" smtClean="0"/>
              <a:t>when one </a:t>
            </a:r>
            <a:r>
              <a:rPr lang="en-US" dirty="0"/>
              <a:t>or </a:t>
            </a:r>
            <a:r>
              <a:rPr lang="en-US" dirty="0" smtClean="0"/>
              <a:t>more functions </a:t>
            </a:r>
            <a:r>
              <a:rPr lang="en-US" dirty="0"/>
              <a:t>in the process await the output of another function in the process, </a:t>
            </a:r>
            <a:r>
              <a:rPr lang="en-US" dirty="0" smtClean="0"/>
              <a:t>with teammates </a:t>
            </a:r>
            <a:r>
              <a:rPr lang="en-US" dirty="0"/>
              <a:t>having nothing to work on in the meantime. </a:t>
            </a:r>
            <a:endParaRPr lang="en-US" dirty="0" smtClean="0"/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.</a:t>
            </a:r>
            <a:r>
              <a:rPr lang="en-US" dirty="0"/>
              <a:t> when developers wait for </a:t>
            </a:r>
            <a:r>
              <a:rPr lang="en-US" dirty="0" smtClean="0"/>
              <a:t>artifacts </a:t>
            </a:r>
            <a:r>
              <a:rPr lang="en-US" dirty="0"/>
              <a:t>from system analysts, like </a:t>
            </a:r>
            <a:r>
              <a:rPr lang="en-US" dirty="0" smtClean="0"/>
              <a:t>the specification </a:t>
            </a:r>
            <a:r>
              <a:rPr lang="en-US" dirty="0"/>
              <a:t>of a specific module.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Time-Related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2. Project </a:t>
            </a:r>
            <a:r>
              <a:rPr lang="en-US" dirty="0">
                <a:solidFill>
                  <a:srgbClr val="FF0000"/>
                </a:solidFill>
              </a:rPr>
              <a:t>planning and schedule</a:t>
            </a:r>
            <a:r>
              <a:rPr lang="en-US" dirty="0"/>
              <a:t>. Two main problems are associated </a:t>
            </a:r>
            <a:r>
              <a:rPr lang="en-US" dirty="0" smtClean="0"/>
              <a:t>with schedules</a:t>
            </a:r>
            <a:r>
              <a:rPr lang="en-US" dirty="0"/>
              <a:t>, which are, in fact, closely connected. The </a:t>
            </a:r>
            <a:r>
              <a:rPr lang="en-US" dirty="0">
                <a:solidFill>
                  <a:srgbClr val="FF0000"/>
                </a:solidFill>
              </a:rPr>
              <a:t>first </a:t>
            </a:r>
            <a:r>
              <a:rPr lang="en-US" dirty="0"/>
              <a:t>is the mere </a:t>
            </a:r>
            <a:r>
              <a:rPr lang="en-US" dirty="0" smtClean="0">
                <a:solidFill>
                  <a:srgbClr val="00B050"/>
                </a:solidFill>
              </a:rPr>
              <a:t>construction of </a:t>
            </a:r>
            <a:r>
              <a:rPr lang="en-US" dirty="0">
                <a:solidFill>
                  <a:srgbClr val="00B050"/>
                </a:solidFill>
              </a:rPr>
              <a:t>a feasible </a:t>
            </a:r>
            <a:r>
              <a:rPr lang="en-US" dirty="0"/>
              <a:t>project schedule. </a:t>
            </a:r>
            <a:r>
              <a:rPr lang="en-US" dirty="0">
                <a:solidFill>
                  <a:srgbClr val="FF0000"/>
                </a:solidFill>
              </a:rPr>
              <a:t>The second problem </a:t>
            </a:r>
            <a:r>
              <a:rPr lang="en-US" dirty="0"/>
              <a:t>is to meet the schedule that </a:t>
            </a:r>
            <a:r>
              <a:rPr lang="en-US" dirty="0" smtClean="0"/>
              <a:t>has been </a:t>
            </a:r>
            <a:r>
              <a:rPr lang="en-US" dirty="0"/>
              <a:t>set.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Time-Related Problems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3.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Time </a:t>
            </a:r>
            <a:r>
              <a:rPr lang="en-US" dirty="0">
                <a:solidFill>
                  <a:srgbClr val="FF0000"/>
                </a:solidFill>
              </a:rPr>
              <a:t>estimation</a:t>
            </a:r>
            <a:r>
              <a:rPr lang="en-US" dirty="0"/>
              <a:t>. There are different ways to support </a:t>
            </a:r>
            <a:r>
              <a:rPr lang="en-US" dirty="0" smtClean="0"/>
              <a:t>time estimation</a:t>
            </a:r>
            <a:endParaRPr lang="en-US" dirty="0"/>
          </a:p>
          <a:p>
            <a:pPr algn="just"/>
            <a:r>
              <a:rPr lang="en-US" dirty="0"/>
              <a:t>(Boehm 1981, Boehm et al. 2000, </a:t>
            </a:r>
            <a:r>
              <a:rPr lang="en-US" dirty="0" err="1"/>
              <a:t>Kemerer</a:t>
            </a:r>
            <a:r>
              <a:rPr lang="en-US" dirty="0"/>
              <a:t> 1987, SEI 2001). With respect to </a:t>
            </a:r>
            <a:r>
              <a:rPr lang="en-US" dirty="0" smtClean="0"/>
              <a:t>the estimation </a:t>
            </a:r>
            <a:r>
              <a:rPr lang="en-US" dirty="0"/>
              <a:t>of the </a:t>
            </a:r>
            <a:r>
              <a:rPr lang="en-US" dirty="0" smtClean="0"/>
              <a:t>development </a:t>
            </a:r>
            <a:r>
              <a:rPr lang="en-US" dirty="0"/>
              <a:t>time of a specific module/class/task, it is </a:t>
            </a:r>
            <a:r>
              <a:rPr lang="en-US" dirty="0" smtClean="0"/>
              <a:t>well known </a:t>
            </a:r>
            <a:r>
              <a:rPr lang="en-US" dirty="0"/>
              <a:t>that the greater the module/class/task is, the more difficult it is </a:t>
            </a:r>
            <a:r>
              <a:rPr lang="en-US" dirty="0" smtClean="0"/>
              <a:t>to estimate </a:t>
            </a:r>
            <a:r>
              <a:rPr lang="en-US" dirty="0"/>
              <a:t>its development time. </a:t>
            </a:r>
            <a:endParaRPr lang="en-US" dirty="0" smtClean="0"/>
          </a:p>
          <a:p>
            <a:pPr algn="just"/>
            <a:r>
              <a:rPr lang="en-US" dirty="0" err="1" smtClean="0"/>
              <a:t>Tomayko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Hazzan</a:t>
            </a:r>
            <a:r>
              <a:rPr lang="en-US" dirty="0"/>
              <a:t> (2004) present </a:t>
            </a:r>
            <a:r>
              <a:rPr lang="en-US" dirty="0" smtClean="0"/>
              <a:t>evidence that </a:t>
            </a:r>
            <a:r>
              <a:rPr lang="en-US" dirty="0"/>
              <a:t>the smaller the estimated unit is, the more accurate is its time estimation.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Time-Related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4.Time </a:t>
            </a:r>
            <a:r>
              <a:rPr lang="en-US" dirty="0">
                <a:solidFill>
                  <a:srgbClr val="FF0000"/>
                </a:solidFill>
              </a:rPr>
              <a:t>pressure</a:t>
            </a:r>
            <a:r>
              <a:rPr lang="en-US" dirty="0"/>
              <a:t>. </a:t>
            </a:r>
            <a:r>
              <a:rPr lang="en-US" dirty="0">
                <a:solidFill>
                  <a:srgbClr val="7030A0"/>
                </a:solidFill>
              </a:rPr>
              <a:t>Time pressure is the result of </a:t>
            </a:r>
            <a:r>
              <a:rPr lang="en-US" dirty="0" smtClean="0">
                <a:solidFill>
                  <a:srgbClr val="7030A0"/>
                </a:solidFill>
              </a:rPr>
              <a:t>the previous problems</a:t>
            </a:r>
            <a:r>
              <a:rPr lang="en-US" dirty="0"/>
              <a:t>. </a:t>
            </a:r>
            <a:r>
              <a:rPr lang="en-US" dirty="0" smtClean="0"/>
              <a:t>It happens </a:t>
            </a:r>
            <a:r>
              <a:rPr lang="en-US" dirty="0"/>
              <a:t>usually toward the end of the development process, when </a:t>
            </a:r>
            <a:r>
              <a:rPr lang="en-US" dirty="0" smtClean="0"/>
              <a:t>teammates </a:t>
            </a:r>
            <a:r>
              <a:rPr lang="en-US" dirty="0" smtClean="0">
                <a:solidFill>
                  <a:srgbClr val="00B050"/>
                </a:solidFill>
              </a:rPr>
              <a:t>cannot </a:t>
            </a:r>
            <a:r>
              <a:rPr lang="en-US" dirty="0">
                <a:solidFill>
                  <a:srgbClr val="00B050"/>
                </a:solidFill>
              </a:rPr>
              <a:t>meet the project schedule</a:t>
            </a:r>
            <a:r>
              <a:rPr lang="en-US" dirty="0"/>
              <a:t>, either because of </a:t>
            </a:r>
            <a:r>
              <a:rPr lang="en-US" dirty="0">
                <a:solidFill>
                  <a:srgbClr val="FF0000"/>
                </a:solidFill>
              </a:rPr>
              <a:t>poor time estimations </a:t>
            </a:r>
            <a:r>
              <a:rPr lang="en-US" dirty="0" smtClean="0"/>
              <a:t>or     </a:t>
            </a:r>
            <a:r>
              <a:rPr lang="en-US" dirty="0" smtClean="0">
                <a:solidFill>
                  <a:srgbClr val="FF0000"/>
                </a:solidFill>
              </a:rPr>
              <a:t>bottlenecks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Time </a:t>
            </a:r>
            <a:r>
              <a:rPr lang="en-US" dirty="0"/>
              <a:t>pressure usually leads to the skipping of different </a:t>
            </a:r>
            <a:r>
              <a:rPr lang="en-US" dirty="0" smtClean="0"/>
              <a:t>testing activities</a:t>
            </a:r>
            <a:r>
              <a:rPr lang="en-US" dirty="0"/>
              <a:t>, which in turn leads to a decrease in software quality.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Time-Related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5. Late </a:t>
            </a:r>
            <a:r>
              <a:rPr lang="en-US" dirty="0">
                <a:solidFill>
                  <a:srgbClr val="FF0000"/>
                </a:solidFill>
              </a:rPr>
              <a:t>delivery</a:t>
            </a:r>
            <a:r>
              <a:rPr lang="en-US" dirty="0"/>
              <a:t>. Late deliveries occur as a result of inappropriate </a:t>
            </a:r>
            <a:r>
              <a:rPr lang="en-US" dirty="0" smtClean="0"/>
              <a:t>project planning</a:t>
            </a:r>
            <a:r>
              <a:rPr lang="en-US" dirty="0"/>
              <a:t>, usually due to poor estimations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Data indicate that the percentage </a:t>
            </a:r>
            <a:r>
              <a:rPr lang="en-US" dirty="0" smtClean="0"/>
              <a:t>of software </a:t>
            </a:r>
            <a:r>
              <a:rPr lang="en-US" dirty="0"/>
              <a:t>projects that fail to accomplish on-time delivery is quite high.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See</a:t>
            </a:r>
            <a:r>
              <a:rPr lang="en-US" dirty="0"/>
              <a:t>, </a:t>
            </a:r>
            <a:r>
              <a:rPr lang="en-US" dirty="0" smtClean="0"/>
              <a:t>for example</a:t>
            </a:r>
            <a:r>
              <a:rPr lang="en-US" dirty="0"/>
              <a:t>, the data presented by the Standish Group Report (Standish 1994).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algn="just"/>
            <a:r>
              <a:rPr lang="en-US" dirty="0" smtClean="0"/>
              <a:t>Case </a:t>
            </a:r>
            <a:r>
              <a:rPr lang="en-US" dirty="0"/>
              <a:t>Study 4.1. Software Organizational </a:t>
            </a:r>
            <a:r>
              <a:rPr lang="en-US" dirty="0" smtClean="0"/>
              <a:t>Survey from </a:t>
            </a:r>
            <a:r>
              <a:rPr lang="en-US" dirty="0"/>
              <a:t>the Time Perspective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Tightness </a:t>
            </a:r>
            <a:r>
              <a:rPr lang="en-US" dirty="0"/>
              <a:t>of Software Development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Project plan dimension</a:t>
            </a:r>
            <a:r>
              <a:rPr lang="en-US" dirty="0"/>
              <a:t>: number of releases and feedback milestones, level </a:t>
            </a:r>
            <a:r>
              <a:rPr lang="en-US" dirty="0" smtClean="0"/>
              <a:t>of emphasis </a:t>
            </a:r>
            <a:r>
              <a:rPr lang="en-US" dirty="0"/>
              <a:t>placed on planning, number of days for which specific planning </a:t>
            </a:r>
            <a:r>
              <a:rPr lang="en-US" dirty="0" smtClean="0"/>
              <a:t>is made </a:t>
            </a:r>
            <a:r>
              <a:rPr lang="en-US" dirty="0"/>
              <a:t>(the smaller the number of days, the tighter the software </a:t>
            </a:r>
            <a:r>
              <a:rPr lang="en-US" dirty="0" smtClean="0"/>
              <a:t>development method</a:t>
            </a:r>
            <a:r>
              <a:rPr lang="en-US" dirty="0"/>
              <a:t>).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Procedures and standards dimension</a:t>
            </a:r>
            <a:r>
              <a:rPr lang="en-US" dirty="0"/>
              <a:t>: level of detail that describes </a:t>
            </a:r>
            <a:r>
              <a:rPr lang="en-US" dirty="0" smtClean="0"/>
              <a:t>the software </a:t>
            </a:r>
            <a:r>
              <a:rPr lang="en-US" dirty="0"/>
              <a:t>development method.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Responsibility and accountability dimension</a:t>
            </a:r>
            <a:r>
              <a:rPr lang="en-US" dirty="0"/>
              <a:t>: level of role performance, </a:t>
            </a:r>
            <a:r>
              <a:rPr lang="en-US" dirty="0" smtClean="0"/>
              <a:t>level of </a:t>
            </a:r>
            <a:r>
              <a:rPr lang="en-US" dirty="0"/>
              <a:t>personal accountability, frequency at which team members are required </a:t>
            </a:r>
            <a:r>
              <a:rPr lang="en-US" dirty="0" smtClean="0"/>
              <a:t>to report </a:t>
            </a:r>
            <a:r>
              <a:rPr lang="en-US" dirty="0"/>
              <a:t>on their progress.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Time estimation dimension</a:t>
            </a:r>
            <a:r>
              <a:rPr lang="en-US" dirty="0"/>
              <a:t>: importance given to time estimation, </a:t>
            </a:r>
            <a:r>
              <a:rPr lang="en-US" dirty="0" smtClean="0"/>
              <a:t>resolution level </a:t>
            </a:r>
            <a:r>
              <a:rPr lang="en-US" dirty="0"/>
              <a:t>of time estimation (hours, days, months)|the smaller the time units</a:t>
            </a:r>
            <a:r>
              <a:rPr lang="en-US" dirty="0" smtClean="0"/>
              <a:t>, the </a:t>
            </a:r>
            <a:r>
              <a:rPr lang="en-US" dirty="0"/>
              <a:t>higher the resolution, and the higher the value of this dimension.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Individual need satisfaction dimension</a:t>
            </a:r>
            <a:r>
              <a:rPr lang="en-US" dirty="0"/>
              <a:t>: mutual dependency of team members</a:t>
            </a:r>
            <a:r>
              <a:rPr lang="en-US" dirty="0" smtClean="0"/>
              <a:t>, level </a:t>
            </a:r>
            <a:r>
              <a:rPr lang="en-US" dirty="0"/>
              <a:t>of planning that inspires the message ‘‘Invest now for </a:t>
            </a:r>
            <a:r>
              <a:rPr lang="en-US" dirty="0" smtClean="0"/>
              <a:t>the future</a:t>
            </a:r>
            <a:r>
              <a:rPr lang="en-US" dirty="0"/>
              <a:t>.’’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874</Words>
  <Application>Microsoft Office PowerPoint</Application>
  <PresentationFormat>On-screen Show (4:3)</PresentationFormat>
  <Paragraphs>65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TIME</vt:lpstr>
      <vt:lpstr>Inroduction </vt:lpstr>
      <vt:lpstr>List of Time-Related Problems in Software Projects</vt:lpstr>
      <vt:lpstr>List of Time-Related Problems</vt:lpstr>
      <vt:lpstr>List of Time-Related Problems</vt:lpstr>
      <vt:lpstr>List of Time-Related Problems</vt:lpstr>
      <vt:lpstr>List of Time-Related Problems</vt:lpstr>
      <vt:lpstr>Time</vt:lpstr>
      <vt:lpstr>Tightness of Software Development Methods</vt:lpstr>
      <vt:lpstr>Sustainable Pace</vt:lpstr>
      <vt:lpstr>Case Study 4.2. An Iteration Timetable of an Agile Team</vt:lpstr>
      <vt:lpstr>Time Management of Agile Projects</vt:lpstr>
      <vt:lpstr>Time Management of Agile Projects</vt:lpstr>
      <vt:lpstr>Time Measurements</vt:lpstr>
      <vt:lpstr>Slide 15</vt:lpstr>
      <vt:lpstr>Case Study 4.4. First Things First </vt:lpstr>
      <vt:lpstr>First Things First</vt:lpstr>
      <vt:lpstr>Time in Learning Environments</vt:lpstr>
      <vt:lpstr>The Planning Activity</vt:lpstr>
      <vt:lpstr>2.Teaching and Learning Principles</vt:lpstr>
      <vt:lpstr>3. Students’ Reflections on Time-Related Issues</vt:lpstr>
      <vt:lpstr>4. The Academic Coach’s Perspective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</dc:title>
  <dc:creator>admin</dc:creator>
  <cp:lastModifiedBy>admin</cp:lastModifiedBy>
  <cp:revision>38</cp:revision>
  <dcterms:created xsi:type="dcterms:W3CDTF">2022-03-23T05:44:32Z</dcterms:created>
  <dcterms:modified xsi:type="dcterms:W3CDTF">2022-03-23T10:57:18Z</dcterms:modified>
</cp:coreProperties>
</file>