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3A90-3EC3-418A-818B-FA037B905C0A}" type="datetimeFigureOut">
              <a:rPr lang="en-US" smtClean="0"/>
              <a:pPr/>
              <a:t>15-Mar-22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0D9A3-89E9-4550-A80F-C52A85C503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Customer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the next iteration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is an important resource and should be managed wisely.</a:t>
            </a:r>
          </a:p>
          <a:p>
            <a:r>
              <a:rPr lang="en-US" dirty="0"/>
              <a:t>The smaller a development task is, the more accurate its development </a:t>
            </a:r>
            <a:r>
              <a:rPr lang="en-US" dirty="0" smtClean="0"/>
              <a:t>time estimation </a:t>
            </a:r>
            <a:r>
              <a:rPr lang="en-US" dirty="0"/>
              <a:t>is. Thus, </a:t>
            </a:r>
            <a:r>
              <a:rPr lang="en-US" dirty="0">
                <a:solidFill>
                  <a:srgbClr val="FF0000"/>
                </a:solidFill>
              </a:rPr>
              <a:t>product delivery on time and of high quality is </a:t>
            </a:r>
            <a:r>
              <a:rPr lang="en-US" dirty="0" smtClean="0">
                <a:solidFill>
                  <a:srgbClr val="FF0000"/>
                </a:solidFill>
              </a:rPr>
              <a:t>better ensured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An ordered professional work environment is required by professional practitioners</a:t>
            </a:r>
            <a:r>
              <a:rPr lang="en-US" dirty="0" smtClean="0"/>
              <a:t>; chaos </a:t>
            </a:r>
            <a:r>
              <a:rPr lang="en-US" dirty="0">
                <a:solidFill>
                  <a:srgbClr val="FF0000"/>
                </a:solidFill>
              </a:rPr>
              <a:t>frustrates</a:t>
            </a:r>
            <a:r>
              <a:rPr lang="en-US" dirty="0"/>
              <a:t> professionals especially because the resulting </a:t>
            </a:r>
            <a:r>
              <a:rPr lang="en-US" dirty="0" smtClean="0"/>
              <a:t>products are </a:t>
            </a:r>
            <a:r>
              <a:rPr lang="en-US" dirty="0"/>
              <a:t>of low quality and their professionalism is doubted.</a:t>
            </a:r>
          </a:p>
          <a:p>
            <a:r>
              <a:rPr lang="en-US" dirty="0">
                <a:solidFill>
                  <a:srgbClr val="0070C0"/>
                </a:solidFill>
              </a:rPr>
              <a:t>Fairness and a cooperative work environment are valued by </a:t>
            </a:r>
            <a:r>
              <a:rPr lang="en-US" dirty="0" smtClean="0">
                <a:solidFill>
                  <a:srgbClr val="0070C0"/>
                </a:solidFill>
              </a:rPr>
              <a:t>professional developers</a:t>
            </a:r>
            <a:r>
              <a:rPr lang="en-US" dirty="0">
                <a:solidFill>
                  <a:srgbClr val="0070C0"/>
                </a:solidFill>
              </a:rPr>
              <a:t>; an open and transparent work distribution, in which all </a:t>
            </a:r>
            <a:r>
              <a:rPr lang="en-US" dirty="0" smtClean="0">
                <a:solidFill>
                  <a:srgbClr val="0070C0"/>
                </a:solidFill>
              </a:rPr>
              <a:t>parties are </a:t>
            </a:r>
            <a:r>
              <a:rPr lang="en-US" dirty="0">
                <a:solidFill>
                  <a:srgbClr val="0070C0"/>
                </a:solidFill>
              </a:rPr>
              <a:t>involved, increases practitioners’ </a:t>
            </a:r>
            <a:r>
              <a:rPr lang="en-US" dirty="0">
                <a:solidFill>
                  <a:srgbClr val="FF0000"/>
                </a:solidFill>
              </a:rPr>
              <a:t>security, trust, and cooperation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focuses </a:t>
            </a:r>
            <a:r>
              <a:rPr lang="en-US" dirty="0"/>
              <a:t>on the common </a:t>
            </a:r>
            <a:r>
              <a:rPr lang="en-US" dirty="0" smtClean="0"/>
              <a:t>language required </a:t>
            </a:r>
            <a:r>
              <a:rPr lang="en-US" dirty="0"/>
              <a:t>in order to </a:t>
            </a:r>
            <a:r>
              <a:rPr lang="en-US" dirty="0" smtClean="0"/>
              <a:t>maintain ongoing </a:t>
            </a:r>
            <a:r>
              <a:rPr lang="en-US" dirty="0"/>
              <a:t>communication with the customers</a:t>
            </a:r>
            <a:r>
              <a:rPr lang="en-US" dirty="0" smtClean="0"/>
              <a:t>.</a:t>
            </a:r>
          </a:p>
          <a:p>
            <a:r>
              <a:rPr lang="en-US" dirty="0"/>
              <a:t>First, be aware of metaphors. </a:t>
            </a:r>
            <a:endParaRPr lang="en-US" dirty="0" smtClean="0"/>
          </a:p>
          <a:p>
            <a:r>
              <a:rPr lang="en-US" dirty="0"/>
              <a:t>Second, encourage developers to provide multiple metaphors: </a:t>
            </a:r>
          </a:p>
          <a:p>
            <a:pPr>
              <a:buNone/>
            </a:pPr>
            <a:r>
              <a:rPr lang="en-US" dirty="0" smtClean="0"/>
              <a:t>( NOTE: </a:t>
            </a:r>
            <a:r>
              <a:rPr lang="en-US" dirty="0" smtClean="0"/>
              <a:t>A</a:t>
            </a:r>
            <a:r>
              <a:rPr lang="en-US" dirty="0" smtClean="0"/>
              <a:t> </a:t>
            </a:r>
            <a:r>
              <a:rPr lang="en-US" b="1" dirty="0" smtClean="0"/>
              <a:t>metaphor</a:t>
            </a:r>
            <a:r>
              <a:rPr lang="en-US" dirty="0" smtClean="0"/>
              <a:t> is a figure of speech that describes an object or action in a way that isn’t literally true, but helps explain an idea or make a </a:t>
            </a:r>
            <a:r>
              <a:rPr lang="en-US" dirty="0" smtClean="0"/>
              <a:t>comparison.)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human computer interaction (HCI) field emerged in the early 1960s. </a:t>
            </a:r>
            <a:endParaRPr lang="en-US" dirty="0" smtClean="0"/>
          </a:p>
          <a:p>
            <a:r>
              <a:rPr lang="en-US" dirty="0"/>
              <a:t>Norman (2006) suggests abandoning the traditional HCI approach of ‘‘</a:t>
            </a:r>
            <a:r>
              <a:rPr lang="en-US" dirty="0" smtClean="0"/>
              <a:t>study first</a:t>
            </a:r>
            <a:r>
              <a:rPr lang="en-US" dirty="0"/>
              <a:t>, design second’’ and to try the ‘‘design, then study’’ approach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integration of the user in the development environment is </a:t>
            </a:r>
            <a:r>
              <a:rPr lang="en-US" dirty="0" smtClean="0"/>
              <a:t>accomplished by </a:t>
            </a:r>
            <a:r>
              <a:rPr lang="en-US" dirty="0"/>
              <a:t>the </a:t>
            </a:r>
            <a:r>
              <a:rPr lang="en-US" b="1" dirty="0" smtClean="0"/>
              <a:t>User Centered Design </a:t>
            </a:r>
            <a:r>
              <a:rPr lang="en-US" dirty="0"/>
              <a:t>(UCD) approach, which is a </a:t>
            </a:r>
            <a:r>
              <a:rPr lang="en-US" dirty="0">
                <a:solidFill>
                  <a:srgbClr val="FF0000"/>
                </a:solidFill>
              </a:rPr>
              <a:t>set of design techniques</a:t>
            </a:r>
          </a:p>
          <a:p>
            <a:r>
              <a:rPr lang="en-US" dirty="0"/>
              <a:t>that emphasizes user needs during the design of the user interface. This </a:t>
            </a:r>
            <a:r>
              <a:rPr lang="en-US" dirty="0" smtClean="0"/>
              <a:t>is achieved </a:t>
            </a:r>
            <a:r>
              <a:rPr lang="en-US" dirty="0"/>
              <a:t>by managing user evaluation with </a:t>
            </a:r>
            <a:r>
              <a:rPr lang="en-US" b="1" dirty="0"/>
              <a:t>validated user evaluation </a:t>
            </a:r>
            <a:r>
              <a:rPr lang="en-US" b="1" dirty="0" smtClean="0"/>
              <a:t>techniques </a:t>
            </a:r>
            <a:r>
              <a:rPr lang="en-US" dirty="0" smtClean="0"/>
              <a:t>(</a:t>
            </a:r>
            <a:r>
              <a:rPr lang="en-US" dirty="0" err="1"/>
              <a:t>Vredenburg</a:t>
            </a:r>
            <a:r>
              <a:rPr lang="en-US" dirty="0"/>
              <a:t> et al. 2002).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</a:t>
            </a:r>
            <a:r>
              <a:rPr lang="en-US" b="1" dirty="0" smtClean="0">
                <a:solidFill>
                  <a:srgbClr val="FF0000"/>
                </a:solidFill>
              </a:rPr>
              <a:t>two main </a:t>
            </a:r>
            <a:r>
              <a:rPr lang="en-US" b="1" dirty="0">
                <a:solidFill>
                  <a:srgbClr val="FF0000"/>
                </a:solidFill>
              </a:rPr>
              <a:t>types </a:t>
            </a:r>
            <a:r>
              <a:rPr lang="en-US" dirty="0"/>
              <a:t>of evaluation: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1. expert-based </a:t>
            </a:r>
            <a:r>
              <a:rPr lang="en-US" dirty="0"/>
              <a:t>evaluation </a:t>
            </a:r>
            <a:r>
              <a:rPr lang="en-US" dirty="0" smtClean="0"/>
              <a:t>and</a:t>
            </a:r>
          </a:p>
          <a:p>
            <a:pPr>
              <a:buNone/>
            </a:pPr>
            <a:r>
              <a:rPr lang="en-US" dirty="0" smtClean="0"/>
              <a:t> 2. user-based </a:t>
            </a:r>
            <a:r>
              <a:rPr lang="en-US" dirty="0"/>
              <a:t>evaluation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Expert-based </a:t>
            </a:r>
            <a:r>
              <a:rPr lang="en-US" b="1" dirty="0"/>
              <a:t>evaluation</a:t>
            </a:r>
            <a:r>
              <a:rPr lang="en-US" dirty="0"/>
              <a:t>, a designer or an HCI expert assesses a design </a:t>
            </a:r>
            <a:r>
              <a:rPr lang="en-US" dirty="0" smtClean="0"/>
              <a:t>of user </a:t>
            </a:r>
            <a:r>
              <a:rPr lang="en-US" dirty="0"/>
              <a:t>interfaces based on known </a:t>
            </a:r>
            <a:r>
              <a:rPr lang="en-US" dirty="0">
                <a:solidFill>
                  <a:srgbClr val="FF0000"/>
                </a:solidFill>
              </a:rPr>
              <a:t>cognitive principles </a:t>
            </a:r>
            <a:r>
              <a:rPr lang="en-US" dirty="0"/>
              <a:t>or empirical results. </a:t>
            </a:r>
            <a:endParaRPr lang="en-US" dirty="0" smtClean="0"/>
          </a:p>
          <a:p>
            <a:r>
              <a:rPr lang="en-US" b="1" dirty="0" smtClean="0"/>
              <a:t>The user based evaluation </a:t>
            </a:r>
            <a:r>
              <a:rPr lang="en-US" dirty="0"/>
              <a:t>is based on user </a:t>
            </a:r>
            <a:r>
              <a:rPr lang="en-US" dirty="0" smtClean="0"/>
              <a:t>participation</a:t>
            </a:r>
            <a:r>
              <a:rPr lang="en-US" dirty="0"/>
              <a:t>, i.e., evaluation that involves </a:t>
            </a:r>
            <a:r>
              <a:rPr lang="en-US" dirty="0" smtClean="0"/>
              <a:t>the people </a:t>
            </a:r>
            <a:r>
              <a:rPr lang="en-US" dirty="0"/>
              <a:t>who are going to use the system. User-based evaluation techniques </a:t>
            </a:r>
            <a:r>
              <a:rPr lang="en-US" dirty="0" smtClean="0"/>
              <a:t>include experimental </a:t>
            </a:r>
            <a:r>
              <a:rPr lang="en-US" dirty="0"/>
              <a:t>methods, observational methods, questionnaires, interviews, 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Cognitive principles</a:t>
            </a:r>
            <a:endParaRPr lang="en-US" dirty="0"/>
          </a:p>
        </p:txBody>
      </p:sp>
      <p:pic>
        <p:nvPicPr>
          <p:cNvPr id="2050" name="Picture 2" descr="C:\Users\admin\Downloads\Blooms-Taxonomy-of-Cognitive-Goals-Theories-of-Cognitive-Development-and-Learning-Arabic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3875" y="1600994"/>
            <a:ext cx="8096250" cy="452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UCD with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3.5.1.1 Case Study 3.1. Merging Development </a:t>
            </a:r>
            <a:r>
              <a:rPr lang="en-US" dirty="0" smtClean="0"/>
              <a:t>Iterations with </a:t>
            </a:r>
            <a:r>
              <a:rPr lang="en-US" dirty="0"/>
              <a:t>User Evaluation Iterations</a:t>
            </a:r>
          </a:p>
          <a:p>
            <a:r>
              <a:rPr lang="en-US" dirty="0"/>
              <a:t>This case study illustrates the combination of UCD with agile software </a:t>
            </a:r>
            <a:r>
              <a:rPr lang="en-US" dirty="0" smtClean="0"/>
              <a:t>development in </a:t>
            </a:r>
            <a:r>
              <a:rPr lang="en-US" dirty="0"/>
              <a:t>a specific software project called Catalogue Browsing Project (CBP) 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release of CBP was developed by two people during four </a:t>
            </a:r>
            <a:r>
              <a:rPr lang="en-US" dirty="0" smtClean="0"/>
              <a:t>months and </a:t>
            </a:r>
            <a:r>
              <a:rPr lang="en-US" dirty="0"/>
              <a:t>divided into</a:t>
            </a:r>
          </a:p>
          <a:p>
            <a:pPr>
              <a:buNone/>
            </a:pPr>
            <a:r>
              <a:rPr lang="en-US" dirty="0" smtClean="0"/>
              <a:t>    four </a:t>
            </a:r>
            <a:r>
              <a:rPr lang="en-US" dirty="0"/>
              <a:t>iterations of about three to five weeks. Customer collaboration and </a:t>
            </a:r>
            <a:r>
              <a:rPr lang="en-US" dirty="0" smtClean="0"/>
              <a:t>user evaluation </a:t>
            </a:r>
            <a:r>
              <a:rPr lang="en-US" dirty="0"/>
              <a:t>were emphasized during the development process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automatic time measure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162800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Customers and Users in Learning</a:t>
            </a:r>
            <a:br>
              <a:rPr lang="en-US" dirty="0"/>
            </a:br>
            <a:r>
              <a:rPr lang="en-US" dirty="0"/>
              <a:t>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Elicit Communication</a:t>
            </a:r>
          </a:p>
          <a:p>
            <a:r>
              <a:rPr lang="en-US" dirty="0"/>
              <a:t>Use </a:t>
            </a:r>
            <a:r>
              <a:rPr lang="en-US" dirty="0" smtClean="0"/>
              <a:t>Metaphors or </a:t>
            </a:r>
            <a:r>
              <a:rPr lang="en-US" dirty="0"/>
              <a:t>‘‘Other World’’ </a:t>
            </a:r>
            <a:r>
              <a:rPr lang="en-US" dirty="0" smtClean="0"/>
              <a:t>Concepts</a:t>
            </a:r>
          </a:p>
          <a:p>
            <a:r>
              <a:rPr lang="en-US" dirty="0"/>
              <a:t>Case Studies of Metaphor </a:t>
            </a:r>
            <a:r>
              <a:rPr lang="en-US" dirty="0" smtClean="0"/>
              <a:t>Use</a:t>
            </a:r>
          </a:p>
          <a:p>
            <a:r>
              <a:rPr lang="en-US" dirty="0"/>
              <a:t>Case Study 3.2. Identification of Short </a:t>
            </a:r>
            <a:r>
              <a:rPr lang="en-US" dirty="0" smtClean="0"/>
              <a:t>Sequence Repetitions </a:t>
            </a:r>
            <a:r>
              <a:rPr lang="en-US" dirty="0"/>
              <a:t>in a DNA </a:t>
            </a:r>
            <a:r>
              <a:rPr lang="en-US" dirty="0" smtClean="0"/>
              <a:t>Sequence</a:t>
            </a:r>
          </a:p>
          <a:p>
            <a:r>
              <a:rPr lang="en-US" dirty="0"/>
              <a:t>Case Study 3.3. Personal Information Organizer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62674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describes the project vision, the project main stories, and </a:t>
            </a:r>
            <a:r>
              <a:rPr lang="en-US" dirty="0" smtClean="0"/>
              <a:t>the guidelines </a:t>
            </a:r>
            <a:r>
              <a:rPr lang="en-US" dirty="0"/>
              <a:t>according to which development priorities will be set.</a:t>
            </a:r>
          </a:p>
          <a:p>
            <a:r>
              <a:rPr lang="en-US" dirty="0"/>
              <a:t>The architects present their vision about the product architecture, </a:t>
            </a:r>
            <a:r>
              <a:rPr lang="en-US" dirty="0" smtClean="0"/>
              <a:t>including the </a:t>
            </a:r>
            <a:r>
              <a:rPr lang="en-US" dirty="0"/>
              <a:t>existing architecture and anticipated changes.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Case Study 3.4. Simulator of the </a:t>
            </a:r>
            <a:r>
              <a:rPr lang="en-US" sz="3200" dirty="0" smtClean="0"/>
              <a:t>Unix TM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File </a:t>
            </a:r>
            <a:r>
              <a:rPr lang="en-US" sz="3200" dirty="0" smtClean="0"/>
              <a:t>System Module</a:t>
            </a:r>
            <a:endParaRPr 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391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manager presents his or her view of the development process </a:t>
            </a:r>
            <a:r>
              <a:rPr lang="en-US" dirty="0" smtClean="0"/>
              <a:t>and the </a:t>
            </a:r>
            <a:r>
              <a:rPr lang="en-US" dirty="0"/>
              <a:t>working environment as well as his or her personal expectations.</a:t>
            </a:r>
          </a:p>
          <a:p>
            <a:r>
              <a:rPr lang="en-US" dirty="0"/>
              <a:t>Other stake holders present their expectations from the development process.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days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5118" y="1600200"/>
            <a:ext cx="51737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Business Day activities are:</a:t>
            </a:r>
          </a:p>
          <a:p>
            <a:r>
              <a:rPr lang="en-US" dirty="0"/>
              <a:t>presentation of the accomplishments of the ending iteration;</a:t>
            </a:r>
          </a:p>
          <a:p>
            <a:r>
              <a:rPr lang="en-US" dirty="0"/>
              <a:t>measures’ review;</a:t>
            </a:r>
          </a:p>
          <a:p>
            <a:r>
              <a:rPr lang="en-US" dirty="0"/>
              <a:t>customer feedback;</a:t>
            </a:r>
          </a:p>
          <a:p>
            <a:r>
              <a:rPr lang="en-US" dirty="0"/>
              <a:t>reflective session;</a:t>
            </a:r>
          </a:p>
          <a:p>
            <a:r>
              <a:rPr lang="en-US" dirty="0"/>
              <a:t>planning of the next iteration.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features that are presented belong to specific customer stories of the </a:t>
            </a:r>
            <a:r>
              <a:rPr lang="en-US" dirty="0" smtClean="0"/>
              <a:t>ending iteration.</a:t>
            </a:r>
          </a:p>
          <a:p>
            <a:r>
              <a:rPr lang="en-US" dirty="0"/>
              <a:t>We demonstrate </a:t>
            </a:r>
            <a:r>
              <a:rPr lang="en-US" dirty="0" smtClean="0"/>
              <a:t>progress by </a:t>
            </a:r>
            <a:r>
              <a:rPr lang="en-US" dirty="0"/>
              <a:t>delivering tested, integrated code that implements a story. A story should </a:t>
            </a:r>
            <a:r>
              <a:rPr lang="en-US" dirty="0" smtClean="0"/>
              <a:t>be understandable </a:t>
            </a:r>
            <a:r>
              <a:rPr lang="en-US" dirty="0"/>
              <a:t>to customers and developers, testable, valuable to the customer,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</a:t>
            </a:r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product metric (the number of written and </a:t>
            </a:r>
            <a:r>
              <a:rPr lang="en-US" dirty="0" smtClean="0"/>
              <a:t>passed tests</a:t>
            </a:r>
            <a:r>
              <a:rPr lang="en-US" dirty="0"/>
              <a:t>),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pulse metric (a measure of continuous </a:t>
            </a:r>
            <a:r>
              <a:rPr lang="en-US" dirty="0" smtClean="0"/>
              <a:t>integration Measures) </a:t>
            </a:r>
          </a:p>
          <a:p>
            <a:r>
              <a:rPr lang="en-US" dirty="0" smtClean="0"/>
              <a:t>The </a:t>
            </a:r>
            <a:r>
              <a:rPr lang="en-US" dirty="0"/>
              <a:t>burn-down metric (an estimation of the </a:t>
            </a:r>
            <a:r>
              <a:rPr lang="en-US" dirty="0" smtClean="0"/>
              <a:t>convergence to the release/iteration </a:t>
            </a:r>
            <a:r>
              <a:rPr lang="en-US" dirty="0"/>
              <a:t>goals),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fault metrics (the number of new and </a:t>
            </a:r>
            <a:r>
              <a:rPr lang="en-US" dirty="0" smtClean="0"/>
              <a:t>open defects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</a:t>
            </a:r>
            <a:r>
              <a:rPr lang="en-US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customer feedback is a short, </a:t>
            </a:r>
            <a:r>
              <a:rPr lang="en-US" dirty="0">
                <a:solidFill>
                  <a:srgbClr val="FF0000"/>
                </a:solidFill>
              </a:rPr>
              <a:t>informal verbal summary of the iteration</a:t>
            </a:r>
            <a:r>
              <a:rPr lang="en-US" dirty="0" smtClean="0"/>
              <a:t>, given </a:t>
            </a:r>
            <a:r>
              <a:rPr lang="en-US" dirty="0"/>
              <a:t>by the customer. This direct feedback usually focuses </a:t>
            </a:r>
            <a:r>
              <a:rPr lang="en-US" dirty="0">
                <a:solidFill>
                  <a:srgbClr val="0070C0"/>
                </a:solidFill>
              </a:rPr>
              <a:t>on the </a:t>
            </a:r>
            <a:r>
              <a:rPr lang="en-US" dirty="0" smtClean="0">
                <a:solidFill>
                  <a:srgbClr val="0070C0"/>
                </a:solidFill>
              </a:rPr>
              <a:t>product </a:t>
            </a:r>
            <a:r>
              <a:rPr lang="en-US" dirty="0" smtClean="0"/>
              <a:t>rather than </a:t>
            </a:r>
            <a:r>
              <a:rPr lang="en-US" dirty="0">
                <a:solidFill>
                  <a:srgbClr val="0070C0"/>
                </a:solidFill>
              </a:rPr>
              <a:t>on the process</a:t>
            </a:r>
            <a:r>
              <a:rPr lang="en-US" dirty="0"/>
              <a:t>. It is important </a:t>
            </a:r>
            <a:r>
              <a:rPr lang="en-US" dirty="0" smtClean="0"/>
              <a:t>to include </a:t>
            </a:r>
            <a:r>
              <a:rPr lang="en-US" dirty="0"/>
              <a:t>the customer’s message in </a:t>
            </a:r>
            <a:r>
              <a:rPr lang="en-US" dirty="0" smtClean="0"/>
              <a:t>the iteration </a:t>
            </a:r>
            <a:r>
              <a:rPr lang="en-US" dirty="0"/>
              <a:t>summary to signal the </a:t>
            </a:r>
            <a:r>
              <a:rPr lang="en-US" dirty="0" smtClean="0"/>
              <a:t>customer’s </a:t>
            </a:r>
            <a:r>
              <a:rPr lang="en-US" dirty="0"/>
              <a:t>importance in the development process</a:t>
            </a:r>
            <a:r>
              <a:rPr lang="en-US" dirty="0" smtClean="0"/>
              <a:t>. It </a:t>
            </a:r>
            <a:r>
              <a:rPr lang="en-US" dirty="0"/>
              <a:t>also helps in focusing people on the product as an end goal,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reflective </a:t>
            </a:r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reflective session is intended to discuss a specific issue in the </a:t>
            </a:r>
            <a:r>
              <a:rPr lang="en-US" dirty="0" smtClean="0"/>
              <a:t>development process</a:t>
            </a:r>
            <a:r>
              <a:rPr lang="en-US" dirty="0"/>
              <a:t>, and to change the process if needed.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794</Words>
  <Application>Microsoft Office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Customer</vt:lpstr>
      <vt:lpstr>Customer Role</vt:lpstr>
      <vt:lpstr>Customer Role</vt:lpstr>
      <vt:lpstr>Business days</vt:lpstr>
      <vt:lpstr>Business Day</vt:lpstr>
      <vt:lpstr>presentation of the system</vt:lpstr>
      <vt:lpstr>Measures review</vt:lpstr>
      <vt:lpstr>Customer feedback</vt:lpstr>
      <vt:lpstr>The reflective session</vt:lpstr>
      <vt:lpstr>Planning the next iteration </vt:lpstr>
      <vt:lpstr>Customer Collaboration</vt:lpstr>
      <vt:lpstr>The User</vt:lpstr>
      <vt:lpstr>UCD</vt:lpstr>
      <vt:lpstr>Cognitive principles</vt:lpstr>
      <vt:lpstr>Combining UCD with Agile Development</vt:lpstr>
      <vt:lpstr>CBP</vt:lpstr>
      <vt:lpstr>An automatic time measure</vt:lpstr>
      <vt:lpstr>Customers and Users in Learning Environments</vt:lpstr>
      <vt:lpstr>Slide 19</vt:lpstr>
      <vt:lpstr>Case Study 3.4. Simulator of the Unix TM File System Module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Customer</dc:title>
  <dc:creator>admin</dc:creator>
  <cp:lastModifiedBy>admin</cp:lastModifiedBy>
  <cp:revision>32</cp:revision>
  <dcterms:created xsi:type="dcterms:W3CDTF">2022-03-15T10:05:26Z</dcterms:created>
  <dcterms:modified xsi:type="dcterms:W3CDTF">2022-03-15T11:57:17Z</dcterms:modified>
</cp:coreProperties>
</file>