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83" r:id="rId25"/>
    <p:sldId id="284" r:id="rId26"/>
    <p:sldId id="282"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802" autoAdjust="0"/>
  </p:normalViewPr>
  <p:slideViewPr>
    <p:cSldViewPr>
      <p:cViewPr>
        <p:scale>
          <a:sx n="80" d="100"/>
          <a:sy n="80" d="100"/>
        </p:scale>
        <p:origin x="80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Intelligence</a:t>
            </a:r>
          </a:p>
        </p:txBody>
      </p:sp>
      <p:sp>
        <p:nvSpPr>
          <p:cNvPr id="3" name="Subtitle 2"/>
          <p:cNvSpPr>
            <a:spLocks noGrp="1"/>
          </p:cNvSpPr>
          <p:nvPr>
            <p:ph type="subTitle" idx="1"/>
          </p:nvPr>
        </p:nvSpPr>
        <p:spPr/>
        <p:txBody>
          <a:bodyPr/>
          <a:lstStyle/>
          <a:p>
            <a:r>
              <a:rPr lang="en-US"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Every business process has its associated measures of performance, and in a perfect world, each decision would be the </a:t>
            </a:r>
            <a:r>
              <a:rPr lang="en-US" i="1" dirty="0"/>
              <a:t>optimal one-the decision whose </a:t>
            </a:r>
            <a:r>
              <a:rPr lang="en-US" dirty="0"/>
              <a:t>results lead to the best overall performance.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lnSpcReduction="10000"/>
          </a:bodyPr>
          <a:lstStyle/>
          <a:p>
            <a:r>
              <a:rPr lang="en-US" dirty="0"/>
              <a:t>When large amounts of unfiltered data are made available across the organization, overwhelmed individuals may be stunned into ‘‘analysis paralysis’’</a:t>
            </a:r>
          </a:p>
          <a:p>
            <a:r>
              <a:rPr lang="en-US" dirty="0"/>
              <a:t>Solutions</a:t>
            </a:r>
          </a:p>
          <a:p>
            <a:pPr lvl="1"/>
            <a:r>
              <a:rPr lang="en-US" dirty="0"/>
              <a:t>overload is reduced by distilling out the specific information</a:t>
            </a:r>
          </a:p>
          <a:p>
            <a:pPr lvl="1"/>
            <a:r>
              <a:rPr lang="en-US" dirty="0"/>
              <a:t>From the comprehensive strategic perspective, the senior management team can review overall company performance</a:t>
            </a:r>
          </a:p>
          <a:p>
            <a:pPr lvl="1"/>
            <a:r>
              <a:rPr lang="en-US" dirty="0"/>
              <a:t>Actionable information informs both strategic and operational processes, and its delivery to staff members up and down the organizational chart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2431950"/>
            <a:ext cx="9114424" cy="1987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ChangeAspect="1" noChangeArrowheads="1"/>
          </p:cNvPicPr>
          <p:nvPr/>
        </p:nvPicPr>
        <p:blipFill>
          <a:blip r:embed="rId2"/>
          <a:srcRect/>
          <a:stretch>
            <a:fillRect/>
          </a:stretch>
        </p:blipFill>
        <p:spPr bwMode="auto">
          <a:xfrm>
            <a:off x="1752600" y="0"/>
            <a:ext cx="4358233"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438400"/>
            <a:ext cx="8229600" cy="1143000"/>
          </a:xfrm>
        </p:spPr>
        <p:txBody>
          <a:bodyPr>
            <a:normAutofit fontScale="90000"/>
          </a:bodyPr>
          <a:lstStyle/>
          <a:p>
            <a:r>
              <a:rPr lang="en-US" dirty="0"/>
              <a:t>1.1.2 Why a Business Intelligence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Business intelligence processes </a:t>
            </a:r>
            <a:r>
              <a:rPr lang="en-US" b="1" dirty="0"/>
              <a:t>help you organize your data so it can be easily accessed and analyzed</a:t>
            </a:r>
            <a:r>
              <a:rPr lang="en-US" dirty="0"/>
              <a:t>.</a:t>
            </a:r>
          </a:p>
          <a:p>
            <a:r>
              <a:rPr lang="en-US" dirty="0"/>
              <a:t> Decision makers can then dig in and get the information they need quickly, empowering them to make informed decisions.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209550" y="2319338"/>
            <a:ext cx="8724900" cy="22193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srcRect/>
          <a:stretch>
            <a:fillRect/>
          </a:stretch>
        </p:blipFill>
        <p:spPr bwMode="auto">
          <a:xfrm>
            <a:off x="971550" y="1062038"/>
            <a:ext cx="7200900" cy="47339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Some benefits are focused on the ability to answer what might be considered the most basic questions about how a company does business.</a:t>
            </a:r>
          </a:p>
          <a:p>
            <a:r>
              <a:rPr lang="en-US" dirty="0"/>
              <a:t>For</a:t>
            </a:r>
          </a:p>
          <a:p>
            <a:r>
              <a:rPr lang="en-US" dirty="0"/>
              <a:t>example, it is surprising how few senior managers within a company can answer simple questions about their business, such as:</a:t>
            </a:r>
          </a:p>
          <a:p>
            <a:r>
              <a:rPr lang="en-US" dirty="0"/>
              <a:t>How many employees do you have?</a:t>
            </a:r>
          </a:p>
          <a:p>
            <a:pPr lvl="1"/>
            <a:r>
              <a:rPr lang="en-US" dirty="0"/>
              <a:t> For each product, how many were sold over the last 12 months within each geographic region?</a:t>
            </a:r>
          </a:p>
          <a:p>
            <a:pPr lvl="1"/>
            <a:r>
              <a:rPr lang="en-US" dirty="0"/>
              <a:t>Who are your 10 best customers?</a:t>
            </a:r>
          </a:p>
          <a:p>
            <a:pPr lvl="1"/>
            <a:r>
              <a:rPr lang="en-US" dirty="0"/>
              <a:t>What is the value of any particular customer?</a:t>
            </a:r>
          </a:p>
          <a:p>
            <a:pPr lvl="1"/>
            <a:r>
              <a:rPr lang="en-US" dirty="0"/>
              <a:t>Who are your 20 best suppliers?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362200"/>
            <a:ext cx="8229600" cy="1143000"/>
          </a:xfrm>
        </p:spPr>
        <p:txBody>
          <a:bodyPr>
            <a:normAutofit fontScale="90000"/>
          </a:bodyPr>
          <a:lstStyle/>
          <a:p>
            <a:r>
              <a:rPr lang="en-US" dirty="0"/>
              <a:t>1.1.3 Business Intelligence and Program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b="1" dirty="0"/>
              <a:t>Business Intelligence</a:t>
            </a:r>
            <a:r>
              <a:rPr lang="en-US" dirty="0"/>
              <a:t> is a discipline that analyzes a company’s data using technologies, such as statistics and machine learning, with the objective of increasing competitiveness. </a:t>
            </a:r>
          </a:p>
          <a:p>
            <a:pPr algn="just"/>
            <a:r>
              <a:rPr lang="en-US" dirty="0"/>
              <a:t>For example, a big company like Amazon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t>BI activity: the discovery phase, justification,</a:t>
            </a:r>
          </a:p>
          <a:p>
            <a:r>
              <a:rPr lang="en-US" dirty="0"/>
              <a:t>analysis of requirements for design, creation, management, maintenance, or development of a BI program.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198" y="533400"/>
            <a:ext cx="8972123" cy="5867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an operational business framework while providing the introductory technical background and highlighting important topics such as:</a:t>
            </a:r>
          </a:p>
          <a:p>
            <a:r>
              <a:rPr lang="en-US" dirty="0"/>
              <a:t>Management issues</a:t>
            </a:r>
          </a:p>
          <a:p>
            <a:r>
              <a:rPr lang="en-US" dirty="0"/>
              <a:t> Managing change</a:t>
            </a:r>
          </a:p>
          <a:p>
            <a:r>
              <a:rPr lang="en-US" dirty="0"/>
              <a:t>Technical issues</a:t>
            </a:r>
          </a:p>
          <a:p>
            <a:r>
              <a:rPr lang="en-US" dirty="0"/>
              <a:t>Performance issues</a:t>
            </a:r>
          </a:p>
          <a:p>
            <a:r>
              <a:rPr lang="en-US" dirty="0"/>
              <a:t>Complexity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590800"/>
            <a:ext cx="8229600" cy="1143000"/>
          </a:xfrm>
        </p:spPr>
        <p:txBody>
          <a:bodyPr/>
          <a:lstStyle/>
          <a:p>
            <a:r>
              <a:rPr lang="en-US" dirty="0"/>
              <a:t>1.1.4 The Analytics Spectrum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nalytics spectrum"/>
          <p:cNvPicPr>
            <a:picLocks noChangeAspect="1" noChangeArrowheads="1"/>
          </p:cNvPicPr>
          <p:nvPr/>
        </p:nvPicPr>
        <p:blipFill>
          <a:blip r:embed="rId2"/>
          <a:srcRect/>
          <a:stretch>
            <a:fillRect/>
          </a:stretch>
        </p:blipFill>
        <p:spPr bwMode="auto">
          <a:xfrm>
            <a:off x="1066800" y="762000"/>
            <a:ext cx="6381750" cy="480060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0" y="1066800"/>
            <a:ext cx="8656320" cy="48768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47454" y="2286000"/>
            <a:ext cx="8625855" cy="20907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108126" y="1447800"/>
            <a:ext cx="9480726" cy="32154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457200"/>
            <a:ext cx="9144000" cy="455260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6323" y="2057400"/>
            <a:ext cx="8871358"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are many automatic and semi-automatic tools to manage this huge volume of data. </a:t>
            </a:r>
          </a:p>
          <a:p>
            <a:r>
              <a:rPr lang="en-US" dirty="0"/>
              <a:t>type of data</a:t>
            </a:r>
          </a:p>
          <a:p>
            <a:pPr lvl="1"/>
            <a:r>
              <a:rPr lang="en-US" b="1" dirty="0"/>
              <a:t>Structured</a:t>
            </a:r>
          </a:p>
          <a:p>
            <a:pPr lvl="1"/>
            <a:r>
              <a:rPr lang="en-US" b="1" dirty="0"/>
              <a:t>Unstructured data</a:t>
            </a: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295400"/>
            <a:ext cx="9013997" cy="3886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1066800"/>
            <a:ext cx="9228463" cy="3200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646021"/>
            <a:ext cx="8789670" cy="445937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3466" y="3244334"/>
            <a:ext cx="5925084" cy="584775"/>
          </a:xfrm>
          <a:prstGeom prst="rect">
            <a:avLst/>
          </a:prstGeom>
        </p:spPr>
        <p:txBody>
          <a:bodyPr wrap="none">
            <a:spAutoFit/>
          </a:bodyPr>
          <a:lstStyle/>
          <a:p>
            <a:r>
              <a:rPr lang="en-US" sz="3200" b="1" dirty="0"/>
              <a:t>Taming the Information Explosion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Four Steps to Taming the Data Explosion</a:t>
            </a:r>
            <a:br>
              <a:rPr lang="en-US" b="1" dirty="0"/>
            </a:br>
            <a:endParaRPr lang="en-US" dirty="0"/>
          </a:p>
        </p:txBody>
      </p:sp>
      <p:sp>
        <p:nvSpPr>
          <p:cNvPr id="3" name="Content Placeholder 2"/>
          <p:cNvSpPr>
            <a:spLocks noGrp="1"/>
          </p:cNvSpPr>
          <p:nvPr>
            <p:ph idx="1"/>
          </p:nvPr>
        </p:nvSpPr>
        <p:spPr/>
        <p:txBody>
          <a:bodyPr/>
          <a:lstStyle/>
          <a:p>
            <a:endParaRPr lang="en-US" dirty="0"/>
          </a:p>
          <a:p>
            <a:r>
              <a:rPr lang="en-US" dirty="0"/>
              <a:t>Start with Policy. As a first step to taming the data explosion, </a:t>
            </a:r>
            <a:r>
              <a:rPr lang="en-US" dirty="0" err="1"/>
              <a:t>corporates</a:t>
            </a:r>
            <a:r>
              <a:rPr lang="en-US" dirty="0"/>
              <a:t> need to apply data management policies. ... </a:t>
            </a:r>
          </a:p>
          <a:p>
            <a:r>
              <a:rPr lang="en-US" dirty="0"/>
              <a:t>Tame with Technology. ... </a:t>
            </a:r>
          </a:p>
          <a:p>
            <a:r>
              <a:rPr lang="en-US" dirty="0"/>
              <a:t>Characterize, Classify, Act. ... </a:t>
            </a:r>
          </a:p>
          <a:p>
            <a:r>
              <a:rPr lang="en-US" dirty="0"/>
              <a:t>Importance of a Documented Process. ... </a:t>
            </a:r>
          </a:p>
          <a:p>
            <a:r>
              <a:rPr lang="en-US" dirty="0"/>
              <a:t>Benefits of Information Management.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Performance Metrics and Key Performance Indicators</a:t>
            </a:r>
            <a:br>
              <a:rPr lang="en-US" b="1"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 and Key Performance Indicators</a:t>
            </a:r>
            <a:br>
              <a:rPr lang="en-US" b="1" dirty="0"/>
            </a:br>
            <a:endParaRPr lang="en-US" dirty="0"/>
          </a:p>
        </p:txBody>
      </p:sp>
      <p:sp>
        <p:nvSpPr>
          <p:cNvPr id="3" name="Content Placeholder 2"/>
          <p:cNvSpPr>
            <a:spLocks noGrp="1"/>
          </p:cNvSpPr>
          <p:nvPr>
            <p:ph idx="1"/>
          </p:nvPr>
        </p:nvSpPr>
        <p:spPr/>
        <p:txBody>
          <a:bodyPr/>
          <a:lstStyle/>
          <a:p>
            <a:r>
              <a:rPr lang="en-US" dirty="0"/>
              <a:t>Performance metrics measure how well we perform within a particular business context.</a:t>
            </a:r>
          </a:p>
          <a:p>
            <a:r>
              <a:rPr lang="en-US" dirty="0"/>
              <a:t>A performance metric relates an objective ‘‘score’’ (with a specific unit of measures) within a subjective scale of success.</a:t>
            </a:r>
          </a:p>
          <a:p>
            <a:r>
              <a:rPr lang="en-US" dirty="0"/>
              <a:t>Examples: sales, profit, return on investment, customer happiness, customer reviews,etc.,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p:cNvPicPr>
            <a:picLocks noChangeAspect="1" noChangeArrowheads="1"/>
          </p:cNvPicPr>
          <p:nvPr/>
        </p:nvPicPr>
        <p:blipFill>
          <a:blip r:embed="rId2"/>
          <a:srcRect/>
          <a:stretch>
            <a:fillRect/>
          </a:stretch>
        </p:blipFill>
        <p:spPr bwMode="auto">
          <a:xfrm>
            <a:off x="685800" y="1828800"/>
            <a:ext cx="7474585" cy="450728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performance metrics are associated with every business process.</a:t>
            </a:r>
          </a:p>
          <a:p>
            <a:r>
              <a:rPr lang="en-US" dirty="0"/>
              <a:t>The highest level of metric is the key performance indicator (KPI).</a:t>
            </a:r>
          </a:p>
          <a:p>
            <a:r>
              <a:rPr lang="en-US" dirty="0"/>
              <a:t>KPIs can be collected together to provide a conceptual scorecard for a business and can be associated with a number of different business activities, especially within our </a:t>
            </a:r>
            <a:r>
              <a:rPr lang="en-US" b="1" dirty="0"/>
              <a:t>four value driver </a:t>
            </a:r>
            <a:r>
              <a:rPr lang="en-US" dirty="0"/>
              <a:t>areas such as financial value, productivity, risk, and trust.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Key performance indicators capture the business definitions as part of the corporate knowledge base, and then provide a visualization dashboard that reflects those KPI measurements, presented in a form for management review.</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common repositories that store these data are </a:t>
            </a:r>
            <a:r>
              <a:rPr lang="en-US" b="1" dirty="0"/>
              <a:t>Data Warehouse </a:t>
            </a:r>
            <a:r>
              <a:rPr lang="en-US" dirty="0"/>
              <a:t>and </a:t>
            </a:r>
            <a:r>
              <a:rPr lang="en-US" b="1" dirty="0"/>
              <a:t>Data Lake</a:t>
            </a:r>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KPI Software for creating Dashboard and Reports | SimpleKP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KPI Software for creating Dashboard and Reports | SimpleKP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srcRect/>
          <a:stretch>
            <a:fillRect/>
          </a:stretch>
        </p:blipFill>
        <p:spPr bwMode="auto">
          <a:xfrm>
            <a:off x="508649" y="1143000"/>
            <a:ext cx="8262144" cy="4648199"/>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This BI dashboard displays the results of the analytics required to configure the KPIs in a succinct visual representation that can be understood instantaneously or selected for drill-down.</a:t>
            </a:r>
          </a:p>
          <a:p>
            <a:r>
              <a:rPr lang="en-US" dirty="0"/>
              <a:t>A BI dashboard will not only provide real-time presentation of the selected KPIs, but will also hook directly into the BI components that allow for that drill-down.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a:t>
            </a:r>
            <a:r>
              <a:rPr lang="en-US" b="1" dirty="0"/>
              <a:t>Sales Calls Analysis</a:t>
            </a:r>
            <a:br>
              <a:rPr lang="en-US" b="1" dirty="0"/>
            </a:br>
            <a:endParaRPr lang="en-US" dirty="0"/>
          </a:p>
        </p:txBody>
      </p:sp>
      <p:pic>
        <p:nvPicPr>
          <p:cNvPr id="34818" name="Picture 2" descr="https://cdn.sisense.com/wp-content/uploads/Sales-Calls-Analysis.png"/>
          <p:cNvPicPr>
            <a:picLocks noChangeAspect="1" noChangeArrowheads="1"/>
          </p:cNvPicPr>
          <p:nvPr/>
        </p:nvPicPr>
        <p:blipFill>
          <a:blip r:embed="rId2"/>
          <a:srcRect/>
          <a:stretch>
            <a:fillRect/>
          </a:stretch>
        </p:blipFill>
        <p:spPr bwMode="auto">
          <a:xfrm>
            <a:off x="533399" y="1028053"/>
            <a:ext cx="8436531" cy="4991747"/>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sample performance metrics:</a:t>
            </a:r>
          </a:p>
          <a:p>
            <a:pPr lvl="1"/>
            <a:r>
              <a:rPr lang="en-US" dirty="0"/>
              <a:t>Revenue generation via customer profiling and targeted marketing</a:t>
            </a:r>
          </a:p>
          <a:p>
            <a:pPr lvl="1"/>
            <a:r>
              <a:rPr lang="en-US" dirty="0"/>
              <a:t>Risk management via identification of fraud, abuse, and leakage</a:t>
            </a:r>
          </a:p>
          <a:p>
            <a:pPr lvl="1"/>
            <a:r>
              <a:rPr lang="en-US" dirty="0"/>
              <a:t>Improved customer satisfaction via profiling, personalization, and customer lifetime value analysis</a:t>
            </a:r>
          </a:p>
          <a:p>
            <a:pPr lvl="1"/>
            <a:r>
              <a:rPr lang="en-US" dirty="0"/>
              <a:t>Improved procurement and acquisition productivity through spend analysis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Horizontal Use Cases for Business Intelligence</a:t>
            </a:r>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Horizontal Use Cases for Business Intelligence</a:t>
            </a:r>
          </a:p>
        </p:txBody>
      </p:sp>
      <p:sp>
        <p:nvSpPr>
          <p:cNvPr id="3" name="Content Placeholder 2"/>
          <p:cNvSpPr>
            <a:spLocks noGrp="1"/>
          </p:cNvSpPr>
          <p:nvPr>
            <p:ph idx="1"/>
          </p:nvPr>
        </p:nvSpPr>
        <p:spPr/>
        <p:txBody>
          <a:bodyPr>
            <a:normAutofit fontScale="92500" lnSpcReduction="20000"/>
          </a:bodyPr>
          <a:lstStyle/>
          <a:p>
            <a:r>
              <a:rPr lang="en-US" dirty="0"/>
              <a:t> 	   Customer Analysis</a:t>
            </a:r>
          </a:p>
          <a:p>
            <a:r>
              <a:rPr lang="en-US" dirty="0"/>
              <a:t>          Revenue Generation</a:t>
            </a:r>
          </a:p>
          <a:p>
            <a:r>
              <a:rPr lang="en-US" dirty="0"/>
              <a:t>          Human Resources and Staff Utilization</a:t>
            </a:r>
          </a:p>
          <a:p>
            <a:r>
              <a:rPr lang="en-US" dirty="0"/>
              <a:t>          Product Management, Productivity Analysis, and Cost Management</a:t>
            </a:r>
          </a:p>
          <a:p>
            <a:r>
              <a:rPr lang="en-US" dirty="0"/>
              <a:t>          Operations</a:t>
            </a:r>
          </a:p>
          <a:p>
            <a:r>
              <a:rPr lang="en-US" dirty="0"/>
              <a:t>          Finance and Risk Management</a:t>
            </a:r>
          </a:p>
          <a:p>
            <a:r>
              <a:rPr lang="en-US" dirty="0"/>
              <a:t>          Supply Chain Management</a:t>
            </a:r>
          </a:p>
          <a:p>
            <a:r>
              <a:rPr lang="en-US" dirty="0"/>
              <a:t>          Sales Channel Analytics</a:t>
            </a:r>
          </a:p>
          <a:p>
            <a:r>
              <a:rPr lang="en-US" dirty="0"/>
              <a:t>          Behavior Analysis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Customer Analysis</a:t>
            </a:r>
          </a:p>
        </p:txBody>
      </p:sp>
      <p:sp>
        <p:nvSpPr>
          <p:cNvPr id="3" name="Content Placeholder 2"/>
          <p:cNvSpPr>
            <a:spLocks noGrp="1"/>
          </p:cNvSpPr>
          <p:nvPr>
            <p:ph idx="1"/>
          </p:nvPr>
        </p:nvSpPr>
        <p:spPr/>
        <p:txBody>
          <a:bodyPr/>
          <a:lstStyle/>
          <a:p>
            <a:r>
              <a:rPr lang="en-US" dirty="0"/>
              <a:t>The intent of the original batch of </a:t>
            </a:r>
            <a:r>
              <a:rPr lang="en-US" i="1" dirty="0"/>
              <a:t>customer relationship management (CRM) </a:t>
            </a:r>
            <a:r>
              <a:rPr lang="en-US" dirty="0"/>
              <a:t>applications was to provide a means for capturing information about customer contacts as a way to solidify the company–customer relationship and thereby lead to increased sales, volumes, and satisfaction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l"/>
            <a:br>
              <a:rPr lang="en-US" dirty="0"/>
            </a:br>
            <a:br>
              <a:rPr lang="en-US" dirty="0"/>
            </a:br>
            <a:br>
              <a:rPr lang="en-US" dirty="0"/>
            </a:br>
            <a:r>
              <a:rPr lang="en-US" sz="4000" dirty="0"/>
              <a:t>Following are different aspects of customer analytics that benefit the </a:t>
            </a:r>
            <a:r>
              <a:rPr lang="en-US" sz="4000" dirty="0" err="1"/>
              <a:t>sales,marketing</a:t>
            </a:r>
            <a:r>
              <a:rPr lang="en-US" sz="4000" dirty="0"/>
              <a:t>, and service organizations as they interact with the customers:</a:t>
            </a:r>
            <a:endParaRPr lang="en-US" dirty="0"/>
          </a:p>
        </p:txBody>
      </p:sp>
      <p:sp>
        <p:nvSpPr>
          <p:cNvPr id="3" name="Content Placeholder 2"/>
          <p:cNvSpPr>
            <a:spLocks noGrp="1"/>
          </p:cNvSpPr>
          <p:nvPr>
            <p:ph idx="1"/>
          </p:nvPr>
        </p:nvSpPr>
        <p:spPr>
          <a:xfrm>
            <a:off x="457200" y="2667000"/>
            <a:ext cx="8229600" cy="4525963"/>
          </a:xfrm>
        </p:spPr>
        <p:txBody>
          <a:bodyPr/>
          <a:lstStyle/>
          <a:p>
            <a:r>
              <a:rPr lang="en-US" dirty="0"/>
              <a:t>Customer profiling.</a:t>
            </a:r>
          </a:p>
          <a:p>
            <a:r>
              <a:rPr lang="en-US" dirty="0"/>
              <a:t>Personalization.</a:t>
            </a:r>
          </a:p>
          <a:p>
            <a:r>
              <a:rPr lang="en-US" dirty="0"/>
              <a:t>Collaborative filtering</a:t>
            </a:r>
          </a:p>
          <a:p>
            <a:r>
              <a:rPr lang="en-US" dirty="0"/>
              <a:t>Customer satisfaction</a:t>
            </a:r>
          </a:p>
          <a:p>
            <a:r>
              <a:rPr lang="en-US" dirty="0"/>
              <a:t>Customer lifetime value.</a:t>
            </a:r>
          </a:p>
          <a:p>
            <a:r>
              <a:rPr lang="en-US" dirty="0"/>
              <a:t>Customer loyalty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Profiling</a:t>
            </a:r>
          </a:p>
        </p:txBody>
      </p:sp>
      <p:sp>
        <p:nvSpPr>
          <p:cNvPr id="3" name="Content Placeholder 2"/>
          <p:cNvSpPr>
            <a:spLocks noGrp="1"/>
          </p:cNvSpPr>
          <p:nvPr>
            <p:ph idx="1"/>
          </p:nvPr>
        </p:nvSpPr>
        <p:spPr/>
        <p:txBody>
          <a:bodyPr/>
          <a:lstStyle/>
          <a:p>
            <a:r>
              <a:rPr lang="en-US" dirty="0"/>
              <a:t>Companies are realizing that all customers are not clones of some predefined market segment; instead, the characteristics of the ‘‘best customers’’ almost reflect a self-organized categorization.</a:t>
            </a:r>
          </a:p>
          <a:p>
            <a:pPr lvl="1"/>
            <a:r>
              <a:rPr lang="en-US" b="1" dirty="0"/>
              <a:t>1) The Psychographic Approach</a:t>
            </a:r>
            <a:endParaRPr lang="en-US" dirty="0"/>
          </a:p>
          <a:p>
            <a:pPr lvl="1"/>
            <a:r>
              <a:rPr lang="en-US" b="1" dirty="0"/>
              <a:t>2) The Consumer Typology Approach</a:t>
            </a:r>
            <a:endParaRPr lang="en-US" dirty="0"/>
          </a:p>
          <a:p>
            <a:pPr lvl="1"/>
            <a:r>
              <a:rPr lang="en-US" b="1" dirty="0"/>
              <a:t>3) The Consumer Characteristics Approach</a:t>
            </a:r>
            <a:endParaRPr lang="en-US" dirty="0"/>
          </a:p>
          <a:p>
            <a:pPr lvl="1"/>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Personalization</a:t>
            </a:r>
          </a:p>
        </p:txBody>
      </p:sp>
      <p:sp>
        <p:nvSpPr>
          <p:cNvPr id="3" name="Content Placeholder 2"/>
          <p:cNvSpPr>
            <a:spLocks noGrp="1"/>
          </p:cNvSpPr>
          <p:nvPr>
            <p:ph idx="1"/>
          </p:nvPr>
        </p:nvSpPr>
        <p:spPr/>
        <p:txBody>
          <a:bodyPr/>
          <a:lstStyle/>
          <a:p>
            <a:r>
              <a:rPr lang="en-US" dirty="0"/>
              <a:t>It is the process of crafting a presentation to the customer based on that customer’s profile, is the modern-day counterpart to the old-fashioned salesperson who remembers everything about his or her individual ‘‘accounts.’’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914400"/>
            <a:ext cx="9143999" cy="548639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Collaborative filtering</a:t>
            </a:r>
            <a:br>
              <a:rPr lang="en-US" dirty="0"/>
            </a:br>
            <a:endParaRPr lang="en-US" dirty="0"/>
          </a:p>
        </p:txBody>
      </p:sp>
      <p:sp>
        <p:nvSpPr>
          <p:cNvPr id="3" name="Content Placeholder 2"/>
          <p:cNvSpPr>
            <a:spLocks noGrp="1"/>
          </p:cNvSpPr>
          <p:nvPr>
            <p:ph idx="1"/>
          </p:nvPr>
        </p:nvSpPr>
        <p:spPr/>
        <p:txBody>
          <a:bodyPr/>
          <a:lstStyle/>
          <a:p>
            <a:r>
              <a:rPr lang="en-US" i="1" dirty="0"/>
              <a:t>Collaborative filtering</a:t>
            </a:r>
            <a:r>
              <a:rPr lang="en-US" dirty="0"/>
              <a:t> (CF) is a technique used by recommender systems.</a:t>
            </a:r>
          </a:p>
          <a:p>
            <a:r>
              <a:rPr lang="en-US" dirty="0"/>
              <a:t>It is a method of making automatic predictions (</a:t>
            </a:r>
            <a:r>
              <a:rPr lang="en-US" b="1" dirty="0"/>
              <a:t>filtering</a:t>
            </a:r>
            <a:r>
              <a:rPr lang="en-US" dirty="0"/>
              <a:t>) about the interests of a user by collecting preferences or taste information from many users (collaborating).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Customer satisfaction</a:t>
            </a:r>
            <a:br>
              <a:rPr lang="en-US" dirty="0"/>
            </a:br>
            <a:endParaRPr lang="en-US" dirty="0"/>
          </a:p>
        </p:txBody>
      </p:sp>
      <p:sp>
        <p:nvSpPr>
          <p:cNvPr id="3" name="Content Placeholder 2"/>
          <p:cNvSpPr>
            <a:spLocks noGrp="1"/>
          </p:cNvSpPr>
          <p:nvPr>
            <p:ph idx="1"/>
          </p:nvPr>
        </p:nvSpPr>
        <p:spPr/>
        <p:txBody>
          <a:bodyPr/>
          <a:lstStyle/>
          <a:p>
            <a:r>
              <a:rPr lang="en-US" dirty="0"/>
              <a:t>One benefit of the customer profile is the ability to provide customer information to the customer satisfaction representatives.</a:t>
            </a:r>
          </a:p>
          <a:p>
            <a:r>
              <a:rPr lang="en-US" dirty="0"/>
              <a:t> This can improve these representatives’ ability to deal with the customer and expedite problem resolution.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lifetime value</a:t>
            </a:r>
            <a:endParaRPr lang="en-US" dirty="0"/>
          </a:p>
        </p:txBody>
      </p:sp>
      <p:sp>
        <p:nvSpPr>
          <p:cNvPr id="3" name="Content Placeholder 2"/>
          <p:cNvSpPr>
            <a:spLocks noGrp="1"/>
          </p:cNvSpPr>
          <p:nvPr>
            <p:ph idx="1"/>
          </p:nvPr>
        </p:nvSpPr>
        <p:spPr/>
        <p:txBody>
          <a:bodyPr/>
          <a:lstStyle/>
          <a:p>
            <a:r>
              <a:rPr lang="en-US" dirty="0"/>
              <a:t>The lifetime value of a customer is a measure of a customer’s profitability over the lifetime of the relationship, which incorporates the costs associated with managing that relationship and the revenues expected from that customer.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loyalty</a:t>
            </a:r>
          </a:p>
        </p:txBody>
      </p:sp>
      <p:sp>
        <p:nvSpPr>
          <p:cNvPr id="3" name="Content Placeholder 2"/>
          <p:cNvSpPr>
            <a:spLocks noGrp="1"/>
          </p:cNvSpPr>
          <p:nvPr>
            <p:ph idx="1"/>
          </p:nvPr>
        </p:nvSpPr>
        <p:spPr/>
        <p:txBody>
          <a:bodyPr/>
          <a:lstStyle/>
          <a:p>
            <a:r>
              <a:rPr lang="en-US" dirty="0"/>
              <a:t>This means that a company’s best opportunities for new sales are with those customers that are already happy with that company’s products or services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Revenue Generation</a:t>
            </a:r>
          </a:p>
        </p:txBody>
      </p:sp>
      <p:sp>
        <p:nvSpPr>
          <p:cNvPr id="3" name="Content Placeholder 2"/>
          <p:cNvSpPr>
            <a:spLocks noGrp="1"/>
          </p:cNvSpPr>
          <p:nvPr>
            <p:ph idx="1"/>
          </p:nvPr>
        </p:nvSpPr>
        <p:spPr/>
        <p:txBody>
          <a:bodyPr/>
          <a:lstStyle/>
          <a:p>
            <a:r>
              <a:rPr lang="en-US" dirty="0"/>
              <a:t>acquired knowledge by sharing it with the different front-end teams such as marketing and sales as a way to encourage methods for increasing revenues.</a:t>
            </a:r>
          </a:p>
          <a:p>
            <a:pPr lvl="1"/>
            <a:r>
              <a:rPr lang="en-US" dirty="0"/>
              <a:t>Targeted marketing.</a:t>
            </a:r>
          </a:p>
          <a:p>
            <a:pPr lvl="1"/>
            <a:r>
              <a:rPr lang="en-US" dirty="0"/>
              <a:t>Cross-selling and up-selling</a:t>
            </a:r>
          </a:p>
          <a:p>
            <a:pPr lvl="1"/>
            <a:r>
              <a:rPr lang="en-US" dirty="0"/>
              <a:t>Market development</a:t>
            </a:r>
          </a:p>
          <a:p>
            <a:pPr lvl="1"/>
            <a:r>
              <a:rPr lang="en-US" dirty="0"/>
              <a:t>Loyalty management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marR="0" lvl="1" indent="-285750" algn="ctr" defTabSz="914400" rtl="0" eaLnBrk="1" fontAlgn="auto" latinLnBrk="0" hangingPunct="1">
              <a:lnSpc>
                <a:spcPct val="100000"/>
              </a:lnSpc>
              <a:spcBef>
                <a:spcPct val="20000"/>
              </a:spcBef>
              <a:spcAft>
                <a:spcPts val="0"/>
              </a:spcAft>
              <a:tabLst/>
              <a:defRPr/>
            </a:pPr>
            <a:r>
              <a:rPr kumimoji="0" lang="en-US" sz="3600" b="0" i="0" u="none" strike="noStrike" kern="1200" cap="none" spc="0" normalizeH="0" baseline="0" noProof="0" dirty="0">
                <a:ln>
                  <a:noFill/>
                </a:ln>
                <a:solidFill>
                  <a:prstClr val="black"/>
                </a:solidFill>
                <a:effectLst/>
                <a:uLnTx/>
                <a:uFillTx/>
                <a:latin typeface="Calibri"/>
                <a:ea typeface="+mn-ea"/>
                <a:cs typeface="+mn-cs"/>
              </a:rPr>
              <a:t>Targeted marketing</a:t>
            </a:r>
            <a:br>
              <a:rPr kumimoji="0" lang="en-US" sz="3600" b="0" i="0" u="none" strike="noStrike" kern="1200" cap="none" spc="0" normalizeH="0" baseline="0" noProof="0" dirty="0">
                <a:ln>
                  <a:noFill/>
                </a:ln>
                <a:solidFill>
                  <a:prstClr val="black"/>
                </a:solidFill>
                <a:effectLst/>
                <a:uLnTx/>
                <a:uFillTx/>
                <a:latin typeface="Calibri"/>
                <a:ea typeface="+mn-ea"/>
                <a:cs typeface="+mn-cs"/>
              </a:rPr>
            </a:br>
            <a:endParaRPr lang="en-US" sz="2400" dirty="0"/>
          </a:p>
        </p:txBody>
      </p:sp>
      <p:sp>
        <p:nvSpPr>
          <p:cNvPr id="3" name="Content Placeholder 2"/>
          <p:cNvSpPr>
            <a:spLocks noGrp="1"/>
          </p:cNvSpPr>
          <p:nvPr>
            <p:ph idx="1"/>
          </p:nvPr>
        </p:nvSpPr>
        <p:spPr/>
        <p:txBody>
          <a:bodyPr/>
          <a:lstStyle/>
          <a:p>
            <a:r>
              <a:rPr lang="en-US" dirty="0"/>
              <a:t>Knowledge of a set of customer likes and dislikes can augment a marketing campaign to target small clusters of customers that share profiles.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Cross-selling and up-selling</a:t>
            </a:r>
            <a:br>
              <a:rPr kumimoji="0" lang="en-US" sz="2800" b="0" i="0" u="none" strike="noStrike" kern="1200" cap="none" spc="0" normalizeH="0" baseline="0" noProof="0" dirty="0">
                <a:ln>
                  <a:noFill/>
                </a:ln>
                <a:solidFill>
                  <a:prstClr val="black"/>
                </a:solidFill>
                <a:effectLst/>
                <a:uLnTx/>
                <a:uFillTx/>
                <a:latin typeface="Calibri"/>
                <a:ea typeface="+mn-ea"/>
                <a:cs typeface="+mn-cs"/>
              </a:rPr>
            </a:br>
            <a:endParaRPr lang="en-US" dirty="0"/>
          </a:p>
        </p:txBody>
      </p:sp>
      <p:sp>
        <p:nvSpPr>
          <p:cNvPr id="3" name="Content Placeholder 2"/>
          <p:cNvSpPr>
            <a:spLocks noGrp="1"/>
          </p:cNvSpPr>
          <p:nvPr>
            <p:ph idx="1"/>
          </p:nvPr>
        </p:nvSpPr>
        <p:spPr/>
        <p:txBody>
          <a:bodyPr/>
          <a:lstStyle/>
          <a:p>
            <a:r>
              <a:rPr lang="en-US" dirty="0"/>
              <a:t>Increasing same-customer sales is somewhat of an art, but involves advising customers of opportunities for getting better value from an increased order (up-selling) or by purchasing complementary items (cross selling).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Market development</a:t>
            </a:r>
            <a:br>
              <a:rPr kumimoji="0" lang="en-US" sz="2800" b="0" i="0" u="none" strike="noStrike" kern="1200" cap="none" spc="0" normalizeH="0" baseline="0" noProof="0" dirty="0">
                <a:ln>
                  <a:noFill/>
                </a:ln>
                <a:solidFill>
                  <a:prstClr val="black"/>
                </a:solidFill>
                <a:effectLst/>
                <a:uLnTx/>
                <a:uFillTx/>
                <a:latin typeface="Calibri"/>
                <a:ea typeface="+mn-ea"/>
                <a:cs typeface="+mn-cs"/>
              </a:rPr>
            </a:br>
            <a:endParaRPr lang="en-US" dirty="0"/>
          </a:p>
        </p:txBody>
      </p:sp>
      <p:sp>
        <p:nvSpPr>
          <p:cNvPr id="3" name="Content Placeholder 2"/>
          <p:cNvSpPr>
            <a:spLocks noGrp="1"/>
          </p:cNvSpPr>
          <p:nvPr>
            <p:ph idx="1"/>
          </p:nvPr>
        </p:nvSpPr>
        <p:spPr/>
        <p:txBody>
          <a:bodyPr/>
          <a:lstStyle/>
          <a:p>
            <a:r>
              <a:rPr lang="en-US" dirty="0"/>
              <a:t>This activity allows analysts to evaluate those demographic characteristics of individuals within particular regions as a way of understanding geographic dependencies to drive more efficient marketing programs targeted at geo-demographic profiles based on physical location.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marR="0" lvl="1" indent="-285750" algn="ctr" defTabSz="914400" rtl="0" eaLnBrk="1" fontAlgn="auto" latinLnBrk="0" hangingPunct="1">
              <a:lnSpc>
                <a:spcPct val="100000"/>
              </a:lnSpc>
              <a:spcBef>
                <a:spcPct val="20000"/>
              </a:spcBef>
              <a:spcAft>
                <a:spcPts val="0"/>
              </a:spcAft>
              <a:tabLst/>
              <a:defRPr/>
            </a:pPr>
            <a:r>
              <a:rPr lang="en-US" sz="3200" kern="1200" dirty="0">
                <a:solidFill>
                  <a:schemeClr val="tx1"/>
                </a:solidFill>
                <a:latin typeface="+mn-lt"/>
                <a:ea typeface="+mn-ea"/>
                <a:cs typeface="+mn-cs"/>
              </a:rPr>
              <a:t>Loyalty management</a:t>
            </a:r>
            <a:br>
              <a:rPr kumimoji="0" lang="en-US" sz="2800" b="0" i="0" u="none" strike="noStrike" kern="1200" cap="none" spc="0" normalizeH="0" baseline="0" noProof="0" dirty="0">
                <a:ln>
                  <a:noFill/>
                </a:ln>
                <a:solidFill>
                  <a:prstClr val="black"/>
                </a:solidFill>
                <a:effectLst/>
                <a:uLnTx/>
                <a:uFillTx/>
                <a:latin typeface="Calibri"/>
                <a:ea typeface="+mn-ea"/>
                <a:cs typeface="+mn-cs"/>
              </a:rPr>
            </a:br>
            <a:endParaRPr lang="en-US" dirty="0"/>
          </a:p>
        </p:txBody>
      </p:sp>
      <p:sp>
        <p:nvSpPr>
          <p:cNvPr id="3" name="Content Placeholder 2"/>
          <p:cNvSpPr>
            <a:spLocks noGrp="1"/>
          </p:cNvSpPr>
          <p:nvPr>
            <p:ph idx="1"/>
          </p:nvPr>
        </p:nvSpPr>
        <p:spPr/>
        <p:txBody>
          <a:bodyPr/>
          <a:lstStyle/>
          <a:p>
            <a:r>
              <a:rPr lang="en-US" dirty="0"/>
              <a:t>Determining when a customer is about to shutter their relationship provides a great opportunity to reestablish ties by providing discrete offers to stay.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Improving the Decision-Making Process</a:t>
            </a:r>
          </a:p>
        </p:txBody>
      </p:sp>
      <p:sp>
        <p:nvSpPr>
          <p:cNvPr id="3" name="Content Placeholder 2"/>
          <p:cNvSpPr>
            <a:spLocks noGrp="1"/>
          </p:cNvSpPr>
          <p:nvPr>
            <p:ph idx="1"/>
          </p:nvPr>
        </p:nvSpPr>
        <p:spPr/>
        <p:txBody>
          <a:bodyPr/>
          <a:lstStyle/>
          <a:p>
            <a:r>
              <a:rPr lang="en-US" dirty="0"/>
              <a:t>Every business process presents a situation in which information is </a:t>
            </a:r>
            <a:r>
              <a:rPr lang="en-US" dirty="0" err="1"/>
              <a:t>collected,manipulated</a:t>
            </a:r>
            <a:r>
              <a:rPr lang="en-US" dirty="0"/>
              <a:t>, and results are presented to help individuals make decisions</a:t>
            </a:r>
          </a:p>
          <a:p>
            <a:r>
              <a:rPr lang="en-US" dirty="0"/>
              <a:t>Some decisions are</a:t>
            </a:r>
          </a:p>
          <a:p>
            <a:pPr lvl="1"/>
            <a:r>
              <a:rPr lang="en-US" dirty="0"/>
              <a:t>Significant</a:t>
            </a:r>
          </a:p>
          <a:p>
            <a:pPr lvl="1"/>
            <a:r>
              <a:rPr lang="en-US" dirty="0"/>
              <a:t>Business critical</a:t>
            </a:r>
          </a:p>
          <a:p>
            <a:pPr lvl="1"/>
            <a:r>
              <a:rPr lang="en-US" dirty="0"/>
              <a:t>narrower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905000"/>
            <a:ext cx="8229600" cy="1143000"/>
          </a:xfrm>
        </p:spPr>
        <p:txBody>
          <a:bodyPr>
            <a:normAutofit fontScale="90000"/>
          </a:bodyPr>
          <a:lstStyle/>
          <a:p>
            <a:r>
              <a:rPr lang="en-US" dirty="0"/>
              <a:t>1.1 Business Intelligence and Information Exploitation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Every business process has its associated measures of performance, and in a perfect world, each decision would be the </a:t>
            </a:r>
            <a:r>
              <a:rPr lang="en-US" i="1" dirty="0"/>
              <a:t>optimal one.</a:t>
            </a:r>
          </a:p>
          <a:p>
            <a:r>
              <a:rPr lang="en-US" dirty="0"/>
              <a:t>But those decision-makers are sometimes prevented from making the optimal decision.</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When large amounts of unfiltered data are made available across the organization individuals may be stunned into ‘‘</a:t>
            </a:r>
            <a:r>
              <a:rPr lang="en-US" b="1" dirty="0"/>
              <a:t>analysis paralysis’</a:t>
            </a:r>
            <a:r>
              <a:rPr lang="en-US" dirty="0"/>
              <a:t>’ the compulsion to delay decision-making.</a:t>
            </a:r>
          </a:p>
          <a:p>
            <a:r>
              <a:rPr lang="en-US" dirty="0"/>
              <a:t>This paralysis can be diminished by reducing to </a:t>
            </a:r>
            <a:r>
              <a:rPr lang="en-US" b="1" dirty="0"/>
              <a:t>specific</a:t>
            </a:r>
            <a:r>
              <a:rPr lang="en-US" dirty="0"/>
              <a:t> information rather than </a:t>
            </a:r>
            <a:r>
              <a:rPr lang="en-US" b="1" dirty="0"/>
              <a:t>all</a:t>
            </a:r>
            <a:r>
              <a:rPr lang="en-US" dirty="0"/>
              <a:t> information to help make the </a:t>
            </a:r>
            <a:r>
              <a:rPr lang="en-US" b="1" dirty="0"/>
              <a:t>optimal decision </a:t>
            </a:r>
            <a:r>
              <a:rPr lang="en-US" dirty="0"/>
              <a:t>so that specific actions can be taken.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dirty="0"/>
              <a:t>The senior management team can review overall company performance to consider any alternatives for adjusting corporate strategy for long-term value generation.</a:t>
            </a:r>
          </a:p>
          <a:p>
            <a:r>
              <a:rPr lang="en-US" dirty="0"/>
              <a:t> From the immediate, operational perspective, day-to-day activities can be improved with specific pieces of intelligence suggesting adjustments for optimizing activities in real time.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That is, business processes are augmented with the ability to incorporate information that is actionable streaming the results of analyses directly into the process, tracking performance measures, and indicating when better decisions are being made.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Intelligence and Program Success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Business Intelligence and Program Success</a:t>
            </a:r>
          </a:p>
        </p:txBody>
      </p:sp>
      <p:sp>
        <p:nvSpPr>
          <p:cNvPr id="5" name="Content Placeholder 4"/>
          <p:cNvSpPr>
            <a:spLocks noGrp="1"/>
          </p:cNvSpPr>
          <p:nvPr>
            <p:ph idx="1"/>
          </p:nvPr>
        </p:nvSpPr>
        <p:spPr/>
        <p:txBody>
          <a:bodyPr>
            <a:normAutofit fontScale="92500" lnSpcReduction="20000"/>
          </a:bodyPr>
          <a:lstStyle/>
          <a:p>
            <a:r>
              <a:rPr lang="en-US" dirty="0"/>
              <a:t>Anybody involved in the BI process is concerned about the ability to take advantage of information in a way that can improve the way the organization operates.</a:t>
            </a:r>
          </a:p>
          <a:p>
            <a:r>
              <a:rPr lang="en-US" dirty="0"/>
              <a:t>Ultimate goal of BI is powered by the ability to </a:t>
            </a:r>
          </a:p>
          <a:p>
            <a:pPr lvl="1"/>
            <a:r>
              <a:rPr lang="en-US" dirty="0"/>
              <a:t>manage access </a:t>
            </a:r>
          </a:p>
          <a:p>
            <a:pPr lvl="1"/>
            <a:r>
              <a:rPr lang="en-US" dirty="0"/>
              <a:t>availability of necessary information to assess business needs, </a:t>
            </a:r>
          </a:p>
          <a:p>
            <a:pPr lvl="1"/>
            <a:r>
              <a:rPr lang="en-US" dirty="0"/>
              <a:t>identify candidate data sources, and</a:t>
            </a:r>
          </a:p>
          <a:p>
            <a:pPr lvl="1"/>
            <a:r>
              <a:rPr lang="en-US" dirty="0"/>
              <a:t> effectively manage the flow of information into a framework suited for reporting and analysis needs.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Although a significant amount of money has been invested in attempts at building and launching BI frameworks and applications, most of that money has been spent in </a:t>
            </a:r>
            <a:r>
              <a:rPr lang="en-US" b="1" dirty="0"/>
              <a:t>infrastructure</a:t>
            </a:r>
            <a:r>
              <a:rPr lang="en-US" dirty="0"/>
              <a:t>, whereas very little has been invested in managing and exploiting a valuable corporate asset a company’s data.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And in some arenas, the concept of what constitutes ‘‘business intelligence’’ is so poorly defined.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BI activity involves:</a:t>
            </a:r>
          </a:p>
          <a:p>
            <a:pPr lvl="1"/>
            <a:r>
              <a:rPr lang="en-US" dirty="0"/>
              <a:t>the discovery phase,</a:t>
            </a:r>
          </a:p>
          <a:p>
            <a:pPr lvl="1"/>
            <a:r>
              <a:rPr lang="en-US" dirty="0"/>
              <a:t> justification,</a:t>
            </a:r>
          </a:p>
          <a:p>
            <a:pPr lvl="1"/>
            <a:r>
              <a:rPr lang="en-US" dirty="0"/>
              <a:t>analysis of requirements for design, </a:t>
            </a:r>
          </a:p>
          <a:p>
            <a:pPr lvl="1"/>
            <a:r>
              <a:rPr lang="en-US" dirty="0"/>
              <a:t>creation, </a:t>
            </a:r>
          </a:p>
          <a:p>
            <a:pPr lvl="1"/>
            <a:r>
              <a:rPr lang="en-US" dirty="0"/>
              <a:t>management,</a:t>
            </a:r>
          </a:p>
          <a:p>
            <a:pPr lvl="1"/>
            <a:r>
              <a:rPr lang="en-US" dirty="0"/>
              <a:t> maintenance,</a:t>
            </a:r>
          </a:p>
          <a:p>
            <a:pPr lvl="1"/>
            <a:r>
              <a:rPr lang="en-US" dirty="0"/>
              <a:t> or development of a BI program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Business Intelligence and Information Exploitation</a:t>
            </a:r>
          </a:p>
        </p:txBody>
      </p:sp>
      <p:sp>
        <p:nvSpPr>
          <p:cNvPr id="4" name="Content Placeholder 3"/>
          <p:cNvSpPr>
            <a:spLocks noGrp="1"/>
          </p:cNvSpPr>
          <p:nvPr>
            <p:ph idx="1"/>
          </p:nvPr>
        </p:nvSpPr>
        <p:spPr/>
        <p:txBody>
          <a:bodyPr>
            <a:normAutofit fontScale="92500" lnSpcReduction="10000"/>
          </a:bodyPr>
          <a:lstStyle/>
          <a:p>
            <a:r>
              <a:rPr lang="en-US" dirty="0"/>
              <a:t>Data </a:t>
            </a:r>
            <a:r>
              <a:rPr lang="en-US" dirty="0" err="1"/>
              <a:t>vs</a:t>
            </a:r>
            <a:r>
              <a:rPr lang="en-US" dirty="0"/>
              <a:t> Information </a:t>
            </a:r>
            <a:r>
              <a:rPr lang="en-US" dirty="0" err="1"/>
              <a:t>vs</a:t>
            </a:r>
            <a:r>
              <a:rPr lang="en-US" dirty="0"/>
              <a:t> BI</a:t>
            </a:r>
          </a:p>
          <a:p>
            <a:r>
              <a:rPr lang="en-US" dirty="0"/>
              <a:t>Data not only stored within structured data systems, but are captured, stored, managed, shared, and distributed across different file formats, representative structures, and even as unstructured data assets.</a:t>
            </a:r>
          </a:p>
          <a:p>
            <a:r>
              <a:rPr lang="en-US" dirty="0"/>
              <a:t>power to filter out and deliver the gems of knowledge to the right decision-makers that can trigger the right kinds of choices and actions at the optimal times.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Historically, data is the raw material that fueled operational activities and transaction systems.</a:t>
            </a:r>
          </a:p>
          <a:p>
            <a:r>
              <a:rPr lang="en-US" dirty="0"/>
              <a:t>Today, different data sets are used and then repurposed multiple times, simultaneously feeding both operational and analytical processes intended to achieve different business objectives.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438400"/>
            <a:ext cx="8229600" cy="1143000"/>
          </a:xfrm>
        </p:spPr>
        <p:txBody>
          <a:bodyPr>
            <a:normAutofit fontScale="90000"/>
          </a:bodyPr>
          <a:lstStyle/>
          <a:p>
            <a:r>
              <a:rPr lang="en-US" dirty="0"/>
              <a:t>1.1.1 Improving the Decision-Making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1802</Words>
  <Application>Microsoft Office PowerPoint</Application>
  <PresentationFormat>On-screen Show (4:3)</PresentationFormat>
  <Paragraphs>154</Paragraphs>
  <Slides>68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Calibri</vt:lpstr>
      <vt:lpstr>Office Theme</vt:lpstr>
      <vt:lpstr>Business Intelligence</vt:lpstr>
      <vt:lpstr>Introduction</vt:lpstr>
      <vt:lpstr>PowerPoint Presentation</vt:lpstr>
      <vt:lpstr>PowerPoint Presentation</vt:lpstr>
      <vt:lpstr>PowerPoint Presentation</vt:lpstr>
      <vt:lpstr>1.1 Business Intelligence and Information Exploitation</vt:lpstr>
      <vt:lpstr>Business Intelligence and Information Exploitation</vt:lpstr>
      <vt:lpstr>PowerPoint Presentation</vt:lpstr>
      <vt:lpstr>1.1.1 Improving the Decision-Making Process</vt:lpstr>
      <vt:lpstr>PowerPoint Presentation</vt:lpstr>
      <vt:lpstr>PowerPoint Presentation</vt:lpstr>
      <vt:lpstr>PowerPoint Presentation</vt:lpstr>
      <vt:lpstr>PowerPoint Presentation</vt:lpstr>
      <vt:lpstr>1.1.2 Why a Business Intelligence Program</vt:lpstr>
      <vt:lpstr>PowerPoint Presentation</vt:lpstr>
      <vt:lpstr>PowerPoint Presentation</vt:lpstr>
      <vt:lpstr>PowerPoint Presentation</vt:lpstr>
      <vt:lpstr>PowerPoint Presentation</vt:lpstr>
      <vt:lpstr>1.1.3 Business Intelligence and Program Success</vt:lpstr>
      <vt:lpstr>PowerPoint Presentation</vt:lpstr>
      <vt:lpstr>PowerPoint Presentation</vt:lpstr>
      <vt:lpstr>PowerPoint Presentation</vt:lpstr>
      <vt:lpstr>1.1.4 The Analytics Spectrum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 Steps to Taming the Data Explosion </vt:lpstr>
      <vt:lpstr>Performance Metrics and Key Performance Indicators </vt:lpstr>
      <vt:lpstr>Performance Metrics and Key Performance Indicators </vt:lpstr>
      <vt:lpstr>Example</vt:lpstr>
      <vt:lpstr>PowerPoint Presentation</vt:lpstr>
      <vt:lpstr>PowerPoint Presentation</vt:lpstr>
      <vt:lpstr>PowerPoint Presentation</vt:lpstr>
      <vt:lpstr>PowerPoint Presentation</vt:lpstr>
      <vt:lpstr>Example : Sales Calls Analysis </vt:lpstr>
      <vt:lpstr>PowerPoint Presentation</vt:lpstr>
      <vt:lpstr> Horizontal Use Cases for Business Intelligence</vt:lpstr>
      <vt:lpstr> Horizontal Use Cases for Business Intelligence</vt:lpstr>
      <vt:lpstr>1. Customer Analysis</vt:lpstr>
      <vt:lpstr>   Following are different aspects of customer analytics that benefit the sales,marketing, and service organizations as they interact with the customers:</vt:lpstr>
      <vt:lpstr>Customer Profiling</vt:lpstr>
      <vt:lpstr>Personalization</vt:lpstr>
      <vt:lpstr>Collaborative filtering </vt:lpstr>
      <vt:lpstr>Customer satisfaction </vt:lpstr>
      <vt:lpstr>Customer lifetime value</vt:lpstr>
      <vt:lpstr>Customer loyalty</vt:lpstr>
      <vt:lpstr>2) Revenue Generation</vt:lpstr>
      <vt:lpstr>Targeted marketing </vt:lpstr>
      <vt:lpstr>Cross-selling and up-selling </vt:lpstr>
      <vt:lpstr>Market development </vt:lpstr>
      <vt:lpstr>Loyalty management </vt:lpstr>
      <vt:lpstr>Improving the Decision-Making Process</vt:lpstr>
      <vt:lpstr>PowerPoint Presentation</vt:lpstr>
      <vt:lpstr>PowerPoint Presentation</vt:lpstr>
      <vt:lpstr>Example</vt:lpstr>
      <vt:lpstr>PowerPoint Presentation</vt:lpstr>
      <vt:lpstr>Business Intelligence and Program Success</vt:lpstr>
      <vt:lpstr>Business Intelligence and Program Success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jaya</dc:creator>
  <cp:lastModifiedBy>RIZWANULLAH M0HAMMAD</cp:lastModifiedBy>
  <cp:revision>10</cp:revision>
  <dcterms:created xsi:type="dcterms:W3CDTF">2006-08-16T00:00:00Z</dcterms:created>
  <dcterms:modified xsi:type="dcterms:W3CDTF">2023-01-31T18:00:00Z</dcterms:modified>
</cp:coreProperties>
</file>