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FINANCIAL MANAGEMENT</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300" b="1" dirty="0" smtClean="0"/>
              <a:t>Compound interest</a:t>
            </a:r>
            <a:endParaRPr lang="en-IN" sz="3300" b="1" dirty="0"/>
          </a:p>
        </p:txBody>
      </p:sp>
      <p:sp>
        <p:nvSpPr>
          <p:cNvPr id="3" name="Content Placeholder 2"/>
          <p:cNvSpPr>
            <a:spLocks noGrp="1"/>
          </p:cNvSpPr>
          <p:nvPr>
            <p:ph idx="1"/>
          </p:nvPr>
        </p:nvSpPr>
        <p:spPr>
          <a:xfrm>
            <a:off x="457200" y="762000"/>
            <a:ext cx="8229600" cy="5791200"/>
          </a:xfrm>
        </p:spPr>
        <p:txBody>
          <a:bodyPr>
            <a:normAutofit lnSpcReduction="10000"/>
          </a:bodyPr>
          <a:lstStyle/>
          <a:p>
            <a:r>
              <a:rPr lang="en-US" sz="3800" dirty="0" smtClean="0"/>
              <a:t>F = P(1+ </a:t>
            </a:r>
            <a:r>
              <a:rPr lang="en-US" sz="3800" dirty="0" err="1" smtClean="0"/>
              <a:t>i</a:t>
            </a:r>
            <a:r>
              <a:rPr lang="en-US" sz="3800" dirty="0" smtClean="0"/>
              <a:t>)</a:t>
            </a:r>
            <a:r>
              <a:rPr lang="en-US" sz="3800" baseline="30000" dirty="0" smtClean="0"/>
              <a:t>n</a:t>
            </a:r>
          </a:p>
          <a:p>
            <a:r>
              <a:rPr lang="en-US" sz="3800" dirty="0" smtClean="0"/>
              <a:t>F = 1000(1+0.1)</a:t>
            </a:r>
            <a:r>
              <a:rPr lang="en-US" sz="3800" baseline="30000" dirty="0" smtClean="0"/>
              <a:t>3</a:t>
            </a:r>
            <a:endParaRPr lang="en-US" sz="3800" dirty="0" smtClean="0"/>
          </a:p>
          <a:p>
            <a:r>
              <a:rPr lang="en-US" sz="3800" dirty="0" smtClean="0"/>
              <a:t>F = 1331</a:t>
            </a:r>
          </a:p>
          <a:p>
            <a:r>
              <a:rPr lang="en-US" sz="3800" dirty="0" err="1" smtClean="0"/>
              <a:t>I</a:t>
            </a:r>
            <a:r>
              <a:rPr lang="en-US" sz="3800" baseline="30000" dirty="0" err="1" smtClean="0"/>
              <a:t>st</a:t>
            </a:r>
            <a:r>
              <a:rPr lang="en-US" sz="3800" dirty="0" smtClean="0"/>
              <a:t> year</a:t>
            </a:r>
          </a:p>
          <a:p>
            <a:r>
              <a:rPr lang="en-US" sz="3800" dirty="0" smtClean="0"/>
              <a:t>1000+100=1100</a:t>
            </a:r>
          </a:p>
          <a:p>
            <a:r>
              <a:rPr lang="en-US" sz="3800" dirty="0" smtClean="0"/>
              <a:t>2</a:t>
            </a:r>
            <a:r>
              <a:rPr lang="en-US" sz="3800" baseline="30000" dirty="0" smtClean="0"/>
              <a:t>nd</a:t>
            </a:r>
            <a:r>
              <a:rPr lang="en-US" sz="3800" dirty="0" smtClean="0"/>
              <a:t> year</a:t>
            </a:r>
          </a:p>
          <a:p>
            <a:r>
              <a:rPr lang="en-US" sz="3800" dirty="0" smtClean="0"/>
              <a:t>1100+110=1210</a:t>
            </a:r>
          </a:p>
          <a:p>
            <a:r>
              <a:rPr lang="en-US" sz="3800" dirty="0" smtClean="0"/>
              <a:t>3</a:t>
            </a:r>
            <a:r>
              <a:rPr lang="en-US" sz="3800" baseline="30000" dirty="0" smtClean="0"/>
              <a:t>rd</a:t>
            </a:r>
            <a:r>
              <a:rPr lang="en-US" sz="3800" dirty="0" smtClean="0"/>
              <a:t> year</a:t>
            </a:r>
          </a:p>
          <a:p>
            <a:r>
              <a:rPr lang="en-US" sz="3800" dirty="0" smtClean="0"/>
              <a:t>1210+121=1331</a:t>
            </a:r>
            <a:endParaRPr lang="en-IN" sz="3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a:t>
            </a:r>
            <a:endParaRPr lang="en-IN" b="1" dirty="0"/>
          </a:p>
        </p:txBody>
      </p:sp>
      <p:sp>
        <p:nvSpPr>
          <p:cNvPr id="3" name="Content Placeholder 2"/>
          <p:cNvSpPr>
            <a:spLocks noGrp="1"/>
          </p:cNvSpPr>
          <p:nvPr>
            <p:ph idx="1"/>
          </p:nvPr>
        </p:nvSpPr>
        <p:spPr/>
        <p:txBody>
          <a:bodyPr/>
          <a:lstStyle/>
          <a:p>
            <a:pPr algn="just"/>
            <a:r>
              <a:rPr lang="en-IN" dirty="0" smtClean="0"/>
              <a:t>Financial Management means planning, organizing, directing and controlling the financial activities such as procurement and utilization of funds of the enterprise. It means applying general management principles to financial resources of the enterprise.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81000"/>
          </a:xfrm>
        </p:spPr>
        <p:txBody>
          <a:bodyPr>
            <a:normAutofit fontScale="90000"/>
          </a:bodyPr>
          <a:lstStyle/>
          <a:p>
            <a:r>
              <a:rPr lang="en-IN" sz="3300" b="1" dirty="0" smtClean="0"/>
              <a:t>Objectives of Financial Management</a:t>
            </a:r>
            <a:br>
              <a:rPr lang="en-IN" sz="3300" b="1" dirty="0" smtClean="0"/>
            </a:br>
            <a:endParaRPr lang="en-IN" sz="3300" dirty="0"/>
          </a:p>
        </p:txBody>
      </p:sp>
      <p:sp>
        <p:nvSpPr>
          <p:cNvPr id="3" name="Content Placeholder 2"/>
          <p:cNvSpPr>
            <a:spLocks noGrp="1"/>
          </p:cNvSpPr>
          <p:nvPr>
            <p:ph idx="1"/>
          </p:nvPr>
        </p:nvSpPr>
        <p:spPr>
          <a:xfrm>
            <a:off x="304800" y="762000"/>
            <a:ext cx="8534400" cy="5867400"/>
          </a:xfrm>
        </p:spPr>
        <p:txBody>
          <a:bodyPr>
            <a:normAutofit fontScale="77500" lnSpcReduction="20000"/>
          </a:bodyPr>
          <a:lstStyle/>
          <a:p>
            <a:pPr algn="just"/>
            <a:r>
              <a:rPr lang="en-IN" dirty="0" smtClean="0"/>
              <a:t>The financial management is generally concerned with procurement, allocation and control of financial resources of a concern. The objectives can be -</a:t>
            </a:r>
          </a:p>
          <a:p>
            <a:pPr algn="just"/>
            <a:r>
              <a:rPr lang="en-IN" dirty="0" smtClean="0"/>
              <a:t>To ensure regular and adequate supply of funds to the concern.</a:t>
            </a:r>
          </a:p>
          <a:p>
            <a:pPr algn="just"/>
            <a:r>
              <a:rPr lang="en-IN" dirty="0" smtClean="0"/>
              <a:t>To ensure adequate returns to the shareholders which will depend upon the earning capacity, market price of the share, expectations of the shareholders.</a:t>
            </a:r>
          </a:p>
          <a:p>
            <a:pPr algn="just"/>
            <a:r>
              <a:rPr lang="en-IN" dirty="0" smtClean="0"/>
              <a:t>To ensure optimum funds utilization. Once the funds are procured, they should be utilized in maximum possible way at least cost.</a:t>
            </a:r>
          </a:p>
          <a:p>
            <a:pPr algn="just"/>
            <a:r>
              <a:rPr lang="en-IN" dirty="0" smtClean="0"/>
              <a:t>To ensure safety on investment, </a:t>
            </a:r>
            <a:r>
              <a:rPr lang="en-IN" dirty="0" err="1" smtClean="0"/>
              <a:t>i.e</a:t>
            </a:r>
            <a:r>
              <a:rPr lang="en-IN" dirty="0" smtClean="0"/>
              <a:t>, funds should be invested in safe ventures so that adequate rate of return can be achieved.</a:t>
            </a:r>
          </a:p>
          <a:p>
            <a:pPr algn="just"/>
            <a:r>
              <a:rPr lang="en-IN" dirty="0" smtClean="0"/>
              <a:t>To plan a sound capital structure-There should be sound and fair composition of capital so that a balance is maintained between debt and equity capital.</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IN" sz="3300" b="1" dirty="0" smtClean="0"/>
              <a:t>Scope/Elements</a:t>
            </a:r>
            <a:br>
              <a:rPr lang="en-IN" sz="3300" b="1" dirty="0" smtClean="0"/>
            </a:br>
            <a:endParaRPr lang="en-IN" sz="3300" dirty="0"/>
          </a:p>
        </p:txBody>
      </p:sp>
      <p:sp>
        <p:nvSpPr>
          <p:cNvPr id="3" name="Content Placeholder 2"/>
          <p:cNvSpPr>
            <a:spLocks noGrp="1"/>
          </p:cNvSpPr>
          <p:nvPr>
            <p:ph idx="1"/>
          </p:nvPr>
        </p:nvSpPr>
        <p:spPr>
          <a:xfrm>
            <a:off x="228600" y="609600"/>
            <a:ext cx="8686800" cy="5867400"/>
          </a:xfrm>
        </p:spPr>
        <p:txBody>
          <a:bodyPr>
            <a:normAutofit fontScale="85000" lnSpcReduction="20000"/>
          </a:bodyPr>
          <a:lstStyle/>
          <a:p>
            <a:pPr algn="just"/>
            <a:r>
              <a:rPr lang="en-IN" b="1" dirty="0" smtClean="0"/>
              <a:t>Investment decisions</a:t>
            </a:r>
            <a:r>
              <a:rPr lang="en-IN" dirty="0" smtClean="0"/>
              <a:t> includes investment in fixed assets (called as capital budgeting). Investment in current assets are also a part of investment decisions called as working capital decisions.</a:t>
            </a:r>
          </a:p>
          <a:p>
            <a:pPr algn="just"/>
            <a:r>
              <a:rPr lang="en-IN" b="1" dirty="0" smtClean="0"/>
              <a:t>Financial decisions </a:t>
            </a:r>
            <a:r>
              <a:rPr lang="en-IN" dirty="0" smtClean="0"/>
              <a:t>- They relate to the raising of finance from various resources which will depend upon decision on type of source, period of financing, cost of financing and the returns thereby.</a:t>
            </a:r>
          </a:p>
          <a:p>
            <a:pPr algn="just"/>
            <a:r>
              <a:rPr lang="en-IN" b="1" dirty="0" smtClean="0"/>
              <a:t>Dividend decision </a:t>
            </a:r>
            <a:r>
              <a:rPr lang="en-IN" dirty="0" smtClean="0"/>
              <a:t>- The finance manager has to take decision with regards to the net profit distribution. Net profits are generally divided into two:</a:t>
            </a:r>
          </a:p>
          <a:p>
            <a:pPr lvl="1" algn="just"/>
            <a:r>
              <a:rPr lang="en-IN" dirty="0" smtClean="0"/>
              <a:t>Dividend for shareholders- Dividend and the rate of it has to be decided.</a:t>
            </a:r>
          </a:p>
          <a:p>
            <a:pPr lvl="1" algn="just"/>
            <a:r>
              <a:rPr lang="en-IN" dirty="0" smtClean="0"/>
              <a:t>Retained profits- Amount of retained profits has to be finalized which will depend upon expansion and diversification plans of the enterprise.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sz="3300" b="1" dirty="0" smtClean="0"/>
              <a:t>Functions of Financial Management</a:t>
            </a:r>
            <a:br>
              <a:rPr lang="en-IN" sz="3300" b="1" dirty="0" smtClean="0"/>
            </a:br>
            <a:endParaRPr lang="en-IN" sz="3300" dirty="0"/>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pPr algn="just"/>
            <a:r>
              <a:rPr lang="en-IN" b="1" dirty="0" smtClean="0"/>
              <a:t>Estimation of capital requirements:</a:t>
            </a:r>
            <a:r>
              <a:rPr lang="en-IN" dirty="0" smtClean="0"/>
              <a:t> A finance manager has to make estimation with regards to capital requirements of the company. This will depend upon expected costs and profits and future programmes and policies of a concern. Estimations have to be made in an adequate manner which increases earning capacity of enterprise.</a:t>
            </a:r>
          </a:p>
          <a:p>
            <a:pPr algn="just"/>
            <a:r>
              <a:rPr lang="en-IN" b="1" dirty="0" smtClean="0"/>
              <a:t>Determination of capital composition:</a:t>
            </a:r>
            <a:r>
              <a:rPr lang="en-IN" dirty="0" smtClean="0"/>
              <a:t> Once the estimation have been made, the capital structure have to be decided. This involves short- term and long- term debt equity analysis. This will depend upon the proportion of equity capital a company is possessing and additional funds which have to be raised from outside parties.</a:t>
            </a:r>
          </a:p>
          <a:p>
            <a:pPr algn="just"/>
            <a:r>
              <a:rPr lang="en-IN" b="1" dirty="0" smtClean="0"/>
              <a:t>Choice of sources of funds:</a:t>
            </a:r>
            <a:r>
              <a:rPr lang="en-IN" dirty="0" smtClean="0"/>
              <a:t> For additional funds to be procured, a company has many choices like-</a:t>
            </a:r>
          </a:p>
          <a:p>
            <a:pPr lvl="1" algn="just"/>
            <a:r>
              <a:rPr lang="en-IN" dirty="0" smtClean="0"/>
              <a:t>Issue of shares and debentures</a:t>
            </a:r>
          </a:p>
          <a:p>
            <a:pPr lvl="1" algn="just"/>
            <a:r>
              <a:rPr lang="en-IN" dirty="0" smtClean="0"/>
              <a:t>Loans to be taken from banks and financial institutions</a:t>
            </a:r>
          </a:p>
          <a:p>
            <a:pPr lvl="1" algn="just"/>
            <a:r>
              <a:rPr lang="en-IN" dirty="0" smtClean="0"/>
              <a:t>Public deposits to be drawn like in form of bonds.</a:t>
            </a:r>
          </a:p>
          <a:p>
            <a:r>
              <a:rPr lang="en-IN" dirty="0" smtClean="0"/>
              <a:t>Choice of factor will depend on relative merits and demerits of each source and period of financing.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300" b="1" dirty="0" smtClean="0"/>
              <a:t>Contd.</a:t>
            </a:r>
            <a:endParaRPr lang="en-IN" sz="3300" b="1" dirty="0"/>
          </a:p>
        </p:txBody>
      </p:sp>
      <p:sp>
        <p:nvSpPr>
          <p:cNvPr id="3" name="Content Placeholder 2"/>
          <p:cNvSpPr>
            <a:spLocks noGrp="1"/>
          </p:cNvSpPr>
          <p:nvPr>
            <p:ph idx="1"/>
          </p:nvPr>
        </p:nvSpPr>
        <p:spPr>
          <a:xfrm>
            <a:off x="228600" y="762000"/>
            <a:ext cx="8686800" cy="5867400"/>
          </a:xfrm>
        </p:spPr>
        <p:txBody>
          <a:bodyPr>
            <a:normAutofit fontScale="70000" lnSpcReduction="20000"/>
          </a:bodyPr>
          <a:lstStyle/>
          <a:p>
            <a:pPr algn="just"/>
            <a:r>
              <a:rPr lang="en-IN" b="1" dirty="0" smtClean="0"/>
              <a:t>Investment of funds:</a:t>
            </a:r>
            <a:r>
              <a:rPr lang="en-IN" dirty="0" smtClean="0"/>
              <a:t> The finance manager has to decide to allocate funds into profitable ventures so that there is safety on investment and regular returns is possible.</a:t>
            </a:r>
          </a:p>
          <a:p>
            <a:pPr algn="just"/>
            <a:r>
              <a:rPr lang="en-IN" b="1" dirty="0" smtClean="0"/>
              <a:t>Disposal of surplus:</a:t>
            </a:r>
            <a:r>
              <a:rPr lang="en-IN" dirty="0" smtClean="0"/>
              <a:t> The net profits decision have to be made by the finance manager. This can be done in two ways:</a:t>
            </a:r>
          </a:p>
          <a:p>
            <a:pPr lvl="1" algn="just"/>
            <a:r>
              <a:rPr lang="en-IN" dirty="0" smtClean="0"/>
              <a:t>Dividend declaration - It includes identifying the rate of dividends and other benefits like bonus.</a:t>
            </a:r>
          </a:p>
          <a:p>
            <a:pPr lvl="1" algn="just"/>
            <a:r>
              <a:rPr lang="en-IN" dirty="0" smtClean="0"/>
              <a:t>Retained profits - The volume has to be decided which will depend upon </a:t>
            </a:r>
            <a:r>
              <a:rPr lang="en-IN" dirty="0" err="1" smtClean="0"/>
              <a:t>expansional</a:t>
            </a:r>
            <a:r>
              <a:rPr lang="en-IN" dirty="0" smtClean="0"/>
              <a:t>, </a:t>
            </a:r>
            <a:r>
              <a:rPr lang="en-IN" dirty="0" err="1" smtClean="0"/>
              <a:t>innovational</a:t>
            </a:r>
            <a:r>
              <a:rPr lang="en-IN" dirty="0" smtClean="0"/>
              <a:t>, diversification plans of the company.</a:t>
            </a:r>
          </a:p>
          <a:p>
            <a:pPr algn="just"/>
            <a:r>
              <a:rPr lang="en-IN" b="1" dirty="0" smtClean="0"/>
              <a:t>Management of cash:</a:t>
            </a:r>
            <a:r>
              <a:rPr lang="en-IN" dirty="0" smtClean="0"/>
              <a:t> Finance manager has to make decisions with regards to cash management. Cash is required for many purposes like payment of wages and salaries, payment of electricity and water bills, payment to creditors, meeting current liabilities, </a:t>
            </a:r>
            <a:r>
              <a:rPr lang="en-IN" dirty="0" err="1" smtClean="0"/>
              <a:t>maintainance</a:t>
            </a:r>
            <a:r>
              <a:rPr lang="en-IN" dirty="0" smtClean="0"/>
              <a:t> of enough stock, purchase of raw materials, etc.</a:t>
            </a:r>
          </a:p>
          <a:p>
            <a:pPr algn="just"/>
            <a:r>
              <a:rPr lang="en-IN" b="1" dirty="0" smtClean="0"/>
              <a:t>Financial controls:</a:t>
            </a:r>
            <a:r>
              <a:rPr lang="en-IN" dirty="0" smtClean="0"/>
              <a:t> The finance manager has not only to plan, procure and utilize the funds but he also has to exercise control over finances. This can be done through many techniques like ratio analysis, financial forecasting, cost and profit control, etc.</a:t>
            </a:r>
          </a:p>
          <a:p>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300" b="1" dirty="0" smtClean="0"/>
              <a:t>Concept of interest</a:t>
            </a:r>
            <a:endParaRPr lang="en-IN" sz="3300" b="1" dirty="0"/>
          </a:p>
        </p:txBody>
      </p:sp>
      <p:sp>
        <p:nvSpPr>
          <p:cNvPr id="3" name="Content Placeholder 2"/>
          <p:cNvSpPr>
            <a:spLocks noGrp="1"/>
          </p:cNvSpPr>
          <p:nvPr>
            <p:ph idx="1"/>
          </p:nvPr>
        </p:nvSpPr>
        <p:spPr>
          <a:xfrm>
            <a:off x="457200" y="914400"/>
            <a:ext cx="8229600" cy="5562600"/>
          </a:xfrm>
        </p:spPr>
        <p:txBody>
          <a:bodyPr/>
          <a:lstStyle/>
          <a:p>
            <a:r>
              <a:rPr lang="en-US" dirty="0" smtClean="0"/>
              <a:t>Def: Interest- Rental value </a:t>
            </a:r>
            <a:r>
              <a:rPr lang="en-US" smtClean="0"/>
              <a:t>of money </a:t>
            </a:r>
            <a:endParaRPr lang="en-US" dirty="0" smtClean="0"/>
          </a:p>
          <a:p>
            <a:r>
              <a:rPr lang="en-US" dirty="0" smtClean="0"/>
              <a:t>Simple </a:t>
            </a:r>
            <a:r>
              <a:rPr lang="en-US" dirty="0" smtClean="0"/>
              <a:t>interest</a:t>
            </a:r>
          </a:p>
          <a:p>
            <a:r>
              <a:rPr lang="en-US" dirty="0" smtClean="0"/>
              <a:t>Compound interest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300" b="1" dirty="0" smtClean="0"/>
              <a:t>Simple interest</a:t>
            </a:r>
            <a:endParaRPr lang="en-IN" sz="3300" b="1" dirty="0"/>
          </a:p>
        </p:txBody>
      </p:sp>
      <p:sp>
        <p:nvSpPr>
          <p:cNvPr id="3" name="Content Placeholder 2"/>
          <p:cNvSpPr>
            <a:spLocks noGrp="1"/>
          </p:cNvSpPr>
          <p:nvPr>
            <p:ph idx="1"/>
          </p:nvPr>
        </p:nvSpPr>
        <p:spPr>
          <a:xfrm>
            <a:off x="228600" y="990600"/>
            <a:ext cx="8686800" cy="5638800"/>
          </a:xfrm>
        </p:spPr>
        <p:txBody>
          <a:bodyPr/>
          <a:lstStyle/>
          <a:p>
            <a:r>
              <a:rPr lang="en-US" dirty="0" smtClean="0"/>
              <a:t>F = P(1+in)</a:t>
            </a:r>
          </a:p>
          <a:p>
            <a:r>
              <a:rPr lang="en-US" dirty="0" smtClean="0"/>
              <a:t>F= Future worth</a:t>
            </a:r>
          </a:p>
          <a:p>
            <a:r>
              <a:rPr lang="en-US" dirty="0" smtClean="0"/>
              <a:t>P= Present worth</a:t>
            </a:r>
          </a:p>
          <a:p>
            <a:r>
              <a:rPr lang="en-US" dirty="0" err="1" smtClean="0"/>
              <a:t>i</a:t>
            </a:r>
            <a:r>
              <a:rPr lang="en-US" dirty="0" smtClean="0"/>
              <a:t>= rate of interest</a:t>
            </a:r>
          </a:p>
          <a:p>
            <a:r>
              <a:rPr lang="en-US" dirty="0" smtClean="0"/>
              <a:t>n = time period</a:t>
            </a:r>
          </a:p>
          <a:p>
            <a:r>
              <a:rPr lang="en-US" dirty="0" smtClean="0"/>
              <a:t>Example:</a:t>
            </a:r>
          </a:p>
          <a:p>
            <a:pPr algn="just"/>
            <a:r>
              <a:rPr lang="en-US" dirty="0" smtClean="0"/>
              <a:t>If the present worth is Rs.1000, interest rate is 10% and time period is 3 years. Calculate future worth.</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000" b="1" dirty="0" smtClean="0"/>
              <a:t>Solution:</a:t>
            </a:r>
            <a:endParaRPr lang="en-IN" sz="3000" b="1" dirty="0"/>
          </a:p>
        </p:txBody>
      </p:sp>
      <p:sp>
        <p:nvSpPr>
          <p:cNvPr id="3" name="Content Placeholder 2"/>
          <p:cNvSpPr>
            <a:spLocks noGrp="1"/>
          </p:cNvSpPr>
          <p:nvPr>
            <p:ph idx="1"/>
          </p:nvPr>
        </p:nvSpPr>
        <p:spPr>
          <a:xfrm>
            <a:off x="304800" y="685800"/>
            <a:ext cx="8610600" cy="5943600"/>
          </a:xfrm>
        </p:spPr>
        <p:txBody>
          <a:bodyPr/>
          <a:lstStyle/>
          <a:p>
            <a:r>
              <a:rPr lang="en-US" dirty="0" smtClean="0"/>
              <a:t>F = 1000(1 + 3 X 0.1)</a:t>
            </a:r>
          </a:p>
          <a:p>
            <a:r>
              <a:rPr lang="en-US" dirty="0" smtClean="0"/>
              <a:t>F = 1300 /-</a:t>
            </a:r>
          </a:p>
          <a:p>
            <a:r>
              <a:rPr lang="en-US" dirty="0" smtClean="0"/>
              <a:t>Background process</a:t>
            </a:r>
          </a:p>
          <a:p>
            <a:r>
              <a:rPr lang="en-US" dirty="0" err="1" smtClean="0"/>
              <a:t>Ist</a:t>
            </a:r>
            <a:r>
              <a:rPr lang="en-US" dirty="0" smtClean="0"/>
              <a:t> year</a:t>
            </a:r>
          </a:p>
          <a:p>
            <a:r>
              <a:rPr lang="en-US" dirty="0" smtClean="0"/>
              <a:t>1000+100 = 1100</a:t>
            </a:r>
          </a:p>
          <a:p>
            <a:r>
              <a:rPr lang="en-US" dirty="0" smtClean="0"/>
              <a:t>2</a:t>
            </a:r>
            <a:r>
              <a:rPr lang="en-US" baseline="30000" dirty="0" smtClean="0"/>
              <a:t>nd</a:t>
            </a:r>
            <a:r>
              <a:rPr lang="en-US" dirty="0" smtClean="0"/>
              <a:t> year</a:t>
            </a:r>
          </a:p>
          <a:p>
            <a:r>
              <a:rPr lang="en-US" dirty="0" smtClean="0"/>
              <a:t>1100 +100 = 1200</a:t>
            </a:r>
          </a:p>
          <a:p>
            <a:r>
              <a:rPr lang="en-US" dirty="0" smtClean="0"/>
              <a:t>3</a:t>
            </a:r>
            <a:r>
              <a:rPr lang="en-US" baseline="30000" dirty="0" smtClean="0"/>
              <a:t>rd</a:t>
            </a:r>
            <a:r>
              <a:rPr lang="en-US" dirty="0" smtClean="0"/>
              <a:t> year</a:t>
            </a:r>
          </a:p>
          <a:p>
            <a:r>
              <a:rPr lang="en-US" dirty="0" smtClean="0"/>
              <a:t>1200 + 100 = 1300</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443</Words>
  <Application>Microsoft Office PowerPoint</Application>
  <PresentationFormat>On-screen Show (4:3)</PresentationFormat>
  <Paragraphs>64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FINANCIAL MANAGEMENT</vt:lpstr>
      <vt:lpstr>MEANING</vt:lpstr>
      <vt:lpstr>Objectives of Financial Management </vt:lpstr>
      <vt:lpstr>Scope/Elements </vt:lpstr>
      <vt:lpstr>Functions of Financial Management </vt:lpstr>
      <vt:lpstr>Contd.</vt:lpstr>
      <vt:lpstr>Concept of interest</vt:lpstr>
      <vt:lpstr>Simple interest</vt:lpstr>
      <vt:lpstr>Solution:</vt:lpstr>
      <vt:lpstr>Compound interest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MANAGEMENT</dc:title>
  <dc:creator>Personal</dc:creator>
  <cp:lastModifiedBy>Personal</cp:lastModifiedBy>
  <cp:revision>17</cp:revision>
  <dcterms:created xsi:type="dcterms:W3CDTF">2006-08-16T00:00:00Z</dcterms:created>
  <dcterms:modified xsi:type="dcterms:W3CDTF">2021-05-24T13:27:37Z</dcterms:modified>
</cp:coreProperties>
</file>