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DEPRECIATION</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300" b="1" dirty="0" smtClean="0"/>
              <a:t>Declining/Diminishing balance method</a:t>
            </a:r>
            <a:endParaRPr lang="en-IN" sz="3300" b="1" dirty="0"/>
          </a:p>
        </p:txBody>
      </p:sp>
      <p:sp>
        <p:nvSpPr>
          <p:cNvPr id="3" name="Content Placeholder 2"/>
          <p:cNvSpPr>
            <a:spLocks noGrp="1"/>
          </p:cNvSpPr>
          <p:nvPr>
            <p:ph idx="1"/>
          </p:nvPr>
        </p:nvSpPr>
        <p:spPr>
          <a:xfrm>
            <a:off x="228600" y="685800"/>
            <a:ext cx="8686800" cy="5943600"/>
          </a:xfrm>
        </p:spPr>
        <p:txBody>
          <a:bodyPr/>
          <a:lstStyle/>
          <a:p>
            <a:pPr algn="just"/>
            <a:r>
              <a:rPr lang="en-US" dirty="0" smtClean="0"/>
              <a:t>The machine or equipment depreciates rapidly in the early years and later on slowly. Therefore according to this method the depreciation fund is more during the early years, when repairs and renewals are not costly. The book value of the machine goes on decreasing as its existence continues. Hence in this method a certain Percentage (%) of the current book value is taken as depreciation.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19800"/>
          </a:xfrm>
        </p:spPr>
        <p:txBody>
          <a:bodyPr/>
          <a:lstStyle/>
          <a:p>
            <a:r>
              <a:rPr lang="en-US" dirty="0" smtClean="0"/>
              <a:t>Formulae:</a:t>
            </a:r>
          </a:p>
          <a:p>
            <a:endParaRPr lang="en-US" dirty="0" smtClean="0"/>
          </a:p>
          <a:p>
            <a:endParaRPr lang="en-IN" dirty="0"/>
          </a:p>
        </p:txBody>
      </p:sp>
      <p:pic>
        <p:nvPicPr>
          <p:cNvPr id="6" name="Picture 2" descr="C:\Users\Personal\Desktop\20210524_195344.jpg"/>
          <p:cNvPicPr>
            <a:picLocks noChangeAspect="1" noChangeArrowheads="1"/>
          </p:cNvPicPr>
          <p:nvPr/>
        </p:nvPicPr>
        <p:blipFill>
          <a:blip r:embed="rId2" cstate="print"/>
          <a:srcRect/>
          <a:stretch>
            <a:fillRect/>
          </a:stretch>
        </p:blipFill>
        <p:spPr bwMode="auto">
          <a:xfrm>
            <a:off x="381000" y="990600"/>
            <a:ext cx="8229600" cy="5410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p:spPr>
        <p:txBody>
          <a:bodyPr>
            <a:normAutofit/>
          </a:bodyPr>
          <a:lstStyle/>
          <a:p>
            <a:r>
              <a:rPr lang="en-US" sz="3300" dirty="0" smtClean="0"/>
              <a:t>Example:1</a:t>
            </a:r>
          </a:p>
          <a:p>
            <a:r>
              <a:rPr lang="en-US" sz="3300" dirty="0" smtClean="0"/>
              <a:t>Initial cost of the machine = Rs.1,00,000</a:t>
            </a:r>
          </a:p>
          <a:p>
            <a:r>
              <a:rPr lang="en-US" sz="3300" dirty="0" smtClean="0"/>
              <a:t>Salvage value = Rs.10,000</a:t>
            </a:r>
          </a:p>
          <a:p>
            <a:r>
              <a:rPr lang="en-US" sz="3300" dirty="0" smtClean="0"/>
              <a:t>Life in years = 8 </a:t>
            </a:r>
          </a:p>
          <a:p>
            <a:r>
              <a:rPr lang="en-US" sz="3300" dirty="0" smtClean="0"/>
              <a:t>Calculate the yearly depreciation using declining balance method.</a:t>
            </a:r>
          </a:p>
          <a:p>
            <a:pPr>
              <a:buNone/>
            </a:pPr>
            <a:r>
              <a:rPr lang="en-US" sz="3300" dirty="0" smtClean="0"/>
              <a:t> </a:t>
            </a:r>
            <a:endParaRPr lang="en-IN" sz="33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rsonal\Desktop\23\20210118_112551.jpg"/>
          <p:cNvPicPr>
            <a:picLocks noGrp="1" noChangeAspect="1" noChangeArrowheads="1"/>
          </p:cNvPicPr>
          <p:nvPr>
            <p:ph idx="1"/>
          </p:nvPr>
        </p:nvPicPr>
        <p:blipFill>
          <a:blip r:embed="rId2" cstate="print"/>
          <a:srcRect/>
          <a:stretch>
            <a:fillRect/>
          </a:stretch>
        </p:blipFill>
        <p:spPr bwMode="auto">
          <a:xfrm>
            <a:off x="152400" y="304800"/>
            <a:ext cx="8991600" cy="6324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ersonal\Desktop\23\20210118_112600.jpg"/>
          <p:cNvPicPr>
            <a:picLocks noGrp="1" noChangeAspect="1" noChangeArrowheads="1"/>
          </p:cNvPicPr>
          <p:nvPr>
            <p:ph idx="1"/>
          </p:nvPr>
        </p:nvPicPr>
        <p:blipFill>
          <a:blip r:embed="rId2" cstate="print"/>
          <a:srcRect/>
          <a:stretch>
            <a:fillRect/>
          </a:stretch>
        </p:blipFill>
        <p:spPr bwMode="auto">
          <a:xfrm>
            <a:off x="228600" y="152400"/>
            <a:ext cx="8686800" cy="6477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172200"/>
          </a:xfrm>
        </p:spPr>
        <p:txBody>
          <a:bodyPr/>
          <a:lstStyle/>
          <a:p>
            <a:r>
              <a:rPr lang="en-US" dirty="0" smtClean="0"/>
              <a:t>Example 3:</a:t>
            </a:r>
          </a:p>
          <a:p>
            <a:pPr algn="just"/>
            <a:r>
              <a:rPr lang="en-US" dirty="0" smtClean="0"/>
              <a:t>An asset has a first cost of Rs.60,000 with a salvage of Rs.5,000 after 11 years. If it is depreciated by declining balance method using a rate of 10 %. What will be the</a:t>
            </a:r>
          </a:p>
          <a:p>
            <a:pPr algn="just"/>
            <a:r>
              <a:rPr lang="en-US" dirty="0" smtClean="0"/>
              <a:t>Depreciation charge in the second year?</a:t>
            </a:r>
          </a:p>
          <a:p>
            <a:pPr algn="just"/>
            <a:r>
              <a:rPr lang="en-US" dirty="0" smtClean="0"/>
              <a:t>Depreciation charge in the Eight year?</a:t>
            </a:r>
          </a:p>
          <a:p>
            <a:pPr algn="just"/>
            <a:r>
              <a:rPr lang="en-US" dirty="0" smtClean="0"/>
              <a:t>Book value in the eight year?</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534400" cy="6248400"/>
          </a:xfrm>
        </p:spPr>
        <p:txBody>
          <a:bodyPr/>
          <a:lstStyle/>
          <a:p>
            <a:r>
              <a:rPr lang="en-US" dirty="0" smtClean="0"/>
              <a:t>Example 3:</a:t>
            </a:r>
          </a:p>
          <a:p>
            <a:pPr algn="just"/>
            <a:r>
              <a:rPr lang="en-US" dirty="0" smtClean="0"/>
              <a:t>An engine was purchased for Rs.20,000.Its useful life was estimated as ten years and the salvage value as Rs. 5,000.Using the diminishing balance method. Calculate the depreciation percentage (%).Also estimate the depreciation fund at the end of two years.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300" b="1" dirty="0" smtClean="0"/>
              <a:t>Sum of the years digits method</a:t>
            </a:r>
            <a:endParaRPr lang="en-IN" sz="3300" b="1" dirty="0"/>
          </a:p>
        </p:txBody>
      </p:sp>
      <p:sp>
        <p:nvSpPr>
          <p:cNvPr id="3" name="Content Placeholder 2"/>
          <p:cNvSpPr>
            <a:spLocks noGrp="1"/>
          </p:cNvSpPr>
          <p:nvPr>
            <p:ph idx="1"/>
          </p:nvPr>
        </p:nvSpPr>
        <p:spPr>
          <a:xfrm>
            <a:off x="228600" y="914400"/>
            <a:ext cx="8686800" cy="5715000"/>
          </a:xfrm>
        </p:spPr>
        <p:txBody>
          <a:bodyPr/>
          <a:lstStyle/>
          <a:p>
            <a:pPr algn="just"/>
            <a:r>
              <a:rPr lang="en-US" dirty="0" smtClean="0"/>
              <a:t>In this method the scrap value of the asset is deducted from its original cost and the remaining balance is spread over the assets life in decreasing proportion.</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172200"/>
          </a:xfrm>
        </p:spPr>
        <p:txBody>
          <a:bodyPr>
            <a:normAutofit/>
          </a:bodyPr>
          <a:lstStyle/>
          <a:p>
            <a:r>
              <a:rPr lang="en-US" sz="2400" dirty="0" smtClean="0"/>
              <a:t>Example:1</a:t>
            </a:r>
          </a:p>
          <a:p>
            <a:r>
              <a:rPr lang="en-US" sz="2400" dirty="0" smtClean="0"/>
              <a:t>C= 1,00,000</a:t>
            </a:r>
          </a:p>
          <a:p>
            <a:r>
              <a:rPr lang="en-US" sz="2400" dirty="0" smtClean="0"/>
              <a:t>S=10,000</a:t>
            </a:r>
          </a:p>
          <a:p>
            <a:r>
              <a:rPr lang="en-US" sz="2400" dirty="0" smtClean="0"/>
              <a:t>N = 5 years</a:t>
            </a:r>
          </a:p>
          <a:p>
            <a:r>
              <a:rPr lang="en-US" sz="2400" dirty="0" smtClean="0"/>
              <a:t>Sol:</a:t>
            </a:r>
          </a:p>
          <a:p>
            <a:r>
              <a:rPr lang="en-US" sz="2400" dirty="0" smtClean="0"/>
              <a:t>Sum of the years = 5+4+3+2+1 = 15</a:t>
            </a:r>
          </a:p>
          <a:p>
            <a:r>
              <a:rPr lang="en-US" sz="2400" dirty="0" smtClean="0"/>
              <a:t>D</a:t>
            </a:r>
            <a:r>
              <a:rPr lang="en-US" sz="2400" baseline="-25000" dirty="0" smtClean="0"/>
              <a:t>1</a:t>
            </a:r>
            <a:r>
              <a:rPr lang="en-US" sz="2400" dirty="0" smtClean="0"/>
              <a:t> =  5/15 (1,00,000 – 10,000) = </a:t>
            </a:r>
            <a:r>
              <a:rPr lang="en-US" sz="2400" dirty="0" smtClean="0"/>
              <a:t>30,000</a:t>
            </a:r>
            <a:endParaRPr lang="en-US" sz="2400" dirty="0" smtClean="0"/>
          </a:p>
          <a:p>
            <a:r>
              <a:rPr lang="en-US" sz="2400" dirty="0" smtClean="0"/>
              <a:t>D</a:t>
            </a:r>
            <a:r>
              <a:rPr lang="en-US" sz="2400" baseline="-25000" dirty="0" smtClean="0"/>
              <a:t>2</a:t>
            </a:r>
            <a:r>
              <a:rPr lang="en-US" sz="2400" dirty="0" smtClean="0"/>
              <a:t> =  4/15 (1,00,000 – 10,000) = </a:t>
            </a:r>
            <a:r>
              <a:rPr lang="en-US" sz="2400" dirty="0" smtClean="0"/>
              <a:t>24,000</a:t>
            </a:r>
            <a:endParaRPr lang="en-US" sz="2400" dirty="0" smtClean="0"/>
          </a:p>
          <a:p>
            <a:r>
              <a:rPr lang="en-US" sz="2400" dirty="0" smtClean="0"/>
              <a:t>D</a:t>
            </a:r>
            <a:r>
              <a:rPr lang="en-US" sz="2400" baseline="-25000" dirty="0" smtClean="0"/>
              <a:t>3  </a:t>
            </a:r>
            <a:r>
              <a:rPr lang="en-US" sz="2400" dirty="0" smtClean="0"/>
              <a:t>=  3/15 (1,00,000 – 10,000) = </a:t>
            </a:r>
            <a:r>
              <a:rPr lang="en-US" sz="2400" dirty="0" smtClean="0"/>
              <a:t>18,000</a:t>
            </a:r>
            <a:endParaRPr lang="en-US" sz="2400" dirty="0" smtClean="0"/>
          </a:p>
          <a:p>
            <a:r>
              <a:rPr lang="en-US" sz="2400" dirty="0" smtClean="0"/>
              <a:t>D</a:t>
            </a:r>
            <a:r>
              <a:rPr lang="en-US" sz="2400" baseline="-25000" dirty="0" smtClean="0"/>
              <a:t>4  </a:t>
            </a:r>
            <a:r>
              <a:rPr lang="en-US" sz="2400" dirty="0" smtClean="0"/>
              <a:t>=  2/15 (1,00,000 – 10,000) = </a:t>
            </a:r>
            <a:r>
              <a:rPr lang="en-US" sz="2400" dirty="0" smtClean="0"/>
              <a:t>12,000</a:t>
            </a:r>
            <a:endParaRPr lang="en-US" sz="2400" dirty="0" smtClean="0"/>
          </a:p>
          <a:p>
            <a:r>
              <a:rPr lang="en-US" sz="2400" dirty="0" smtClean="0"/>
              <a:t>D</a:t>
            </a:r>
            <a:r>
              <a:rPr lang="en-US" sz="2400" baseline="-25000" dirty="0" smtClean="0"/>
              <a:t>5</a:t>
            </a:r>
            <a:r>
              <a:rPr lang="en-US" sz="2400" dirty="0" smtClean="0"/>
              <a:t>  =  1/15 (1,00,000 – 10,000) </a:t>
            </a:r>
            <a:r>
              <a:rPr lang="en-US" sz="2400" smtClean="0"/>
              <a:t>= </a:t>
            </a:r>
            <a:r>
              <a:rPr lang="en-US" sz="2400" smtClean="0"/>
              <a:t>6,000</a:t>
            </a:r>
            <a:endParaRPr lang="en-IN" sz="2400" dirty="0" smtClean="0"/>
          </a:p>
          <a:p>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762000"/>
          </a:xfrm>
        </p:spPr>
        <p:txBody>
          <a:bodyPr>
            <a:normAutofit/>
          </a:bodyPr>
          <a:lstStyle/>
          <a:p>
            <a:r>
              <a:rPr lang="en-US" sz="3300" b="1" dirty="0" smtClean="0"/>
              <a:t>Depreciation</a:t>
            </a:r>
            <a:endParaRPr lang="en-IN" sz="3300" b="1" dirty="0"/>
          </a:p>
        </p:txBody>
      </p:sp>
      <p:sp>
        <p:nvSpPr>
          <p:cNvPr id="3" name="Content Placeholder 2"/>
          <p:cNvSpPr>
            <a:spLocks noGrp="1"/>
          </p:cNvSpPr>
          <p:nvPr>
            <p:ph idx="1"/>
          </p:nvPr>
        </p:nvSpPr>
        <p:spPr>
          <a:xfrm>
            <a:off x="228600" y="1600200"/>
            <a:ext cx="8686800" cy="4572000"/>
          </a:xfrm>
        </p:spPr>
        <p:txBody>
          <a:bodyPr/>
          <a:lstStyle/>
          <a:p>
            <a:pPr algn="just"/>
            <a:r>
              <a:rPr lang="en-US" dirty="0" smtClean="0"/>
              <a:t>Def: The decrease in the value of machine or asset with the lapse of time</a:t>
            </a:r>
          </a:p>
          <a:p>
            <a:pPr algn="just"/>
            <a:r>
              <a:rPr lang="en-IN" dirty="0" smtClean="0"/>
              <a:t>In accounting terms, </a:t>
            </a:r>
            <a:r>
              <a:rPr lang="en-IN" b="1" dirty="0" smtClean="0"/>
              <a:t>depreciation</a:t>
            </a:r>
            <a:r>
              <a:rPr lang="en-IN" dirty="0" smtClean="0"/>
              <a:t> is defined as the reduction of recorded cost of a fixed asset in a systematic manner until the value of the asset becomes zero or negligible.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300" b="1" dirty="0" smtClean="0"/>
              <a:t>Types /causes of depreciation</a:t>
            </a:r>
            <a:endParaRPr lang="en-IN" sz="3300" b="1" dirty="0"/>
          </a:p>
        </p:txBody>
      </p:sp>
      <p:sp>
        <p:nvSpPr>
          <p:cNvPr id="3" name="Content Placeholder 2"/>
          <p:cNvSpPr>
            <a:spLocks noGrp="1"/>
          </p:cNvSpPr>
          <p:nvPr>
            <p:ph idx="1"/>
          </p:nvPr>
        </p:nvSpPr>
        <p:spPr>
          <a:xfrm>
            <a:off x="228600" y="762000"/>
            <a:ext cx="8763000" cy="5791200"/>
          </a:xfrm>
        </p:spPr>
        <p:txBody>
          <a:bodyPr>
            <a:normAutofit/>
          </a:bodyPr>
          <a:lstStyle/>
          <a:p>
            <a:pPr algn="just"/>
            <a:r>
              <a:rPr lang="en-US" sz="2400" dirty="0" smtClean="0"/>
              <a:t>Depreciation due to wear and tear</a:t>
            </a:r>
          </a:p>
          <a:p>
            <a:pPr algn="just"/>
            <a:r>
              <a:rPr lang="en-US" sz="2400" dirty="0" smtClean="0"/>
              <a:t>Depreciation due to physical decay (Buildings, furniture, electric wires etc)</a:t>
            </a:r>
          </a:p>
          <a:p>
            <a:pPr algn="just"/>
            <a:r>
              <a:rPr lang="en-US" sz="2400" dirty="0" smtClean="0"/>
              <a:t>Accidental depreciation </a:t>
            </a:r>
          </a:p>
          <a:p>
            <a:pPr algn="just"/>
            <a:r>
              <a:rPr lang="en-US" sz="2400" dirty="0" smtClean="0"/>
              <a:t>Depreciation due to wrong operation, loose parts which results in heavy damages.</a:t>
            </a:r>
          </a:p>
          <a:p>
            <a:pPr algn="just"/>
            <a:r>
              <a:rPr lang="en-US" sz="2400" dirty="0" smtClean="0"/>
              <a:t>Depreciation due to deferred maintenance and negligence.</a:t>
            </a:r>
          </a:p>
          <a:p>
            <a:pPr algn="just"/>
            <a:r>
              <a:rPr lang="en-US" sz="2400" dirty="0" smtClean="0"/>
              <a:t>Depreciation due to in adequacy (if demand increases than we may go for additional machinery or replace with latest machine)</a:t>
            </a:r>
          </a:p>
          <a:p>
            <a:pPr algn="just"/>
            <a:r>
              <a:rPr lang="en-US" sz="2400" dirty="0" smtClean="0"/>
              <a:t>Depreciation due to Obsolescence (Though the old machine is efficient becomes out of fashion and un economic, due to the new/better machine which has come in the market)(Becoming outdated)</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300" b="1" dirty="0" smtClean="0"/>
              <a:t>METHODS FOR CALCULATING DEPRECIATION</a:t>
            </a:r>
            <a:endParaRPr lang="en-IN" sz="3300" b="1" dirty="0"/>
          </a:p>
        </p:txBody>
      </p:sp>
      <p:sp>
        <p:nvSpPr>
          <p:cNvPr id="3" name="Content Placeholder 2"/>
          <p:cNvSpPr>
            <a:spLocks noGrp="1"/>
          </p:cNvSpPr>
          <p:nvPr>
            <p:ph idx="1"/>
          </p:nvPr>
        </p:nvSpPr>
        <p:spPr>
          <a:xfrm>
            <a:off x="228600" y="1371600"/>
            <a:ext cx="8686800" cy="5257800"/>
          </a:xfrm>
        </p:spPr>
        <p:txBody>
          <a:bodyPr/>
          <a:lstStyle/>
          <a:p>
            <a:r>
              <a:rPr lang="en-US" dirty="0" smtClean="0"/>
              <a:t>Straight line method</a:t>
            </a:r>
          </a:p>
          <a:p>
            <a:r>
              <a:rPr lang="en-US" dirty="0" smtClean="0"/>
              <a:t>Declining/Diminishing/Reducing balance method</a:t>
            </a:r>
          </a:p>
          <a:p>
            <a:r>
              <a:rPr lang="en-US" dirty="0" smtClean="0"/>
              <a:t>Sum of the years digits method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300" b="1" dirty="0" smtClean="0"/>
              <a:t>Straight line method</a:t>
            </a:r>
            <a:endParaRPr lang="en-IN" sz="3300" b="1" dirty="0"/>
          </a:p>
        </p:txBody>
      </p:sp>
      <p:sp>
        <p:nvSpPr>
          <p:cNvPr id="3" name="Content Placeholder 2"/>
          <p:cNvSpPr>
            <a:spLocks noGrp="1"/>
          </p:cNvSpPr>
          <p:nvPr>
            <p:ph idx="1"/>
          </p:nvPr>
        </p:nvSpPr>
        <p:spPr>
          <a:xfrm>
            <a:off x="457200" y="990600"/>
            <a:ext cx="8229600" cy="5562600"/>
          </a:xfrm>
        </p:spPr>
        <p:txBody>
          <a:bodyPr/>
          <a:lstStyle/>
          <a:p>
            <a:pPr algn="just"/>
            <a:r>
              <a:rPr lang="en-US" dirty="0" smtClean="0"/>
              <a:t>Is also called as fixed installment method.</a:t>
            </a:r>
          </a:p>
          <a:p>
            <a:pPr algn="just">
              <a:buNone/>
            </a:pPr>
            <a:endParaRPr lang="en-US" dirty="0" smtClean="0"/>
          </a:p>
          <a:p>
            <a:pPr algn="just"/>
            <a:r>
              <a:rPr lang="en-US" dirty="0" smtClean="0"/>
              <a:t>In this method every year a fixed amount is put aside as depreciation charges during the economical life of the equipment/machines.. The amount of depreciation,(initial cost of equipment including erection and installation charges – scrap value) is distributed over the useful life of the machine.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0"/>
            <a:ext cx="8229600" cy="5668963"/>
          </a:xfrm>
        </p:spPr>
        <p:txBody>
          <a:bodyPr/>
          <a:lstStyle/>
          <a:p>
            <a:r>
              <a:rPr lang="en-US" dirty="0" smtClean="0"/>
              <a:t>Formulae: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D = C – S</a:t>
            </a:r>
          </a:p>
          <a:p>
            <a:pPr>
              <a:buNone/>
            </a:pPr>
            <a:r>
              <a:rPr lang="en-US" dirty="0" smtClean="0"/>
              <a:t>                                         N</a:t>
            </a:r>
            <a:endParaRPr lang="en-IN" dirty="0"/>
          </a:p>
        </p:txBody>
      </p:sp>
      <p:cxnSp>
        <p:nvCxnSpPr>
          <p:cNvPr id="9" name="Straight Connector 8"/>
          <p:cNvCxnSpPr/>
          <p:nvPr/>
        </p:nvCxnSpPr>
        <p:spPr>
          <a:xfrm>
            <a:off x="4038600" y="5181600"/>
            <a:ext cx="76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3" descr="C:\Users\Personal\Desktop\Depreciation-Per-Year-Formula.jpg"/>
          <p:cNvPicPr>
            <a:picLocks noChangeAspect="1" noChangeArrowheads="1"/>
          </p:cNvPicPr>
          <p:nvPr/>
        </p:nvPicPr>
        <p:blipFill>
          <a:blip r:embed="rId2"/>
          <a:srcRect/>
          <a:stretch>
            <a:fillRect/>
          </a:stretch>
        </p:blipFill>
        <p:spPr bwMode="auto">
          <a:xfrm>
            <a:off x="1219200" y="1143000"/>
            <a:ext cx="6553200" cy="2667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Example 1:</a:t>
            </a:r>
          </a:p>
          <a:p>
            <a:r>
              <a:rPr lang="en-US" dirty="0" smtClean="0"/>
              <a:t>Cost of machine = 1,00,000/-</a:t>
            </a:r>
          </a:p>
          <a:p>
            <a:r>
              <a:rPr lang="en-US" dirty="0" smtClean="0"/>
              <a:t>Salvage value = 0</a:t>
            </a:r>
          </a:p>
          <a:p>
            <a:r>
              <a:rPr lang="en-US" dirty="0" smtClean="0"/>
              <a:t>Life of the equipment is  = 10 years</a:t>
            </a:r>
          </a:p>
          <a:p>
            <a:r>
              <a:rPr lang="en-US" dirty="0" smtClean="0"/>
              <a:t>Sol: D = C – S</a:t>
            </a:r>
          </a:p>
          <a:p>
            <a:pPr>
              <a:buNone/>
            </a:pPr>
            <a:r>
              <a:rPr lang="en-US" dirty="0" smtClean="0"/>
              <a:t>                      N</a:t>
            </a:r>
          </a:p>
          <a:p>
            <a:pPr>
              <a:buNone/>
            </a:pPr>
            <a:r>
              <a:rPr lang="en-US" dirty="0" err="1" smtClean="0"/>
              <a:t>i.e</a:t>
            </a:r>
            <a:r>
              <a:rPr lang="en-US" dirty="0" smtClean="0"/>
              <a:t>       D = 1,00,000 – 0      = Rs.10,000/year       </a:t>
            </a:r>
          </a:p>
          <a:p>
            <a:pPr>
              <a:buNone/>
            </a:pPr>
            <a:r>
              <a:rPr lang="en-US" dirty="0" smtClean="0"/>
              <a:t>                           10</a:t>
            </a:r>
            <a:endParaRPr lang="en-IN" dirty="0"/>
          </a:p>
        </p:txBody>
      </p:sp>
      <p:cxnSp>
        <p:nvCxnSpPr>
          <p:cNvPr id="5" name="Straight Connector 4"/>
          <p:cNvCxnSpPr/>
          <p:nvPr/>
        </p:nvCxnSpPr>
        <p:spPr>
          <a:xfrm>
            <a:off x="2286000" y="33528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4495800"/>
            <a:ext cx="1981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lstStyle/>
          <a:p>
            <a:r>
              <a:rPr lang="en-US" dirty="0" smtClean="0"/>
              <a:t>Example 2:</a:t>
            </a:r>
          </a:p>
          <a:p>
            <a:pPr algn="just"/>
            <a:r>
              <a:rPr lang="en-US" dirty="0" smtClean="0"/>
              <a:t>A machine costing Rs.24,000 was purchased on 1</a:t>
            </a:r>
            <a:r>
              <a:rPr lang="en-US" baseline="30000" dirty="0" smtClean="0"/>
              <a:t>st</a:t>
            </a:r>
            <a:r>
              <a:rPr lang="en-US" dirty="0" smtClean="0"/>
              <a:t> December 1985. The installation and erection charges were Rs.1000 and its useful life is expected to be 10 years. The scrap value of the machine at the end of the useful life is Rs.5,000. Calculate the yearly depreciation by straight line method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lstStyle/>
          <a:p>
            <a:r>
              <a:rPr lang="en-US" dirty="0" smtClean="0"/>
              <a:t>Sol :        D =    C – S</a:t>
            </a:r>
          </a:p>
          <a:p>
            <a:pPr>
              <a:buNone/>
            </a:pPr>
            <a:r>
              <a:rPr lang="en-US" dirty="0" smtClean="0"/>
              <a:t>                                N</a:t>
            </a:r>
          </a:p>
          <a:p>
            <a:pPr>
              <a:buNone/>
            </a:pPr>
            <a:r>
              <a:rPr lang="en-US" dirty="0" err="1" smtClean="0"/>
              <a:t>i.e</a:t>
            </a:r>
            <a:r>
              <a:rPr lang="en-US" dirty="0" smtClean="0"/>
              <a:t>              D  =  24,000 +1000 – 5000</a:t>
            </a:r>
          </a:p>
          <a:p>
            <a:pPr>
              <a:buNone/>
            </a:pPr>
            <a:r>
              <a:rPr lang="en-US" dirty="0" smtClean="0"/>
              <a:t>                                          10</a:t>
            </a:r>
          </a:p>
          <a:p>
            <a:pPr>
              <a:buNone/>
            </a:pPr>
            <a:endParaRPr lang="en-US" dirty="0" smtClean="0"/>
          </a:p>
          <a:p>
            <a:pPr>
              <a:buNone/>
            </a:pPr>
            <a:r>
              <a:rPr lang="en-US" dirty="0" smtClean="0"/>
              <a:t>                 D   = 2,000 /year</a:t>
            </a:r>
            <a:endParaRPr lang="en-IN" dirty="0"/>
          </a:p>
        </p:txBody>
      </p:sp>
      <p:cxnSp>
        <p:nvCxnSpPr>
          <p:cNvPr id="5" name="Straight Connector 4"/>
          <p:cNvCxnSpPr/>
          <p:nvPr/>
        </p:nvCxnSpPr>
        <p:spPr>
          <a:xfrm>
            <a:off x="2819400" y="9144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5600" y="2209800"/>
            <a:ext cx="3276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646</Words>
  <Application>Microsoft Office PowerPoint</Application>
  <PresentationFormat>On-screen Show (4:3)</PresentationFormat>
  <Paragraphs>74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DEPRECIATION</vt:lpstr>
      <vt:lpstr>Depreciation</vt:lpstr>
      <vt:lpstr>Types /causes of depreciation</vt:lpstr>
      <vt:lpstr>METHODS FOR CALCULATING DEPRECIATION</vt:lpstr>
      <vt:lpstr>Straight line method</vt:lpstr>
      <vt:lpstr>Slide 6</vt:lpstr>
      <vt:lpstr>Slide 7</vt:lpstr>
      <vt:lpstr>Slide 8</vt:lpstr>
      <vt:lpstr>Slide 9</vt:lpstr>
      <vt:lpstr>Declining/Diminishing balance method</vt:lpstr>
      <vt:lpstr>Slide 11</vt:lpstr>
      <vt:lpstr>Slide 12</vt:lpstr>
      <vt:lpstr>Slide 13</vt:lpstr>
      <vt:lpstr>Slide 14</vt:lpstr>
      <vt:lpstr>Slide 15</vt:lpstr>
      <vt:lpstr>Slide 16</vt:lpstr>
      <vt:lpstr>Sum of the years digits method</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DEPRECIATION</dc:title>
  <dc:creator>Personal</dc:creator>
  <cp:lastModifiedBy>Personal</cp:lastModifiedBy>
  <cp:revision>40</cp:revision>
  <dcterms:created xsi:type="dcterms:W3CDTF">2006-08-16T00:00:00Z</dcterms:created>
  <dcterms:modified xsi:type="dcterms:W3CDTF">2021-05-26T07:09:00Z</dcterms:modified>
</cp:coreProperties>
</file>