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81530" y="363169"/>
            <a:ext cx="598093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651713"/>
            <a:ext cx="2122170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138904"/>
            <a:ext cx="7679055" cy="475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3734" y="6466433"/>
            <a:ext cx="1719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Object</a:t>
            </a:r>
            <a:r>
              <a:rPr spc="-40" dirty="0"/>
              <a:t> </a:t>
            </a:r>
            <a:r>
              <a:rPr spc="-25" dirty="0"/>
              <a:t>Oriented</a:t>
            </a:r>
            <a:r>
              <a:rPr spc="25" dirty="0"/>
              <a:t> </a:t>
            </a:r>
            <a:r>
              <a:rPr spc="-1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438148"/>
            <a:ext cx="2248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</a:t>
            </a:r>
            <a:r>
              <a:rPr sz="32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Basics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5" y="2286000"/>
            <a:ext cx="5572125" cy="38576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80389"/>
            <a:ext cx="65138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Attributes:</a:t>
            </a:r>
            <a:r>
              <a:rPr spc="35" dirty="0"/>
              <a:t> </a:t>
            </a:r>
            <a:r>
              <a:rPr spc="-10" dirty="0"/>
              <a:t>Object</a:t>
            </a:r>
            <a:r>
              <a:rPr spc="5" dirty="0"/>
              <a:t> </a:t>
            </a:r>
            <a:r>
              <a:rPr spc="-35" dirty="0"/>
              <a:t>state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5"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67357"/>
            <a:ext cx="7465695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Properties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represent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state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an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object.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Eg)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car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8997" y="2686474"/>
            <a:ext cx="2855196" cy="30095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08838"/>
            <a:ext cx="50539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</a:t>
            </a:r>
            <a:r>
              <a:rPr spc="-15" dirty="0"/>
              <a:t> </a:t>
            </a:r>
            <a:r>
              <a:rPr spc="-10" dirty="0"/>
              <a:t>Behavior</a:t>
            </a:r>
            <a:r>
              <a:rPr spc="-15" dirty="0"/>
              <a:t> </a:t>
            </a:r>
            <a:r>
              <a:rPr spc="-10" dirty="0"/>
              <a:t>and</a:t>
            </a:r>
            <a:r>
              <a:rPr spc="-5" dirty="0"/>
              <a:t> </a:t>
            </a:r>
            <a:r>
              <a:rPr spc="-1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76325"/>
            <a:ext cx="788479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procedures.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356870" marR="57150" indent="-34480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method </a:t>
            </a:r>
            <a:r>
              <a:rPr sz="2400" b="1" dirty="0">
                <a:latin typeface="Calibri"/>
                <a:cs typeface="Calibri"/>
              </a:rPr>
              <a:t>is a function or </a:t>
            </a:r>
            <a:r>
              <a:rPr sz="2400" b="1" spc="-5" dirty="0">
                <a:latin typeface="Calibri"/>
                <a:cs typeface="Calibri"/>
              </a:rPr>
              <a:t>procedure </a:t>
            </a:r>
            <a:r>
              <a:rPr sz="2400" b="1" spc="-10" dirty="0">
                <a:latin typeface="Calibri"/>
                <a:cs typeface="Calibri"/>
              </a:rPr>
              <a:t>that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defined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 and typically </a:t>
            </a:r>
            <a:r>
              <a:rPr sz="2400" b="1" spc="-15" dirty="0">
                <a:latin typeface="Calibri"/>
                <a:cs typeface="Calibri"/>
              </a:rPr>
              <a:t>can </a:t>
            </a:r>
            <a:r>
              <a:rPr sz="2400" b="1" spc="-5" dirty="0">
                <a:latin typeface="Calibri"/>
                <a:cs typeface="Calibri"/>
              </a:rPr>
              <a:t>access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internal </a:t>
            </a:r>
            <a:r>
              <a:rPr sz="2400" b="1" spc="-20" dirty="0">
                <a:latin typeface="Calibri"/>
                <a:cs typeface="Calibri"/>
              </a:rPr>
              <a:t>state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an object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 </a:t>
            </a:r>
            <a:r>
              <a:rPr sz="2400" b="1" spc="-5" dirty="0">
                <a:latin typeface="Calibri"/>
                <a:cs typeface="Calibri"/>
              </a:rPr>
              <a:t>class</a:t>
            </a:r>
            <a:r>
              <a:rPr sz="2400" b="1" spc="-10" dirty="0">
                <a:latin typeface="Calibri"/>
                <a:cs typeface="Calibri"/>
              </a:rPr>
              <a:t> to </a:t>
            </a:r>
            <a:r>
              <a:rPr sz="2400" b="1" spc="-5" dirty="0">
                <a:latin typeface="Calibri"/>
                <a:cs typeface="Calibri"/>
              </a:rPr>
              <a:t>perform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some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collection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methods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abstractly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describes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capable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doing.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operates.</a:t>
            </a:r>
            <a:endParaRPr sz="2400">
              <a:latin typeface="Calibri"/>
              <a:cs typeface="Calibri"/>
            </a:endParaRPr>
          </a:p>
          <a:p>
            <a:pPr marL="356870" marR="48133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Methods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encapsulate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provide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 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object, </a:t>
            </a:r>
            <a:r>
              <a:rPr sz="2400" dirty="0">
                <a:latin typeface="Calibri"/>
                <a:cs typeface="Calibri"/>
              </a:rPr>
              <a:t>and hide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dirty="0">
                <a:latin typeface="Calibri"/>
                <a:cs typeface="Calibri"/>
              </a:rPr>
              <a:t>of the </a:t>
            </a:r>
            <a:r>
              <a:rPr sz="2400" spc="-5" dirty="0">
                <a:latin typeface="Calibri"/>
                <a:cs typeface="Calibri"/>
              </a:rPr>
              <a:t>internal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structures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maintained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357187"/>
            <a:ext cx="7357999" cy="6143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464642"/>
            <a:ext cx="37598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5" dirty="0">
                <a:latin typeface="Calibri"/>
                <a:cs typeface="Calibri"/>
              </a:rPr>
              <a:t>Class</a:t>
            </a:r>
            <a:r>
              <a:rPr sz="4400" b="0" u="none" spc="-30" dirty="0">
                <a:latin typeface="Calibri"/>
                <a:cs typeface="Calibri"/>
              </a:rPr>
              <a:t> </a:t>
            </a:r>
            <a:r>
              <a:rPr sz="4400" b="0" u="none" spc="-5" dirty="0">
                <a:latin typeface="Calibri"/>
                <a:cs typeface="Calibri"/>
              </a:rPr>
              <a:t>and</a:t>
            </a:r>
            <a:r>
              <a:rPr sz="4400" b="0" u="none" spc="-35" dirty="0">
                <a:latin typeface="Calibri"/>
                <a:cs typeface="Calibri"/>
              </a:rPr>
              <a:t> </a:t>
            </a:r>
            <a:r>
              <a:rPr sz="4400" b="0" u="none" spc="-10" dirty="0">
                <a:latin typeface="Calibri"/>
                <a:cs typeface="Calibri"/>
              </a:rPr>
              <a:t>Object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812" y="2006346"/>
            <a:ext cx="7076885" cy="3983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582" y="464642"/>
            <a:ext cx="26244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25" dirty="0">
                <a:latin typeface="Calibri"/>
                <a:cs typeface="Calibri"/>
              </a:rPr>
              <a:t>Abstraction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318" y="1716106"/>
            <a:ext cx="7662649" cy="44808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6244" y="723392"/>
            <a:ext cx="8002270" cy="4122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34975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20" dirty="0">
                <a:latin typeface="Calibri"/>
                <a:cs typeface="Calibri"/>
              </a:rPr>
              <a:t>Abstraction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displaying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essential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hiding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details.</a:t>
            </a:r>
            <a:endParaRPr sz="3200">
              <a:latin typeface="Calibri"/>
              <a:cs typeface="Calibri"/>
            </a:endParaRPr>
          </a:p>
          <a:p>
            <a:pPr marL="356870" marR="29591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abstraction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refers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providing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only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essential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about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outside</a:t>
            </a:r>
            <a:r>
              <a:rPr sz="3200" spc="-15" dirty="0">
                <a:latin typeface="Calibri"/>
                <a:cs typeface="Calibri"/>
              </a:rPr>
              <a:t> world,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hiding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background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details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implementation.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Consider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real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life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example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driving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95" dirty="0">
                <a:latin typeface="Calibri"/>
                <a:cs typeface="Calibri"/>
              </a:rPr>
              <a:t>car.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2214" y="363169"/>
            <a:ext cx="31807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20" dirty="0">
                <a:latin typeface="Calibri"/>
                <a:cs typeface="Calibri"/>
              </a:rPr>
              <a:t>Encapsulation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937" y="1500250"/>
            <a:ext cx="7648234" cy="4664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78916" y="281319"/>
            <a:ext cx="8079105" cy="6088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5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Encapsulation</a:t>
            </a:r>
            <a:r>
              <a:rPr sz="2800" b="1" u="heavy" spc="-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Information</a:t>
            </a:r>
            <a:r>
              <a:rPr sz="28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Hiding</a:t>
            </a:r>
            <a:endParaRPr sz="2800">
              <a:latin typeface="Calibri"/>
              <a:cs typeface="Calibri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Principle</a:t>
            </a:r>
            <a:r>
              <a:rPr sz="2800" spc="5" dirty="0">
                <a:latin typeface="Calibri"/>
                <a:cs typeface="Calibri"/>
              </a:rPr>
              <a:t>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concealing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internal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procedures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object </a:t>
            </a:r>
            <a:r>
              <a:rPr sz="2800" spc="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providing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interface </a:t>
            </a:r>
            <a:r>
              <a:rPr sz="2800" spc="-3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object </a:t>
            </a:r>
            <a:r>
              <a:rPr sz="2800" dirty="0">
                <a:latin typeface="Calibri"/>
                <a:cs typeface="Calibri"/>
              </a:rPr>
              <a:t>in such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way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reveal </a:t>
            </a:r>
            <a:r>
              <a:rPr sz="2800" b="1" spc="5" dirty="0">
                <a:latin typeface="Calibri"/>
                <a:cs typeface="Calibri"/>
              </a:rPr>
              <a:t>as </a:t>
            </a:r>
            <a:r>
              <a:rPr sz="2800" b="1" spc="-5" dirty="0">
                <a:latin typeface="Calibri"/>
                <a:cs typeface="Calibri"/>
              </a:rPr>
              <a:t>little </a:t>
            </a:r>
            <a:r>
              <a:rPr sz="2800" b="1" spc="5" dirty="0">
                <a:latin typeface="Calibri"/>
                <a:cs typeface="Calibri"/>
              </a:rPr>
              <a:t>as 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possible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about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its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inner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workings.</a:t>
            </a:r>
            <a:endParaRPr sz="2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Eg) </a:t>
            </a:r>
            <a:r>
              <a:rPr sz="2800" spc="5" dirty="0">
                <a:latin typeface="Calibri"/>
                <a:cs typeface="Calibri"/>
              </a:rPr>
              <a:t>C++ </a:t>
            </a:r>
            <a:r>
              <a:rPr sz="2800" dirty="0">
                <a:latin typeface="Calibri"/>
                <a:cs typeface="Calibri"/>
              </a:rPr>
              <a:t>has a very </a:t>
            </a:r>
            <a:r>
              <a:rPr sz="2800" spc="-15" dirty="0">
                <a:latin typeface="Calibri"/>
                <a:cs typeface="Calibri"/>
              </a:rPr>
              <a:t>general </a:t>
            </a:r>
            <a:r>
              <a:rPr sz="2800" spc="-10" dirty="0">
                <a:latin typeface="Calibri"/>
                <a:cs typeface="Calibri"/>
              </a:rPr>
              <a:t>encapsulation protection </a:t>
            </a:r>
            <a:r>
              <a:rPr sz="2800" spc="-5" dirty="0">
                <a:latin typeface="Calibri"/>
                <a:cs typeface="Calibri"/>
              </a:rPr>
              <a:t> mechanism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private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protected </a:t>
            </a:r>
            <a:r>
              <a:rPr sz="2800" spc="-10" dirty="0">
                <a:latin typeface="Calibri"/>
                <a:cs typeface="Calibri"/>
              </a:rPr>
              <a:t> members.</a:t>
            </a:r>
            <a:endParaRPr sz="28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Public </a:t>
            </a:r>
            <a:r>
              <a:rPr sz="2800" spc="-10" dirty="0">
                <a:latin typeface="Calibri"/>
                <a:cs typeface="Calibri"/>
              </a:rPr>
              <a:t>members</a:t>
            </a:r>
            <a:r>
              <a:rPr sz="2800" spc="-20" dirty="0">
                <a:latin typeface="Calibri"/>
                <a:cs typeface="Calibri"/>
              </a:rPr>
              <a:t> may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accessed</a:t>
            </a:r>
            <a:r>
              <a:rPr sz="2800" spc="-10" dirty="0">
                <a:latin typeface="Calibri"/>
                <a:cs typeface="Calibri"/>
              </a:rPr>
              <a:t> from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anywhere.</a:t>
            </a:r>
            <a:endParaRPr sz="2800">
              <a:latin typeface="Calibri"/>
              <a:cs typeface="Calibri"/>
            </a:endParaRPr>
          </a:p>
          <a:p>
            <a:pPr marL="356870" marR="8890" indent="-34480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15" dirty="0">
                <a:latin typeface="Calibri"/>
                <a:cs typeface="Calibri"/>
              </a:rPr>
              <a:t>Private </a:t>
            </a:r>
            <a:r>
              <a:rPr sz="2800" spc="-10" dirty="0">
                <a:latin typeface="Calibri"/>
                <a:cs typeface="Calibri"/>
              </a:rPr>
              <a:t>members </a:t>
            </a:r>
            <a:r>
              <a:rPr sz="2800" spc="-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accessible only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within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15" dirty="0">
                <a:latin typeface="Calibri"/>
                <a:cs typeface="Calibri"/>
              </a:rPr>
              <a:t>Protected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dirty="0">
                <a:latin typeface="Calibri"/>
                <a:cs typeface="Calibri"/>
              </a:rPr>
              <a:t> accessed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subclasses.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687879"/>
            <a:ext cx="8241176" cy="55537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256158"/>
            <a:ext cx="34429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u="none" spc="-5" dirty="0">
                <a:latin typeface="Calibri"/>
                <a:cs typeface="Calibri"/>
              </a:rPr>
              <a:t>Class</a:t>
            </a:r>
            <a:r>
              <a:rPr sz="4400" b="0" u="none" spc="-65" dirty="0">
                <a:latin typeface="Calibri"/>
                <a:cs typeface="Calibri"/>
              </a:rPr>
              <a:t> </a:t>
            </a:r>
            <a:r>
              <a:rPr sz="4400" b="0" u="none" spc="-35" dirty="0">
                <a:latin typeface="Calibri"/>
                <a:cs typeface="Calibri"/>
              </a:rPr>
              <a:t>Hierarchy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1152270"/>
            <a:ext cx="7897495" cy="5196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1242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spc="-10" dirty="0">
                <a:latin typeface="Calibri"/>
                <a:cs typeface="Calibri"/>
              </a:rPr>
              <a:t>object-oriented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organizes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subclass-superclass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hierarchy</a:t>
            </a:r>
            <a:r>
              <a:rPr sz="3200" spc="-2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6870" marR="11811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40" dirty="0">
                <a:latin typeface="Calibri"/>
                <a:cs typeface="Calibri"/>
              </a:rPr>
              <a:t>At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top</a:t>
            </a:r>
            <a:r>
              <a:rPr sz="3200" spc="-5" dirty="0">
                <a:latin typeface="Calibri"/>
                <a:cs typeface="Calibri"/>
              </a:rPr>
              <a:t> 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class </a:t>
            </a:r>
            <a:r>
              <a:rPr sz="3200" spc="-25" dirty="0">
                <a:latin typeface="Calibri"/>
                <a:cs typeface="Calibri"/>
              </a:rPr>
              <a:t>hierarchy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most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bottom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most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specific.</a:t>
            </a:r>
            <a:endParaRPr sz="3200">
              <a:latin typeface="Calibri"/>
              <a:cs typeface="Calibri"/>
            </a:endParaRPr>
          </a:p>
          <a:p>
            <a:pPr marL="356870" marR="42862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subclass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inherits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properties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methods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-10" dirty="0">
                <a:latin typeface="Calibri"/>
                <a:cs typeface="Calibri"/>
              </a:rPr>
              <a:t> superclass.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simultaneously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subclass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some</a:t>
            </a:r>
            <a:r>
              <a:rPr sz="3200" spc="-5" dirty="0">
                <a:latin typeface="Calibri"/>
                <a:cs typeface="Calibri"/>
              </a:rPr>
              <a:t> class and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superclass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another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714375"/>
            <a:ext cx="8072374" cy="5429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675" y="1027271"/>
            <a:ext cx="6252203" cy="47945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827" y="338708"/>
            <a:ext cx="26047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u="none" spc="-5" dirty="0">
                <a:latin typeface="Calibri"/>
                <a:cs typeface="Calibri"/>
              </a:rPr>
              <a:t>Inheri</a:t>
            </a:r>
            <a:r>
              <a:rPr sz="4400" b="0" u="none" spc="-75" dirty="0">
                <a:latin typeface="Calibri"/>
                <a:cs typeface="Calibri"/>
              </a:rPr>
              <a:t>t</a:t>
            </a:r>
            <a:r>
              <a:rPr sz="4400" b="0" u="none" spc="-5" dirty="0">
                <a:latin typeface="Calibri"/>
                <a:cs typeface="Calibri"/>
              </a:rPr>
              <a:t>ance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0877" y="1649355"/>
            <a:ext cx="4668231" cy="4660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07593" y="586485"/>
            <a:ext cx="8093709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87630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object-oriented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objects.</a:t>
            </a:r>
            <a:endParaRPr sz="2400">
              <a:latin typeface="Calibri"/>
              <a:cs typeface="Calibri"/>
            </a:endParaRPr>
          </a:p>
          <a:p>
            <a:pPr marL="356870" marR="15875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Inheritance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5" dirty="0">
                <a:latin typeface="Calibri"/>
                <a:cs typeface="Calibri"/>
              </a:rPr>
              <a:t>relationship </a:t>
            </a:r>
            <a:r>
              <a:rPr sz="2400" b="1" spc="-10" dirty="0">
                <a:latin typeface="Calibri"/>
                <a:cs typeface="Calibri"/>
              </a:rPr>
              <a:t>between </a:t>
            </a:r>
            <a:r>
              <a:rPr sz="2400" b="1" spc="-5" dirty="0">
                <a:latin typeface="Calibri"/>
                <a:cs typeface="Calibri"/>
              </a:rPr>
              <a:t>classes where </a:t>
            </a:r>
            <a:r>
              <a:rPr sz="2400" b="1" dirty="0">
                <a:latin typeface="Calibri"/>
                <a:cs typeface="Calibri"/>
              </a:rPr>
              <a:t>one </a:t>
            </a:r>
            <a:r>
              <a:rPr sz="2400" b="1" spc="-5" dirty="0">
                <a:latin typeface="Calibri"/>
                <a:cs typeface="Calibri"/>
              </a:rPr>
              <a:t>class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parent </a:t>
            </a:r>
            <a:r>
              <a:rPr sz="2400" b="1" spc="-5" dirty="0">
                <a:latin typeface="Calibri"/>
                <a:cs typeface="Calibri"/>
              </a:rPr>
              <a:t>class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another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(derived)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superclass.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Inheritance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reusability.</a:t>
            </a:r>
            <a:endParaRPr sz="2400">
              <a:latin typeface="Calibri"/>
              <a:cs typeface="Calibri"/>
            </a:endParaRPr>
          </a:p>
          <a:p>
            <a:pPr marL="356870" marR="17653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alibri"/>
                <a:cs typeface="Calibri"/>
              </a:rPr>
              <a:t>Eg)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Taurus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5" dirty="0">
                <a:latin typeface="Calibri"/>
                <a:cs typeface="Calibri"/>
              </a:rPr>
              <a:t> 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dirty="0">
                <a:latin typeface="Calibri"/>
                <a:cs typeface="Calibri"/>
              </a:rPr>
              <a:t>be defined in </a:t>
            </a:r>
            <a:r>
              <a:rPr sz="2400" spc="-15" dirty="0">
                <a:latin typeface="Calibri"/>
                <a:cs typeface="Calibri"/>
              </a:rPr>
              <a:t>Ford </a:t>
            </a:r>
            <a:r>
              <a:rPr sz="2400" spc="-5" dirty="0">
                <a:latin typeface="Calibri"/>
                <a:cs typeface="Calibri"/>
              </a:rPr>
              <a:t>class.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30" dirty="0">
                <a:latin typeface="Calibri"/>
                <a:cs typeface="Calibri"/>
              </a:rPr>
              <a:t>Taurus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reuse that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Ford.</a:t>
            </a:r>
            <a:endParaRPr sz="24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Dynamic inheritance </a:t>
            </a: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5" dirty="0">
                <a:latin typeface="Calibri"/>
                <a:cs typeface="Calibri"/>
              </a:rPr>
              <a:t>objects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evolve over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6870" marR="30988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delete,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508838"/>
            <a:ext cx="34702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Multiple</a:t>
            </a:r>
            <a:r>
              <a:rPr spc="5" dirty="0"/>
              <a:t> </a:t>
            </a:r>
            <a:r>
              <a:rPr spc="-1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76325"/>
            <a:ext cx="790765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65455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object-oriented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superclass.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inheritance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inheritance.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219" y="2888847"/>
            <a:ext cx="5928699" cy="30298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095" y="464642"/>
            <a:ext cx="32931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u="none" spc="-15" dirty="0">
                <a:latin typeface="Calibri"/>
                <a:cs typeface="Calibri"/>
              </a:rPr>
              <a:t>Polymorphism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" y="1714500"/>
            <a:ext cx="7643749" cy="4572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6244" y="580389"/>
            <a:ext cx="8054340" cy="3147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4323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take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assume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forms.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behave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differently </a:t>
            </a:r>
            <a:r>
              <a:rPr sz="3200" spc="-10" dirty="0">
                <a:latin typeface="Calibri"/>
                <a:cs typeface="Calibri"/>
              </a:rPr>
              <a:t>on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different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classes.</a:t>
            </a:r>
            <a:endParaRPr sz="3200">
              <a:latin typeface="Calibri"/>
              <a:cs typeface="Calibri"/>
            </a:endParaRPr>
          </a:p>
          <a:p>
            <a:pPr marL="356870" marR="958215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Allows</a:t>
            </a:r>
            <a:r>
              <a:rPr sz="3200" spc="-10" dirty="0">
                <a:latin typeface="Calibri"/>
                <a:cs typeface="Calibri"/>
              </a:rPr>
              <a:t> us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write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generic,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reusable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more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easily.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158" y="2346489"/>
            <a:ext cx="7093903" cy="10195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188" y="658988"/>
            <a:ext cx="6818684" cy="5252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437514"/>
            <a:ext cx="11347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010793"/>
            <a:ext cx="8078470" cy="4239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b="1" spc="-5" dirty="0">
                <a:latin typeface="Calibri"/>
                <a:cs typeface="Calibri"/>
              </a:rPr>
              <a:t>object</a:t>
            </a:r>
            <a:r>
              <a:rPr sz="2800" spc="-5" dirty="0">
                <a:latin typeface="Calibri"/>
                <a:cs typeface="Calibri"/>
              </a:rPr>
              <a:t>-oriented </a:t>
            </a:r>
            <a:r>
              <a:rPr sz="2800" spc="-15" dirty="0">
                <a:latin typeface="Calibri"/>
                <a:cs typeface="Calibri"/>
              </a:rPr>
              <a:t>programming </a:t>
            </a:r>
            <a:r>
              <a:rPr sz="2800" spc="-10" dirty="0">
                <a:latin typeface="Calibri"/>
                <a:cs typeface="Calibri"/>
              </a:rPr>
              <a:t>(OOP), </a:t>
            </a:r>
            <a:r>
              <a:rPr sz="2800" b="1" spc="-5" dirty="0">
                <a:latin typeface="Calibri"/>
                <a:cs typeface="Calibri"/>
              </a:rPr>
              <a:t>objects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units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5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eventually</a:t>
            </a:r>
            <a:r>
              <a:rPr sz="2800" spc="5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derived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object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particular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have,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Properties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Methods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procedures</a:t>
            </a:r>
            <a:endParaRPr sz="2800">
              <a:latin typeface="Calibri"/>
              <a:cs typeface="Calibri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723392"/>
            <a:ext cx="52533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An</a:t>
            </a:r>
            <a:r>
              <a:rPr spc="-40" dirty="0"/>
              <a:t> </a:t>
            </a:r>
            <a:r>
              <a:rPr spc="-15" dirty="0"/>
              <a:t>Object-Oriented</a:t>
            </a:r>
            <a:r>
              <a:rPr spc="55" dirty="0"/>
              <a:t> </a:t>
            </a:r>
            <a:r>
              <a:rPr spc="-15" dirty="0"/>
              <a:t>Philosophy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05378"/>
            <a:ext cx="7857490" cy="46482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20" dirty="0">
                <a:latin typeface="Calibri"/>
                <a:cs typeface="Calibri"/>
              </a:rPr>
              <a:t>Traditional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methodology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5" dirty="0">
                <a:latin typeface="Calibri"/>
                <a:cs typeface="Calibri"/>
              </a:rPr>
              <a:t>Algorithm-centric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methodology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Think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Data-centric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methodology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Think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</a:t>
            </a:r>
            <a:r>
              <a:rPr sz="2000" spc="-10" dirty="0">
                <a:latin typeface="Calibri"/>
                <a:cs typeface="Calibri"/>
              </a:rPr>
              <a:t> algorithm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b="1" spc="-5" dirty="0">
                <a:latin typeface="Calibri"/>
                <a:cs typeface="Calibri"/>
              </a:rPr>
              <a:t>Object-oriented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Allows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extended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include ideas and </a:t>
            </a:r>
            <a:r>
              <a:rPr sz="2400" spc="-5" dirty="0">
                <a:latin typeface="Calibri"/>
                <a:cs typeface="Calibri"/>
              </a:rPr>
              <a:t>terms closer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those of its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  <a:p>
            <a:pPr marL="756285" marR="66992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packaged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attributes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6244" y="481253"/>
            <a:ext cx="7980680" cy="35077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356870" marR="35560" indent="-3448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term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combination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some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real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world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entity.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object-oriented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everything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is </a:t>
            </a:r>
            <a:r>
              <a:rPr sz="4000" b="1" spc="-8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an</a:t>
            </a:r>
            <a:r>
              <a:rPr sz="4000" b="1" spc="-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object.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22" y="464642"/>
            <a:ext cx="705865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5" dirty="0"/>
              <a:t>Objects</a:t>
            </a:r>
            <a:r>
              <a:rPr sz="4400" u="none" spc="-30" dirty="0"/>
              <a:t> are</a:t>
            </a:r>
            <a:r>
              <a:rPr sz="4400" u="none" spc="10" dirty="0"/>
              <a:t> </a:t>
            </a:r>
            <a:r>
              <a:rPr sz="4400" u="none" spc="-15" dirty="0"/>
              <a:t>grouped</a:t>
            </a:r>
            <a:r>
              <a:rPr sz="4400" u="none" dirty="0"/>
              <a:t> </a:t>
            </a:r>
            <a:r>
              <a:rPr sz="4400" u="none" spc="-5" dirty="0"/>
              <a:t>in</a:t>
            </a:r>
            <a:r>
              <a:rPr sz="4400" u="none" spc="-15" dirty="0"/>
              <a:t> </a:t>
            </a:r>
            <a:r>
              <a:rPr sz="4400" u="none" spc="-10" dirty="0"/>
              <a:t>Classes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43126"/>
            <a:ext cx="6858000" cy="4643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6244" y="800811"/>
            <a:ext cx="7856220" cy="45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Classes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distinguish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type 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set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structure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behavior.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simply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instance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structure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(instance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variables),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behavior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(methods)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inheritance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Classes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important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mechanism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dirty="0">
                <a:latin typeface="Calibri"/>
                <a:cs typeface="Calibri"/>
              </a:rPr>
              <a:t> classifying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objects.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behavior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an</a:t>
            </a:r>
            <a:r>
              <a:rPr sz="2400" spc="-5" dirty="0">
                <a:latin typeface="Calibri"/>
                <a:cs typeface="Calibri"/>
              </a:rPr>
              <a:t> instance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Eg)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664" y="1163695"/>
            <a:ext cx="3878130" cy="44350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For</a:t>
            </a:r>
            <a:r>
              <a:rPr spc="-35" dirty="0"/>
              <a:t> </a:t>
            </a:r>
            <a:r>
              <a:rPr spc="-15" dirty="0"/>
              <a:t>Reference</a:t>
            </a:r>
            <a:r>
              <a:rPr dirty="0"/>
              <a:t> </a:t>
            </a:r>
            <a:r>
              <a:rPr spc="-5" dirty="0"/>
              <a:t>Purpose</a:t>
            </a:r>
            <a:r>
              <a:rPr spc="25" dirty="0"/>
              <a:t> </a:t>
            </a:r>
            <a:r>
              <a:rPr spc="-10" dirty="0"/>
              <a:t>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874</Words>
  <Application>Microsoft Office PowerPoint</Application>
  <PresentationFormat>On-screen Show (4:3)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 MT</vt:lpstr>
      <vt:lpstr>Calibri</vt:lpstr>
      <vt:lpstr>Office Theme</vt:lpstr>
      <vt:lpstr>Object Oriented Concepts</vt:lpstr>
      <vt:lpstr>PowerPoint Presentation</vt:lpstr>
      <vt:lpstr>PowerPoint Presentation</vt:lpstr>
      <vt:lpstr>Object</vt:lpstr>
      <vt:lpstr>An Object-Oriented Philosophy</vt:lpstr>
      <vt:lpstr>PowerPoint Presentation</vt:lpstr>
      <vt:lpstr>Objects are grouped in Classes</vt:lpstr>
      <vt:lpstr>PowerPoint Presentation</vt:lpstr>
      <vt:lpstr>PowerPoint Presentation</vt:lpstr>
      <vt:lpstr>Attributes: Object state and Properties</vt:lpstr>
      <vt:lpstr>Object Behavior and Methods</vt:lpstr>
      <vt:lpstr>PowerPoint Presentation</vt:lpstr>
      <vt:lpstr>Class and Object</vt:lpstr>
      <vt:lpstr>Abstraction</vt:lpstr>
      <vt:lpstr>PowerPoint Presentation</vt:lpstr>
      <vt:lpstr>Encapsulation</vt:lpstr>
      <vt:lpstr>PowerPoint Presentation</vt:lpstr>
      <vt:lpstr>PowerPoint Presentation</vt:lpstr>
      <vt:lpstr>Class Hierarchy</vt:lpstr>
      <vt:lpstr>PowerPoint Presentation</vt:lpstr>
      <vt:lpstr>Inheritance</vt:lpstr>
      <vt:lpstr>PowerPoint Presentation</vt:lpstr>
      <vt:lpstr>Multiple Inheritance</vt:lpstr>
      <vt:lpstr>Polymorphism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Concepts</dc:title>
  <cp:lastModifiedBy>Rizwan Shah</cp:lastModifiedBy>
  <cp:revision>2</cp:revision>
  <dcterms:created xsi:type="dcterms:W3CDTF">2023-11-25T13:33:29Z</dcterms:created>
  <dcterms:modified xsi:type="dcterms:W3CDTF">2023-11-25T18:03:55Z</dcterms:modified>
</cp:coreProperties>
</file>