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5FD26-E8E9-4287-8A5E-D1874FC42E34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E9CD4-3C2D-41EE-A2D5-3EDA3C63D3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E9CD4-3C2D-41EE-A2D5-3EDA3C63D38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0CD7-7364-4CD9-B43B-706032284570}" type="datetime1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077C-96DE-433D-B328-1E27EB915B6E}" type="datetime1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90A-9C48-46D9-B8FB-97F88C15ABCD}" type="datetime1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92D7-CA80-40EB-904F-99BD798C4B64}" type="datetime1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EEFB-75E7-4D8D-BD7E-46BBD40DB67C}" type="datetime1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16F3-983C-467F-8698-9CC93D3BBEA6}" type="datetime1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50B-325B-4941-A173-0495EBE1E1EA}" type="datetime1">
              <a:rPr lang="en-US" smtClean="0"/>
              <a:pPr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5070-F2C1-4023-974A-2CE76B633172}" type="datetime1">
              <a:rPr lang="en-US" smtClean="0"/>
              <a:pPr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E568-9E97-4947-B416-D3BD38D52CAD}" type="datetime1">
              <a:rPr lang="en-US" smtClean="0"/>
              <a:pPr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2071-3B71-470B-90A7-59449CBF08BB}" type="datetime1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5BD4-4766-413F-BE3D-64EF3F116E56}" type="datetime1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E74E-8A58-464B-9378-EE5BEE426F5C}" type="datetime1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01463-B16A-4ED8-8D5D-425D265819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85918" y="3571876"/>
            <a:ext cx="5929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SIX WEEKS SUMMER TRAINING PRESENTATION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C++ (OBJECT ORIENTED PROGRAMMING)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AutoShape 8" descr="LPU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LPU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71414"/>
            <a:ext cx="5826820" cy="33464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5720" y="-71462"/>
            <a:ext cx="5852884" cy="7150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b="1" dirty="0" smtClean="0">
                <a:latin typeface="Times New Roman"/>
                <a:ea typeface="Calibri"/>
                <a:cs typeface="Mangal"/>
              </a:rPr>
              <a:t>C++ Switch Statement</a:t>
            </a:r>
            <a:endParaRPr lang="en-US" sz="2000" dirty="0">
              <a:ea typeface="Calibri"/>
              <a:cs typeface="Mangal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b="1" dirty="0" smtClean="0">
                <a:latin typeface="Times New Roman"/>
                <a:ea typeface="Calibri"/>
                <a:cs typeface="Mangal"/>
              </a:rPr>
              <a:t>Syntax: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switch(expression){    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case value1:    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 //code to be executed;    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 break;  //optional  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case value2:    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 //code to be executed;    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 break;  //optional  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......    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default:     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 code to be executed if all cases are not matched;    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}    </a:t>
            </a:r>
            <a:endParaRPr lang="en-US" sz="1600" dirty="0">
              <a:ea typeface="Calibri"/>
              <a:cs typeface="Mang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4282" y="-71462"/>
            <a:ext cx="9135834" cy="7150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Loops in C++ language</a:t>
            </a:r>
            <a:endParaRPr lang="en-US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685800" algn="l"/>
              </a:tabLst>
            </a:pPr>
            <a:r>
              <a:rPr lang="en-IN" b="1" dirty="0" smtClean="0">
                <a:latin typeface="Times New Roman"/>
                <a:ea typeface="Calibri"/>
                <a:cs typeface="Mangal"/>
              </a:rPr>
              <a:t> </a:t>
            </a:r>
            <a:r>
              <a:rPr lang="en-US" dirty="0" smtClean="0">
                <a:latin typeface="Times New Roman"/>
                <a:ea typeface="Calibri"/>
                <a:cs typeface="Mangal"/>
              </a:rPr>
              <a:t>Loops are used to execute a block of code or a part of program of the program several times.</a:t>
            </a:r>
            <a:endParaRPr lang="en-US" sz="1600" dirty="0">
              <a:ea typeface="Calibri"/>
              <a:cs typeface="Mangal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en-US" i="1" dirty="0" smtClean="0">
                <a:latin typeface="Times New Roman"/>
                <a:ea typeface="Calibri"/>
                <a:cs typeface="Mangal"/>
              </a:rPr>
              <a:t>Types of loops in C language:-</a:t>
            </a:r>
            <a:endParaRPr lang="en-US" sz="16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685800" algn="l"/>
              </a:tabLs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There are 3 types of loops in </a:t>
            </a:r>
            <a:r>
              <a:rPr lang="en-US" dirty="0" err="1" smtClean="0">
                <a:latin typeface="Times New Roman"/>
                <a:ea typeface="Calibri"/>
                <a:cs typeface="Mangal"/>
              </a:rPr>
              <a:t>c++</a:t>
            </a:r>
            <a:r>
              <a:rPr lang="en-US" dirty="0" smtClean="0">
                <a:latin typeface="Times New Roman"/>
                <a:ea typeface="Calibri"/>
                <a:cs typeface="Mangal"/>
              </a:rPr>
              <a:t> language.</a:t>
            </a:r>
            <a:endParaRPr lang="en-US" sz="16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685800" algn="l"/>
              </a:tabLs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do while</a:t>
            </a:r>
            <a:endParaRPr lang="en-US" sz="16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685800" algn="l"/>
              </a:tabLs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while</a:t>
            </a:r>
            <a:endParaRPr lang="en-US" sz="16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685800" algn="l"/>
              </a:tabLs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for</a:t>
            </a:r>
            <a:endParaRPr lang="en-US" sz="1600" dirty="0">
              <a:ea typeface="Calibri"/>
              <a:cs typeface="Mangal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b="1" dirty="0" smtClean="0">
                <a:latin typeface="Times New Roman"/>
                <a:ea typeface="Calibri"/>
                <a:cs typeface="Mangal"/>
              </a:rPr>
              <a:t>Do-while loop in C++</a:t>
            </a:r>
            <a:endParaRPr lang="en-US" sz="2000" b="1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685800" algn="l"/>
              </a:tabLs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It is better if you have to execute the code at least once.</a:t>
            </a:r>
            <a:endParaRPr lang="en-US" sz="16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685800" algn="l"/>
              </a:tabLs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Syntax:-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do{  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//code to be executed  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}while(condition);</a:t>
            </a:r>
            <a:endParaRPr lang="en-US" sz="1600" dirty="0">
              <a:ea typeface="Calibri"/>
              <a:cs typeface="Mang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710" y="-71462"/>
            <a:ext cx="8464818" cy="6345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For loop in C++ language</a:t>
            </a:r>
            <a:endParaRPr lang="en-US" sz="24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457200" algn="l"/>
              </a:tabLst>
            </a:pPr>
            <a:r>
              <a:rPr lang="en-US" b="1" dirty="0" smtClean="0">
                <a:latin typeface="Times New Roman"/>
                <a:ea typeface="Calibri"/>
                <a:cs typeface="Mangal"/>
              </a:rPr>
              <a:t>It is good if number of iteration is known by the user.</a:t>
            </a:r>
            <a:endParaRPr lang="en-US" sz="16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457200" algn="l"/>
              </a:tabLst>
            </a:pPr>
            <a:r>
              <a:rPr lang="en-US" b="1" dirty="0" smtClean="0">
                <a:latin typeface="Times New Roman"/>
                <a:ea typeface="Calibri"/>
                <a:cs typeface="Mangal"/>
              </a:rPr>
              <a:t>Syntax:-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for(</a:t>
            </a:r>
            <a:r>
              <a:rPr lang="en-US" dirty="0" err="1" smtClean="0">
                <a:latin typeface="Times New Roman"/>
                <a:ea typeface="Calibri"/>
                <a:cs typeface="Mangal"/>
              </a:rPr>
              <a:t>initialization;condition;incr</a:t>
            </a:r>
            <a:r>
              <a:rPr lang="en-US" dirty="0" smtClean="0">
                <a:latin typeface="Times New Roman"/>
                <a:ea typeface="Calibri"/>
                <a:cs typeface="Mangal"/>
              </a:rPr>
              <a:t>/</a:t>
            </a:r>
            <a:r>
              <a:rPr lang="en-US" dirty="0" err="1" smtClean="0">
                <a:latin typeface="Times New Roman"/>
                <a:ea typeface="Calibri"/>
                <a:cs typeface="Mangal"/>
              </a:rPr>
              <a:t>decr</a:t>
            </a:r>
            <a:r>
              <a:rPr lang="en-US" dirty="0" smtClean="0">
                <a:latin typeface="Times New Roman"/>
                <a:ea typeface="Calibri"/>
                <a:cs typeface="Mangal"/>
              </a:rPr>
              <a:t>){  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//code to be executed  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} </a:t>
            </a:r>
            <a:endParaRPr lang="en-US" sz="1600" dirty="0">
              <a:ea typeface="Calibri"/>
              <a:cs typeface="Mangal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C++ break statement</a:t>
            </a:r>
            <a:endParaRPr lang="en-US" sz="24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457200" algn="l"/>
              </a:tabLst>
            </a:pPr>
            <a:r>
              <a:rPr lang="en-US" b="1" dirty="0" smtClean="0">
                <a:latin typeface="Times New Roman"/>
                <a:ea typeface="Calibri"/>
                <a:cs typeface="Mangal"/>
              </a:rPr>
              <a:t>it is used to break the execution of loop (while, do while and for) and switch case.</a:t>
            </a:r>
            <a:endParaRPr lang="en-US" sz="16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457200" algn="l"/>
              </a:tabLst>
            </a:pPr>
            <a:r>
              <a:rPr lang="en-US" b="1" dirty="0" smtClean="0">
                <a:latin typeface="Times New Roman"/>
                <a:ea typeface="Calibri"/>
                <a:cs typeface="Mangal"/>
              </a:rPr>
              <a:t>Syntax:-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jump-statement;  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break; </a:t>
            </a:r>
            <a:r>
              <a:rPr lang="en-US" b="1" dirty="0" smtClean="0">
                <a:latin typeface="Times New Roman"/>
                <a:ea typeface="Calibri"/>
                <a:cs typeface="Mangal"/>
              </a:rPr>
              <a:t> </a:t>
            </a:r>
            <a:endParaRPr lang="en-US" sz="1600" dirty="0">
              <a:ea typeface="Calibri"/>
              <a:cs typeface="Mang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06" y="-71462"/>
            <a:ext cx="7348358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dirty="0" smtClean="0">
                <a:latin typeface="Times New Roman"/>
                <a:ea typeface="Calibri"/>
                <a:cs typeface="Mangal"/>
              </a:rPr>
              <a:t>Functions in C++ language</a:t>
            </a:r>
            <a:endParaRPr lang="en-US" sz="24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457200" algn="l"/>
              </a:tabLst>
            </a:pPr>
            <a:r>
              <a:rPr lang="en-US" sz="1600" dirty="0" smtClean="0">
                <a:latin typeface="Times New Roman"/>
                <a:ea typeface="Calibri"/>
                <a:cs typeface="Mangal"/>
              </a:rPr>
              <a:t>To perform any task, we can create function. A function can be called many times. 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 dirty="0" smtClean="0">
                <a:latin typeface="Times New Roman"/>
                <a:ea typeface="Calibri"/>
                <a:cs typeface="Mangal"/>
              </a:rPr>
              <a:t>       It provides </a:t>
            </a:r>
            <a:r>
              <a:rPr lang="en-US" sz="1600" i="1" dirty="0" smtClean="0">
                <a:latin typeface="Times New Roman"/>
                <a:ea typeface="Calibri"/>
                <a:cs typeface="Mangal"/>
              </a:rPr>
              <a:t>modularity </a:t>
            </a:r>
            <a:r>
              <a:rPr lang="en-US" sz="1600" dirty="0" smtClean="0">
                <a:latin typeface="Times New Roman"/>
                <a:ea typeface="Calibri"/>
                <a:cs typeface="Mangal"/>
              </a:rPr>
              <a:t>and code </a:t>
            </a:r>
            <a:r>
              <a:rPr lang="en-US" sz="1600" i="1" dirty="0" smtClean="0">
                <a:latin typeface="Times New Roman"/>
                <a:ea typeface="Calibri"/>
                <a:cs typeface="Mangal"/>
              </a:rPr>
              <a:t>reusability</a:t>
            </a:r>
            <a:r>
              <a:rPr lang="en-US" sz="1600" dirty="0" smtClean="0">
                <a:latin typeface="Times New Roman"/>
                <a:ea typeface="Calibri"/>
                <a:cs typeface="Mangal"/>
              </a:rPr>
              <a:t>.</a:t>
            </a:r>
            <a:endParaRPr lang="en-US" sz="1600" dirty="0">
              <a:ea typeface="Calibri"/>
              <a:cs typeface="Mangal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b="1" dirty="0" smtClean="0">
                <a:latin typeface="Times New Roman"/>
                <a:ea typeface="Calibri"/>
                <a:cs typeface="Mangal"/>
              </a:rPr>
              <a:t>Advantage of function:-</a:t>
            </a:r>
            <a:endParaRPr lang="en-US" sz="1600" b="1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914400" algn="l"/>
              </a:tabLst>
            </a:pPr>
            <a:r>
              <a:rPr lang="en-US" sz="1600" dirty="0" smtClean="0">
                <a:latin typeface="Times New Roman"/>
                <a:ea typeface="Calibri"/>
                <a:cs typeface="Mangal"/>
              </a:rPr>
              <a:t>Code </a:t>
            </a:r>
            <a:r>
              <a:rPr lang="en-US" sz="1600" dirty="0" err="1" smtClean="0">
                <a:latin typeface="Times New Roman"/>
                <a:ea typeface="Calibri"/>
                <a:cs typeface="Mangal"/>
              </a:rPr>
              <a:t>Resuability</a:t>
            </a:r>
            <a:r>
              <a:rPr lang="en-US" sz="1600" dirty="0" smtClean="0">
                <a:latin typeface="Times New Roman"/>
                <a:ea typeface="Calibri"/>
                <a:cs typeface="Mangal"/>
              </a:rPr>
              <a:t> </a:t>
            </a:r>
            <a:endParaRPr lang="en-US" sz="16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914400" algn="l"/>
              </a:tabLst>
            </a:pPr>
            <a:r>
              <a:rPr lang="en-US" sz="1600" dirty="0" smtClean="0">
                <a:latin typeface="Times New Roman"/>
                <a:ea typeface="Calibri"/>
                <a:cs typeface="Mangal"/>
              </a:rPr>
              <a:t>Code optimization</a:t>
            </a:r>
            <a:endParaRPr lang="en-US" sz="1600" dirty="0">
              <a:ea typeface="Calibri"/>
              <a:cs typeface="Mangal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b="1" dirty="0" smtClean="0">
                <a:latin typeface="Times New Roman"/>
                <a:ea typeface="Calibri"/>
                <a:cs typeface="Mangal"/>
              </a:rPr>
              <a:t>Syntax to a declare function</a:t>
            </a:r>
            <a:endParaRPr lang="en-US" sz="1600" dirty="0">
              <a:ea typeface="Calibri"/>
              <a:cs typeface="Mangal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dirty="0" err="1" smtClean="0">
                <a:latin typeface="Times New Roman"/>
                <a:ea typeface="Calibri"/>
                <a:cs typeface="Mangal"/>
              </a:rPr>
              <a:t>return_type</a:t>
            </a:r>
            <a:r>
              <a:rPr lang="en-US" dirty="0" smtClean="0">
                <a:latin typeface="Times New Roman"/>
                <a:ea typeface="Calibri"/>
                <a:cs typeface="Mangal"/>
              </a:rPr>
              <a:t> </a:t>
            </a:r>
            <a:r>
              <a:rPr lang="en-US" dirty="0" err="1" smtClean="0">
                <a:latin typeface="Times New Roman"/>
                <a:ea typeface="Calibri"/>
                <a:cs typeface="Mangal"/>
              </a:rPr>
              <a:t>function_name</a:t>
            </a:r>
            <a:r>
              <a:rPr lang="en-US" dirty="0" smtClean="0">
                <a:latin typeface="Times New Roman"/>
                <a:ea typeface="Calibri"/>
                <a:cs typeface="Mangal"/>
              </a:rPr>
              <a:t>(</a:t>
            </a:r>
            <a:r>
              <a:rPr lang="en-US" dirty="0" err="1" smtClean="0">
                <a:latin typeface="Times New Roman"/>
                <a:ea typeface="Calibri"/>
                <a:cs typeface="Mangal"/>
              </a:rPr>
              <a:t>data_type</a:t>
            </a:r>
            <a:r>
              <a:rPr lang="en-US" dirty="0" smtClean="0">
                <a:latin typeface="Times New Roman"/>
                <a:ea typeface="Calibri"/>
                <a:cs typeface="Mangal"/>
              </a:rPr>
              <a:t> parameter...){  </a:t>
            </a:r>
            <a:endParaRPr lang="en-US" sz="1600" dirty="0">
              <a:ea typeface="Calibri"/>
              <a:cs typeface="Mangal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//code to be executed  </a:t>
            </a:r>
            <a:endParaRPr lang="en-US" sz="1600" dirty="0">
              <a:ea typeface="Calibri"/>
              <a:cs typeface="Mangal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}  </a:t>
            </a:r>
            <a:endParaRPr lang="en-US" sz="16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228600" algn="l"/>
                <a:tab pos="914400" algn="l"/>
              </a:tabLst>
            </a:pPr>
            <a:r>
              <a:rPr lang="en-US" b="1" i="1" dirty="0" smtClean="0">
                <a:latin typeface="Times New Roman"/>
                <a:ea typeface="Calibri"/>
                <a:cs typeface="Mangal"/>
              </a:rPr>
              <a:t>Syntax to call function:-</a:t>
            </a:r>
            <a:endParaRPr lang="en-US" sz="1600" dirty="0">
              <a:ea typeface="Calibri"/>
              <a:cs typeface="Mangal"/>
            </a:endParaRPr>
          </a:p>
          <a:p>
            <a:pPr marL="6858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variable=</a:t>
            </a:r>
            <a:r>
              <a:rPr lang="en-US" dirty="0" err="1" smtClean="0">
                <a:latin typeface="Times New Roman"/>
                <a:ea typeface="Calibri"/>
                <a:cs typeface="Mangal"/>
              </a:rPr>
              <a:t>function_name</a:t>
            </a:r>
            <a:r>
              <a:rPr lang="en-US" dirty="0" smtClean="0">
                <a:latin typeface="Times New Roman"/>
                <a:ea typeface="Calibri"/>
                <a:cs typeface="Mangal"/>
              </a:rPr>
              <a:t>(arguments...);</a:t>
            </a:r>
            <a:endParaRPr lang="en-US" sz="1600" dirty="0">
              <a:ea typeface="Calibri"/>
              <a:cs typeface="Mang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2844" y="142852"/>
            <a:ext cx="11636519" cy="7714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Call by value in C++ language</a:t>
            </a:r>
            <a:endParaRPr lang="en-US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457200" algn="l"/>
              </a:tabLs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In call by value, value being passed to the function is locally stored by the function parameter in stack memory location.</a:t>
            </a:r>
            <a:endParaRPr lang="en-US" sz="16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457200" algn="l"/>
              </a:tabLs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 If you change the value of function parameter, it is changed for the current function only. </a:t>
            </a:r>
            <a:endParaRPr lang="en-US" sz="16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457200" algn="l"/>
              </a:tabLs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It will not change the value of variable inside the caller method such as main().</a:t>
            </a:r>
            <a:endParaRPr lang="en-US" sz="1600" dirty="0">
              <a:ea typeface="Calibri"/>
              <a:cs typeface="Mangal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 Call by reference in C++</a:t>
            </a:r>
            <a:endParaRPr lang="en-US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In call by reference, original value is modified because we pass reference (address).</a:t>
            </a:r>
            <a:endParaRPr lang="en-US" sz="1600" dirty="0" smtClean="0">
              <a:latin typeface="Times New Roman"/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b="1" dirty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Recursion in C++</a:t>
            </a:r>
            <a:endParaRPr lang="en-US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457200" algn="l"/>
              </a:tabLs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A function that calls itself, and </a:t>
            </a:r>
            <a:r>
              <a:rPr lang="en-US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doen't</a:t>
            </a: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 perform any task after function call, is know as tail recursion.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457200" algn="l"/>
              </a:tabLs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 In tail recursion, we generally call the same function with return statement.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457200" algn="l"/>
              </a:tabLst>
            </a:pPr>
            <a:r>
              <a:rPr lang="en-US" i="1" dirty="0" smtClean="0">
                <a:latin typeface="Times New Roman" pitchFamily="18" charset="0"/>
                <a:ea typeface="Calibri"/>
                <a:cs typeface="Times New Roman" pitchFamily="18" charset="0"/>
              </a:rPr>
              <a:t>Syntax:-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recursionfunction</a:t>
            </a: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(){  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  </a:t>
            </a:r>
            <a:r>
              <a:rPr lang="en-US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recursionfunction</a:t>
            </a: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();//calling self function </a:t>
            </a:r>
            <a:r>
              <a:rPr lang="en-IN" dirty="0" smtClean="0">
                <a:latin typeface="Times New Roman" pitchFamily="18" charset="0"/>
                <a:ea typeface="Calibri"/>
                <a:cs typeface="Times New Roman" pitchFamily="18" charset="0"/>
              </a:rPr>
              <a:t>}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b="1" dirty="0" smtClean="0">
                <a:latin typeface="Times New Roman"/>
                <a:ea typeface="Calibri"/>
                <a:cs typeface="Mangal"/>
              </a:rPr>
              <a:t> </a:t>
            </a:r>
            <a:endParaRPr lang="en-US" sz="1600" dirty="0">
              <a:ea typeface="Calibri"/>
              <a:cs typeface="Mangal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600" dirty="0">
              <a:ea typeface="Calibri"/>
              <a:cs typeface="Mang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-71462"/>
            <a:ext cx="9380581" cy="7150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Array in C++</a:t>
            </a:r>
            <a:endParaRPr lang="en-US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457200" algn="l"/>
              </a:tabLs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Array in C++ language is a </a:t>
            </a:r>
            <a:r>
              <a:rPr lang="en-US" i="1" dirty="0" smtClean="0">
                <a:latin typeface="Times New Roman"/>
                <a:ea typeface="Calibri"/>
                <a:cs typeface="Mangal"/>
              </a:rPr>
              <a:t>collection</a:t>
            </a:r>
            <a:r>
              <a:rPr lang="en-US" dirty="0" smtClean="0">
                <a:latin typeface="Times New Roman"/>
                <a:ea typeface="Calibri"/>
                <a:cs typeface="Mangal"/>
              </a:rPr>
              <a:t> or </a:t>
            </a:r>
            <a:r>
              <a:rPr lang="en-US" i="1" dirty="0" smtClean="0">
                <a:latin typeface="Times New Roman"/>
                <a:ea typeface="Calibri"/>
                <a:cs typeface="Mangal"/>
              </a:rPr>
              <a:t>group</a:t>
            </a:r>
            <a:r>
              <a:rPr lang="en-US" dirty="0" smtClean="0">
                <a:latin typeface="Times New Roman"/>
                <a:ea typeface="Calibri"/>
                <a:cs typeface="Mangal"/>
              </a:rPr>
              <a:t> of elements (data). All the elements of array are 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i="1" dirty="0">
                <a:latin typeface="Times New Roman"/>
                <a:ea typeface="Calibri"/>
                <a:cs typeface="Mangal"/>
              </a:rPr>
              <a:t> </a:t>
            </a:r>
            <a:r>
              <a:rPr lang="en-US" i="1" dirty="0" smtClean="0">
                <a:latin typeface="Times New Roman"/>
                <a:ea typeface="Calibri"/>
                <a:cs typeface="Mangal"/>
              </a:rPr>
              <a:t>    homogeneous</a:t>
            </a:r>
            <a:r>
              <a:rPr lang="en-US" dirty="0" smtClean="0">
                <a:latin typeface="Times New Roman"/>
                <a:ea typeface="Calibri"/>
                <a:cs typeface="Mangal"/>
              </a:rPr>
              <a:t>(similar). It has contiguous memory location.</a:t>
            </a:r>
            <a:endParaRPr lang="en-US" sz="1600" dirty="0">
              <a:ea typeface="Calibri"/>
              <a:cs typeface="Mangal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 dirty="0" smtClean="0">
                <a:latin typeface="Times New Roman"/>
                <a:ea typeface="Calibri"/>
                <a:cs typeface="Mangal"/>
              </a:rPr>
              <a:t>Declaration of array</a:t>
            </a:r>
            <a:endParaRPr lang="en-US" sz="1600" dirty="0">
              <a:ea typeface="Calibri"/>
              <a:cs typeface="Mangal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b="1" dirty="0" smtClean="0">
                <a:latin typeface="Times New Roman"/>
                <a:ea typeface="Calibri"/>
                <a:cs typeface="Mangal"/>
              </a:rPr>
              <a:t> </a:t>
            </a:r>
            <a:r>
              <a:rPr lang="en-US" dirty="0" err="1" smtClean="0">
                <a:latin typeface="Times New Roman"/>
                <a:ea typeface="Calibri"/>
                <a:cs typeface="Mangal"/>
              </a:rPr>
              <a:t>data_type</a:t>
            </a:r>
            <a:r>
              <a:rPr lang="en-US" dirty="0" smtClean="0">
                <a:latin typeface="Times New Roman"/>
                <a:ea typeface="Calibri"/>
                <a:cs typeface="Mangal"/>
              </a:rPr>
              <a:t> </a:t>
            </a:r>
            <a:r>
              <a:rPr lang="en-US" dirty="0" err="1" smtClean="0">
                <a:latin typeface="Times New Roman"/>
                <a:ea typeface="Calibri"/>
                <a:cs typeface="Mangal"/>
              </a:rPr>
              <a:t>array_name</a:t>
            </a:r>
            <a:r>
              <a:rPr lang="en-US" dirty="0" smtClean="0">
                <a:latin typeface="Times New Roman"/>
                <a:ea typeface="Calibri"/>
                <a:cs typeface="Mangal"/>
              </a:rPr>
              <a:t>[</a:t>
            </a:r>
            <a:r>
              <a:rPr lang="en-US" dirty="0" err="1" smtClean="0">
                <a:latin typeface="Times New Roman"/>
                <a:ea typeface="Calibri"/>
                <a:cs typeface="Mangal"/>
              </a:rPr>
              <a:t>array_size</a:t>
            </a:r>
            <a:r>
              <a:rPr lang="en-US" dirty="0" smtClean="0">
                <a:latin typeface="Times New Roman"/>
                <a:ea typeface="Calibri"/>
                <a:cs typeface="Mangal"/>
              </a:rPr>
              <a:t>];  </a:t>
            </a:r>
            <a:endParaRPr lang="en-US" sz="1600" dirty="0">
              <a:ea typeface="Calibri"/>
              <a:cs typeface="Mangal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dirty="0" err="1" smtClean="0">
                <a:latin typeface="Times New Roman"/>
                <a:ea typeface="Calibri"/>
                <a:cs typeface="Mangal"/>
              </a:rPr>
              <a:t>Eg</a:t>
            </a:r>
            <a:r>
              <a:rPr lang="en-US" dirty="0" smtClean="0">
                <a:latin typeface="Times New Roman"/>
                <a:ea typeface="Calibri"/>
                <a:cs typeface="Mangal"/>
              </a:rPr>
              <a:t>:-</a:t>
            </a:r>
            <a:endParaRPr lang="en-US" sz="16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914400" algn="l"/>
              </a:tabLst>
            </a:pPr>
            <a:r>
              <a:rPr lang="en-US" dirty="0" err="1" smtClean="0">
                <a:latin typeface="Times New Roman"/>
                <a:ea typeface="Calibri"/>
                <a:cs typeface="Mangal"/>
              </a:rPr>
              <a:t>int</a:t>
            </a:r>
            <a:r>
              <a:rPr lang="en-US" dirty="0" smtClean="0">
                <a:latin typeface="Times New Roman"/>
                <a:ea typeface="Calibri"/>
                <a:cs typeface="Mangal"/>
              </a:rPr>
              <a:t> marks[7];  </a:t>
            </a:r>
            <a:endParaRPr lang="en-US" sz="1600" dirty="0">
              <a:ea typeface="Calibri"/>
              <a:cs typeface="Mangal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b="1" dirty="0" smtClean="0">
                <a:latin typeface="Times New Roman"/>
                <a:ea typeface="Calibri"/>
                <a:cs typeface="Mangal"/>
              </a:rPr>
              <a:t>Types of array</a:t>
            </a:r>
            <a:r>
              <a:rPr lang="en-US" b="1" i="1" dirty="0" smtClean="0">
                <a:latin typeface="Times New Roman"/>
                <a:ea typeface="Calibri"/>
                <a:cs typeface="Mangal"/>
              </a:rPr>
              <a:t>:-</a:t>
            </a:r>
            <a:endParaRPr lang="en-US" sz="16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914400" algn="l"/>
              </a:tabLs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1-D Array</a:t>
            </a:r>
            <a:endParaRPr lang="en-US" sz="16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914400" algn="l"/>
              </a:tabLs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2-D Array</a:t>
            </a:r>
            <a:endParaRPr lang="en-US" sz="1600" dirty="0">
              <a:ea typeface="Calibri"/>
              <a:cs typeface="Mangal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 dirty="0" smtClean="0">
                <a:latin typeface="Times New Roman"/>
                <a:ea typeface="Calibri"/>
                <a:cs typeface="Mangal"/>
              </a:rPr>
              <a:t> </a:t>
            </a:r>
            <a:r>
              <a:rPr lang="en-IN" b="1" dirty="0" smtClean="0">
                <a:latin typeface="Times New Roman"/>
                <a:ea typeface="Calibri"/>
                <a:cs typeface="Mangal"/>
              </a:rPr>
              <a:t>Advantage of array</a:t>
            </a:r>
            <a:endParaRPr lang="en-US" sz="16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Code Optimization</a:t>
            </a:r>
            <a:endParaRPr lang="en-US" sz="16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Easy to traverse data</a:t>
            </a:r>
            <a:endParaRPr lang="en-US" sz="1600" dirty="0">
              <a:ea typeface="Calibri"/>
              <a:cs typeface="Mang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7158" y="7857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214290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3)   Easy to sort 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4)   Random Access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06" y="928670"/>
            <a:ext cx="11851706" cy="4560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Pointer in </a:t>
            </a:r>
            <a:r>
              <a:rPr lang="en-IN" sz="2000" b="1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c++</a:t>
            </a:r>
            <a:r>
              <a:rPr lang="en-IN" sz="20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 language</a:t>
            </a:r>
            <a:endParaRPr lang="en-US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Pointer is a user defined </a:t>
            </a:r>
            <a:r>
              <a:rPr lang="en-US" dirty="0" err="1" smtClean="0">
                <a:latin typeface="Times New Roman"/>
                <a:ea typeface="Calibri"/>
                <a:cs typeface="Times New Roman"/>
              </a:rPr>
              <a:t>data_type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which create the special types of variables.</a:t>
            </a:r>
            <a:endParaRPr lang="en-US" sz="16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It can hold the address of primitive data type like </a:t>
            </a:r>
            <a:r>
              <a:rPr lang="en-US" dirty="0" err="1" smtClean="0">
                <a:latin typeface="Times New Roman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, char, float, double or user define </a:t>
            </a:r>
            <a:r>
              <a:rPr lang="en-US" dirty="0" err="1" smtClean="0">
                <a:latin typeface="Times New Roman"/>
                <a:ea typeface="Calibri"/>
                <a:cs typeface="Times New Roman"/>
              </a:rPr>
              <a:t>datatypes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 like function, pointer etc.</a:t>
            </a:r>
            <a:endParaRPr lang="en-US" sz="16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it is used to retrieving strings, trees etc. and used with arrays, structures and functions.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b="1" dirty="0" smtClean="0">
                <a:latin typeface="Times New Roman"/>
                <a:ea typeface="Calibri"/>
                <a:cs typeface="Mangal"/>
              </a:rPr>
              <a:t> </a:t>
            </a:r>
            <a:endParaRPr lang="en-US" sz="1600" dirty="0">
              <a:ea typeface="Calibri"/>
              <a:cs typeface="Mangal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b="1" dirty="0" smtClean="0">
                <a:latin typeface="Times New Roman"/>
                <a:ea typeface="Calibri"/>
                <a:cs typeface="Mangal"/>
              </a:rPr>
              <a:t>Advantage of pointer in </a:t>
            </a:r>
            <a:r>
              <a:rPr lang="en-IN" b="1" dirty="0" err="1" smtClean="0">
                <a:latin typeface="Times New Roman"/>
                <a:ea typeface="Calibri"/>
                <a:cs typeface="Mangal"/>
              </a:rPr>
              <a:t>c++</a:t>
            </a:r>
            <a:endParaRPr lang="en-US" sz="16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Pointer reduces the code and improves the performance.</a:t>
            </a:r>
            <a:endParaRPr lang="en-US" sz="16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We can return multiple values from function using pointer.</a:t>
            </a:r>
            <a:endParaRPr lang="en-US" sz="1600" dirty="0">
              <a:ea typeface="Calibri"/>
              <a:cs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/>
                <a:ea typeface="Calibri"/>
              </a:rPr>
              <a:t> </a:t>
            </a:r>
            <a:r>
              <a:rPr lang="en-US" dirty="0" smtClean="0">
                <a:latin typeface="Times New Roman"/>
                <a:ea typeface="Calibri"/>
              </a:rPr>
              <a:t>    It make you able to access any memory location in the computer’s memory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59986" y="2643182"/>
            <a:ext cx="53837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 smtClean="0"/>
              <a:t>THANK YOU 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21429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History of C++ Language 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857232"/>
            <a:ext cx="8786842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1979,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Bjarne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Stroustrup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 Danish computer scientist, began work on "C         with Classes", the predecessor to C++.Dennis Ritchie is known as founder of c language.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Initially,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Stroustrup's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"C with Classes" added features to the C compiler.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1983, "C with Classes" was renamed to "C++“.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42844" y="2857496"/>
            <a:ext cx="44790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Features of C++ Language 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3357562"/>
            <a:ext cx="6147196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many features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language are given below.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 storage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Static storage duration objects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Thread storage duration objects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Automatic storage duration objects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Dynamic storage duration objects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61248"/>
            <a:ext cx="4620367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6.   Templates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7.   Objects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8.   Encapsulation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9.   Inheritance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10. Operators and operator overloading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11. Polymorphism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865" y="2643183"/>
            <a:ext cx="5424818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8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Basic Program of C++ Language :</a:t>
            </a:r>
            <a:endParaRPr lang="en-US" sz="28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503" y="3416198"/>
            <a:ext cx="3693640" cy="3518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2800" dirty="0" smtClean="0">
                <a:latin typeface="Times New Roman"/>
                <a:ea typeface="Calibri"/>
                <a:cs typeface="Times New Roman"/>
              </a:rPr>
              <a:t>#include&lt;</a:t>
            </a:r>
            <a:r>
              <a:rPr lang="en-US" sz="2800" dirty="0" err="1" smtClean="0">
                <a:latin typeface="Times New Roman"/>
                <a:ea typeface="Calibri"/>
                <a:cs typeface="Times New Roman"/>
              </a:rPr>
              <a:t>iostream.h</a:t>
            </a:r>
            <a:r>
              <a:rPr lang="en-US" sz="2800" dirty="0" smtClean="0">
                <a:latin typeface="Times New Roman"/>
                <a:ea typeface="Calibri"/>
                <a:cs typeface="Times New Roman"/>
              </a:rPr>
              <a:t>&gt;</a:t>
            </a:r>
            <a:endParaRPr lang="en-US" sz="28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2800" dirty="0" err="1" smtClean="0">
                <a:latin typeface="Times New Roman"/>
                <a:ea typeface="Calibri"/>
                <a:cs typeface="Times New Roman"/>
              </a:rPr>
              <a:t>Int</a:t>
            </a:r>
            <a:r>
              <a:rPr lang="en-US" sz="2800" dirty="0" smtClean="0">
                <a:latin typeface="Times New Roman"/>
                <a:ea typeface="Calibri"/>
                <a:cs typeface="Times New Roman"/>
              </a:rPr>
              <a:t> main(){</a:t>
            </a:r>
            <a:endParaRPr lang="en-US" sz="28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2800" dirty="0" err="1" smtClean="0">
                <a:latin typeface="Times New Roman"/>
                <a:ea typeface="Calibri"/>
                <a:cs typeface="Times New Roman"/>
              </a:rPr>
              <a:t>Cout</a:t>
            </a:r>
            <a:r>
              <a:rPr lang="en-US" sz="2800" dirty="0" smtClean="0">
                <a:latin typeface="Times New Roman"/>
                <a:ea typeface="Calibri"/>
                <a:cs typeface="Times New Roman"/>
              </a:rPr>
              <a:t>&lt;&lt;“hello world”;</a:t>
            </a:r>
            <a:endParaRPr lang="en-US" sz="28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2800" dirty="0" smtClean="0">
                <a:latin typeface="Times New Roman"/>
                <a:ea typeface="Calibri"/>
                <a:cs typeface="Times New Roman"/>
              </a:rPr>
              <a:t>} </a:t>
            </a:r>
            <a:endParaRPr lang="en-US" sz="2800" dirty="0">
              <a:ea typeface="Calibri"/>
              <a:cs typeface="Times New Roman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42844" y="191136"/>
            <a:ext cx="37353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Input output function 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790356"/>
            <a:ext cx="8270213" cy="4349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en-US" sz="2000" dirty="0" smtClean="0">
                <a:latin typeface="Times New Roman"/>
                <a:ea typeface="Calibri"/>
                <a:cs typeface="Mangal"/>
              </a:rPr>
              <a:t>There are two input output function of c language.</a:t>
            </a:r>
            <a:endParaRPr lang="en-US" sz="20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685800" algn="l"/>
              </a:tabLst>
            </a:pPr>
            <a:r>
              <a:rPr lang="en-US" sz="2000" dirty="0" smtClean="0">
                <a:latin typeface="Times New Roman"/>
                <a:ea typeface="Calibri"/>
                <a:cs typeface="Mangal"/>
              </a:rPr>
              <a:t>First is </a:t>
            </a:r>
            <a:r>
              <a:rPr lang="en-US" sz="2000" dirty="0" err="1" smtClean="0">
                <a:latin typeface="Times New Roman"/>
                <a:ea typeface="Calibri"/>
                <a:cs typeface="Mangal"/>
              </a:rPr>
              <a:t>cout</a:t>
            </a:r>
            <a:r>
              <a:rPr lang="en-US" sz="2000" dirty="0" smtClean="0">
                <a:latin typeface="Times New Roman"/>
                <a:ea typeface="Calibri"/>
                <a:cs typeface="Mangal"/>
              </a:rPr>
              <a:t> </a:t>
            </a:r>
            <a:endParaRPr lang="en-US" sz="20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685800" algn="l"/>
              </a:tabLst>
            </a:pPr>
            <a:r>
              <a:rPr lang="en-US" sz="2000" dirty="0" smtClean="0">
                <a:latin typeface="Times New Roman"/>
                <a:ea typeface="Calibri"/>
                <a:cs typeface="Mangal"/>
              </a:rPr>
              <a:t>Second is </a:t>
            </a:r>
            <a:r>
              <a:rPr lang="en-US" sz="2000" dirty="0" err="1" smtClean="0">
                <a:latin typeface="Times New Roman"/>
                <a:ea typeface="Calibri"/>
                <a:cs typeface="Mangal"/>
              </a:rPr>
              <a:t>cin</a:t>
            </a:r>
            <a:r>
              <a:rPr lang="en-US" sz="2000" dirty="0" smtClean="0">
                <a:latin typeface="Times New Roman"/>
                <a:ea typeface="Calibri"/>
                <a:cs typeface="Mangal"/>
              </a:rPr>
              <a:t> </a:t>
            </a:r>
            <a:endParaRPr lang="en-US" sz="20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685800" algn="l"/>
              </a:tabLst>
            </a:pPr>
            <a:r>
              <a:rPr lang="en-US" sz="2000" dirty="0" err="1" smtClean="0">
                <a:latin typeface="Times New Roman"/>
                <a:ea typeface="Calibri"/>
                <a:cs typeface="Mangal"/>
              </a:rPr>
              <a:t>cout</a:t>
            </a:r>
            <a:r>
              <a:rPr lang="en-US" sz="2000" dirty="0" smtClean="0">
                <a:latin typeface="Times New Roman"/>
                <a:ea typeface="Calibri"/>
                <a:cs typeface="Mangal"/>
              </a:rPr>
              <a:t> function is used for output. It prints the given statement to the console.</a:t>
            </a:r>
            <a:endParaRPr lang="en-US" sz="20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685800" algn="l"/>
              </a:tabLst>
            </a:pPr>
            <a:r>
              <a:rPr lang="en-US" sz="2000" dirty="0" smtClean="0">
                <a:latin typeface="Times New Roman"/>
                <a:ea typeface="Calibri"/>
                <a:cs typeface="Mangal"/>
              </a:rPr>
              <a:t>Syntax of </a:t>
            </a:r>
            <a:r>
              <a:rPr lang="en-US" sz="2000" dirty="0" err="1" smtClean="0">
                <a:latin typeface="Times New Roman"/>
                <a:ea typeface="Calibri"/>
                <a:cs typeface="Mangal"/>
              </a:rPr>
              <a:t>cout</a:t>
            </a:r>
            <a:r>
              <a:rPr lang="en-US" sz="2000" dirty="0" smtClean="0">
                <a:latin typeface="Times New Roman"/>
                <a:ea typeface="Calibri"/>
                <a:cs typeface="Mangal"/>
              </a:rPr>
              <a:t>&lt;&lt; is given below:</a:t>
            </a:r>
            <a:endParaRPr lang="en-US" sz="20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685800" algn="l"/>
              </a:tabLst>
            </a:pPr>
            <a:r>
              <a:rPr lang="en-US" sz="2000" dirty="0" err="1" smtClean="0">
                <a:latin typeface="Times New Roman"/>
                <a:ea typeface="Calibri"/>
                <a:cs typeface="Mangal"/>
              </a:rPr>
              <a:t>Cout</a:t>
            </a:r>
            <a:r>
              <a:rPr lang="en-US" sz="2000" dirty="0" smtClean="0">
                <a:latin typeface="Times New Roman"/>
                <a:ea typeface="Calibri"/>
                <a:cs typeface="Mangal"/>
              </a:rPr>
              <a:t>&lt;&lt;“go”; </a:t>
            </a:r>
            <a:endParaRPr lang="en-US" sz="20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685800" algn="l"/>
              </a:tabLst>
            </a:pPr>
            <a:r>
              <a:rPr lang="en-US" sz="2000" dirty="0" smtClean="0">
                <a:latin typeface="Times New Roman"/>
                <a:ea typeface="Calibri"/>
                <a:cs typeface="Mangal"/>
              </a:rPr>
              <a:t>Format string can be %d(integer), %c(character), %s(string), %f(float) etc.</a:t>
            </a:r>
            <a:endParaRPr lang="en-US" sz="2000" dirty="0">
              <a:ea typeface="Calibri"/>
              <a:cs typeface="Mangal"/>
            </a:endParaRPr>
          </a:p>
          <a:p>
            <a:endParaRPr lang="en-US" sz="2000" dirty="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42908" y="4757750"/>
            <a:ext cx="42274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 types in C language 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5357826"/>
            <a:ext cx="49292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2000" dirty="0" smtClean="0">
                <a:latin typeface="Times New Roman"/>
                <a:ea typeface="Calibri"/>
                <a:cs typeface="Mangal"/>
              </a:rPr>
              <a:t>Basic Data Type-</a:t>
            </a:r>
            <a:r>
              <a:rPr lang="en-US" sz="2000" dirty="0" err="1" smtClean="0">
                <a:latin typeface="Times New Roman"/>
                <a:ea typeface="Calibri"/>
                <a:cs typeface="Mangal"/>
              </a:rPr>
              <a:t>int</a:t>
            </a:r>
            <a:r>
              <a:rPr lang="en-US" sz="2000" dirty="0" smtClean="0">
                <a:latin typeface="Times New Roman"/>
                <a:ea typeface="Calibri"/>
                <a:cs typeface="Mangal"/>
              </a:rPr>
              <a:t>, char, float, double</a:t>
            </a:r>
            <a:endParaRPr lang="en-US" sz="20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2000" dirty="0" smtClean="0">
                <a:latin typeface="Times New Roman"/>
                <a:ea typeface="Calibri"/>
                <a:cs typeface="Mangal"/>
              </a:rPr>
              <a:t>Derived Data Type-array, pointer, classes </a:t>
            </a:r>
            <a:endParaRPr lang="en-US" sz="20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2000" dirty="0" smtClean="0">
                <a:latin typeface="Times New Roman"/>
                <a:ea typeface="Calibri"/>
                <a:cs typeface="Mangal"/>
              </a:rPr>
              <a:t>Enumeration Data Type-</a:t>
            </a:r>
            <a:r>
              <a:rPr lang="en-US" sz="2000" dirty="0" err="1" smtClean="0">
                <a:latin typeface="Times New Roman"/>
                <a:ea typeface="Calibri"/>
                <a:cs typeface="Mangal"/>
              </a:rPr>
              <a:t>enum</a:t>
            </a:r>
            <a:r>
              <a:rPr lang="en-US" sz="2000" dirty="0" smtClean="0">
                <a:latin typeface="Times New Roman"/>
                <a:ea typeface="Calibri"/>
                <a:cs typeface="Mangal"/>
              </a:rPr>
              <a:t> </a:t>
            </a:r>
            <a:endParaRPr lang="en-US" sz="2000" dirty="0">
              <a:ea typeface="Calibri"/>
              <a:cs typeface="Mangal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0034" y="357166"/>
            <a:ext cx="2668231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/>
              <a:buChar char=""/>
            </a:pPr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Void Data Type-void</a:t>
            </a:r>
            <a:endParaRPr lang="en-US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71406" y="928670"/>
            <a:ext cx="45849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Operators in C++ language 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486712"/>
            <a:ext cx="8285281" cy="5032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685800" algn="l"/>
              </a:tabLs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There are following types of operators to perform different types of operations in C 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tabLst>
                <a:tab pos="685800" algn="l"/>
              </a:tabLs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       language.</a:t>
            </a:r>
            <a:endParaRPr lang="en-US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685800" algn="l"/>
              </a:tabLs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Arithmetic Operators</a:t>
            </a:r>
            <a:endParaRPr lang="en-US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685800" algn="l"/>
              </a:tabLs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Relational Operators</a:t>
            </a:r>
            <a:endParaRPr lang="en-US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685800" algn="l"/>
              </a:tabLs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Shift Operators</a:t>
            </a:r>
            <a:endParaRPr lang="en-US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685800" algn="l"/>
              </a:tabLs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Logical Operators</a:t>
            </a:r>
            <a:endParaRPr lang="en-US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685800" algn="l"/>
              </a:tabLs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Bitwise Operators</a:t>
            </a:r>
            <a:endParaRPr lang="en-US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685800" algn="l"/>
              </a:tabLs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Ternary or Conditional Operators</a:t>
            </a:r>
            <a:endParaRPr lang="en-US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685800" algn="l"/>
              </a:tabLs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Assignment Operator</a:t>
            </a:r>
            <a:endParaRPr lang="en-US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r>
              <a:rPr lang="en-US" dirty="0" smtClean="0">
                <a:latin typeface="Times New Roman"/>
                <a:ea typeface="Calibri"/>
              </a:rPr>
              <a:t>8)   Misc Operator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4282" y="285728"/>
            <a:ext cx="60722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800" b="1" dirty="0" smtClean="0">
                <a:latin typeface="Times New Roman"/>
                <a:ea typeface="Calibri"/>
                <a:cs typeface="Mangal"/>
              </a:rPr>
              <a:t>Control statement in C++ language :</a:t>
            </a:r>
            <a:endParaRPr lang="en-US" sz="28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  <a:tab pos="685800" algn="l"/>
              </a:tabLst>
            </a:pPr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if-else</a:t>
            </a:r>
            <a:endParaRPr lang="en-US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  <a:tab pos="685800" algn="l"/>
              </a:tabLst>
            </a:pPr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switch</a:t>
            </a:r>
            <a:endParaRPr lang="en-US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  <a:tab pos="685800" algn="l"/>
              </a:tabLst>
            </a:pPr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loops</a:t>
            </a:r>
            <a:endParaRPr lang="en-US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  <a:tab pos="685800" algn="l"/>
              </a:tabLst>
            </a:pPr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do-while loop</a:t>
            </a:r>
            <a:endParaRPr lang="en-US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  <a:tab pos="685800" algn="l"/>
              </a:tabLst>
            </a:pPr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while loop</a:t>
            </a:r>
            <a:endParaRPr lang="en-US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  <a:tab pos="685800" algn="l"/>
              </a:tabLst>
            </a:pPr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for loop</a:t>
            </a:r>
            <a:endParaRPr lang="en-US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685800" algn="l"/>
              </a:tabLst>
            </a:pPr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break </a:t>
            </a:r>
            <a:endParaRPr lang="en-US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685800" algn="l"/>
              </a:tabLst>
            </a:pPr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continue</a:t>
            </a:r>
            <a:endParaRPr lang="en-US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5720" y="71414"/>
            <a:ext cx="5920210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800" b="1" dirty="0" smtClean="0">
                <a:latin typeface="Times New Roman"/>
                <a:ea typeface="Calibri"/>
                <a:cs typeface="Mangal"/>
              </a:rPr>
              <a:t>C++ if else statement :</a:t>
            </a:r>
            <a:endParaRPr lang="en-US" sz="28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685800" algn="l"/>
              </a:tabLs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There are many ways to use if statement in C++ language:</a:t>
            </a:r>
            <a:endParaRPr lang="en-US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685800" algn="l"/>
              </a:tabLs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If statement</a:t>
            </a:r>
            <a:endParaRPr lang="en-US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685800" algn="l"/>
              </a:tabLs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If-else statement</a:t>
            </a:r>
            <a:endParaRPr lang="en-US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685800" algn="l"/>
              </a:tabLs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If else-if ladder</a:t>
            </a:r>
            <a:endParaRPr lang="en-US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  <a:tabLst>
                <a:tab pos="685800" algn="l"/>
              </a:tabLs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Nested if</a:t>
            </a:r>
            <a:endParaRPr lang="en-US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694" y="3357562"/>
            <a:ext cx="6205545" cy="361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dirty="0" smtClean="0">
                <a:latin typeface="Times New Roman"/>
                <a:ea typeface="Calibri"/>
                <a:cs typeface="Mangal"/>
              </a:rPr>
              <a:t>If statement</a:t>
            </a:r>
            <a:endParaRPr lang="en-US" sz="24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685800" algn="l"/>
              </a:tabLst>
            </a:pPr>
            <a:r>
              <a:rPr lang="en-US" b="1" dirty="0" smtClean="0">
                <a:latin typeface="Times New Roman"/>
                <a:ea typeface="Calibri"/>
                <a:cs typeface="Mangal"/>
              </a:rPr>
              <a:t>syntax:-</a:t>
            </a:r>
            <a:endParaRPr lang="en-US" sz="16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685800" algn="l"/>
              </a:tabLs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In if statement is used to execute the code if condition is true.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            if(expression){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           //code to be execute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           }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5720" y="285728"/>
            <a:ext cx="7894149" cy="5688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If else statement</a:t>
            </a:r>
            <a:endParaRPr lang="en-US" sz="24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685800" algn="l"/>
              </a:tabLst>
            </a:pPr>
            <a:r>
              <a:rPr lang="en-US" b="1" dirty="0" smtClean="0">
                <a:latin typeface="Times New Roman"/>
                <a:ea typeface="Calibri"/>
                <a:cs typeface="Mangal"/>
              </a:rPr>
              <a:t>The if-else statement is used to execute the code if condition is true or false.</a:t>
            </a:r>
            <a:endParaRPr lang="en-US" sz="1600" dirty="0">
              <a:ea typeface="Calibri"/>
              <a:cs typeface="Mangal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/>
              <a:buChar char=""/>
              <a:tabLst>
                <a:tab pos="685800" algn="l"/>
              </a:tabLst>
            </a:pPr>
            <a:r>
              <a:rPr lang="en-US" b="1" dirty="0" smtClean="0">
                <a:latin typeface="Times New Roman"/>
                <a:ea typeface="Calibri"/>
                <a:cs typeface="Mangal"/>
              </a:rPr>
              <a:t>Syntax: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if(expression){  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//code to be executed if condition is true  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}else{  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//code to be executed if condition is false  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}  </a:t>
            </a:r>
            <a:endParaRPr lang="en-US" sz="16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b="1" dirty="0" smtClean="0">
                <a:latin typeface="Times New Roman"/>
                <a:ea typeface="Calibri"/>
                <a:cs typeface="Mangal"/>
              </a:rPr>
              <a:t> </a:t>
            </a:r>
            <a:endParaRPr lang="en-US" sz="1600" dirty="0" smtClean="0">
              <a:ea typeface="Calibri"/>
              <a:cs typeface="Mangal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 dirty="0" smtClean="0">
                <a:latin typeface="Times New Roman"/>
                <a:ea typeface="Calibri"/>
                <a:cs typeface="Mangal"/>
              </a:rPr>
              <a:t>  </a:t>
            </a:r>
            <a:endParaRPr lang="en-US" sz="1600" dirty="0">
              <a:ea typeface="Calibri"/>
              <a:cs typeface="Mang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1463-B16A-4ED8-8D5D-425D2658193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71414"/>
            <a:ext cx="6073137" cy="7761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dirty="0" smtClean="0">
                <a:latin typeface="Times New Roman"/>
                <a:ea typeface="Calibri"/>
                <a:cs typeface="Mangal"/>
              </a:rPr>
              <a:t>if else-if ladder Statement</a:t>
            </a:r>
            <a:endParaRPr lang="en-US" sz="2400" dirty="0">
              <a:ea typeface="Calibri"/>
              <a:cs typeface="Mangal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b="1" dirty="0" smtClean="0">
                <a:latin typeface="Times New Roman"/>
                <a:ea typeface="Calibri"/>
                <a:cs typeface="Mangal"/>
              </a:rPr>
              <a:t>Syntax:  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if(condition1){  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//code to be executed if condition1 is true  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}else if(condition2){  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//code to be executed if condition2 is true  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}  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else if(condition3){  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//code to be executed if condition3 is true  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}  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...  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else{  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//code to be executed if all the conditions are false</a:t>
            </a:r>
            <a:r>
              <a:rPr lang="en-US" b="1" dirty="0" smtClean="0">
                <a:latin typeface="Times New Roman"/>
                <a:ea typeface="Calibri"/>
                <a:cs typeface="Mangal"/>
              </a:rPr>
              <a:t>  </a:t>
            </a:r>
            <a:endParaRPr lang="en-US" sz="1600" dirty="0">
              <a:ea typeface="Calibri"/>
              <a:cs typeface="Mangal"/>
            </a:endParaRPr>
          </a:p>
          <a:p>
            <a:pPr marL="914400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/>
                <a:ea typeface="Calibri"/>
                <a:cs typeface="Mangal"/>
              </a:rPr>
              <a:t>}</a:t>
            </a:r>
            <a:r>
              <a:rPr lang="en-US" b="1" dirty="0" smtClean="0">
                <a:latin typeface="Times New Roman"/>
                <a:ea typeface="Calibri"/>
                <a:cs typeface="Mangal"/>
              </a:rPr>
              <a:t>  </a:t>
            </a:r>
            <a:endParaRPr lang="en-US" sz="1600" dirty="0">
              <a:ea typeface="Calibri"/>
              <a:cs typeface="Mang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638</Words>
  <Application>Microsoft Office PowerPoint</Application>
  <PresentationFormat>On-screen Show (4:3)</PresentationFormat>
  <Paragraphs>199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RIZWAN</dc:creator>
  <cp:lastModifiedBy>RIZWAN</cp:lastModifiedBy>
  <cp:revision>13</cp:revision>
  <dcterms:created xsi:type="dcterms:W3CDTF">2021-11-10T15:08:18Z</dcterms:created>
  <dcterms:modified xsi:type="dcterms:W3CDTF">2021-11-11T04:40:33Z</dcterms:modified>
</cp:coreProperties>
</file>