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3" r:id="rId3"/>
    <p:sldId id="281" r:id="rId4"/>
    <p:sldId id="284" r:id="rId5"/>
    <p:sldId id="256" r:id="rId6"/>
    <p:sldId id="289" r:id="rId7"/>
    <p:sldId id="285" r:id="rId8"/>
    <p:sldId id="286" r:id="rId9"/>
    <p:sldId id="287" r:id="rId10"/>
    <p:sldId id="290" r:id="rId11"/>
    <p:sldId id="291" r:id="rId12"/>
    <p:sldId id="293" r:id="rId13"/>
    <p:sldId id="295" r:id="rId14"/>
    <p:sldId id="292" r:id="rId15"/>
    <p:sldId id="29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2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36F5-FD18-4B2E-96DA-E28A7B66F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C86D4-952E-4BE8-AC22-3A4BF79C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E9B2-99A1-48D8-B051-25358E0D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89B9F-0E4D-40CC-86A7-F79A8197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3CD83-2F44-40A3-8B1C-B313E262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4F86-F131-419B-B69A-1E6F6DF4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D14F2-2ACD-4B4E-8E4B-62DBA1250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3DCAE-ECFD-455D-A1C1-5297FA84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0B44-F08D-4039-828E-3DE9C4D7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76D1A-635D-48D2-AE46-88C1A46B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0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C44AB-7819-4734-8AAE-8E4B6E7C0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3DA73-F257-4977-ABC8-846CEB7A1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1FB33-D9CE-4265-8C36-BB9A1A06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3366-90D9-4442-B970-E530EC0F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E86A4-8CD8-45CB-A320-618C9D63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1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53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161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840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1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855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72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885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65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D72E-CA43-4D46-91C7-23CA765C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F828B-4D1A-4707-ABB8-6E3D04E2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AEFD-2DD6-4671-955C-81856949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C324F-9BA1-44D1-9DE8-EED35DAD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6DE83-4A9B-49D2-94E4-8F575BDF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2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02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0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51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ECE2-774F-44C6-93DC-C342C45E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BF7A3-7666-4718-9E52-9E8E92C53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65FE2-58BE-421E-AD0F-C59C0AA0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6797-6F7A-40F0-9A7E-5DC5FEBE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C355-FF93-414B-B4BD-AE7B8AD1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6693-FFBB-4814-A9A3-127C6BE4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75EB-B0F3-46F6-9B00-5B62065E8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728FB-3AE7-47FA-BD54-25F10ED3D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4CA7-9269-497A-A8F0-2D730A64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52BE-5157-4FF3-9045-17882A1E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59F6-D2E9-40E9-A1B5-5BA7634C6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1342-B632-4142-8BAF-79898062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6A148-A47F-4419-9155-43DFC910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A6285-D24E-4D47-A4B2-4F0F1AF61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B0085-3782-48F6-8746-4453E151A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F5D23-6EED-4B1A-AE5C-ACA95F004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9DC25-36A1-4C64-A8B4-FF0EF6C8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61286-47DE-4B0C-9BFB-57DE8ECC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5736C-C98E-4A7C-B6FA-129E7C30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341C-3627-4836-A45C-743F9BFC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CFE45-1C38-4DD1-99AA-7E61B479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230CD-295D-48DA-B1F3-BBCF7348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AACB2-D1FA-4115-B560-DD66C002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F989B-D134-4CE8-B8FF-82D620F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26A28-9A8C-473C-9C9F-E1F0738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A604B-F537-4D3F-BCB9-255B62C0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C60E-D0C5-4D47-A587-B0FF798B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7944-48BD-46AC-889C-18D4807D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1C3A5-8E64-4047-B48C-0B08AFCA4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D2333-EA9E-4B27-B957-81F10875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11DEE-20E4-4A6C-84B2-EC138A5D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790E4-6A3D-4C18-B609-6DA0AE8E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CF4C-6472-450E-B1A9-B173FF50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727B5-D5FE-4838-A40B-1134DED3F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3C3D9-6E7D-4A93-BB27-6D61E368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58464-F4EF-468C-B57B-9391FFFF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295FE-3E2B-4079-8B96-0AEDE599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B77EB-5800-4206-829A-8976F2FE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1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0CEC2-1CAD-44E2-A812-8A3A85E6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B2079-8A5B-4B74-BA3A-FFFCD0279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285D7-0AF0-4CD7-AE30-91EFE0858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8DA6B-395E-4B5D-AACC-762672081021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73FB-56A6-4C87-BFE5-D2428E0E0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EF73-B522-4032-AD1E-7220FF8A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307C2-3D43-4F66-88AA-2B72D4618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68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0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XuHADE2Buw&amp;ab_channel=RizwanTariq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vnet.com/wps/portal/us/products/new-product-introductions/npi/aes-ultra96-v2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s3bzgAZqqw&amp;t=1s&amp;ab_channel=RizwanTariq" TargetMode="External"/><Relationship Id="rId2" Type="http://schemas.openxmlformats.org/officeDocument/2006/relationships/hyperlink" Target="https://www.youtube.com/watch?v=xb7QBuBZuvI&amp;ab_channel=RizwanTariq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1BABC0-746A-4281-B392-8071096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66700"/>
            <a:ext cx="115062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16161"/>
                </a:solidFill>
              </a:rPr>
              <a:t>Prerequisites</a:t>
            </a:r>
            <a:endParaRPr lang="en-US" dirty="0"/>
          </a:p>
          <a:p>
            <a:endParaRPr lang="en-US" dirty="0"/>
          </a:p>
          <a:p>
            <a:endParaRPr lang="en-US" sz="3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C78430-0AF0-4705-890F-739B52EE48D4}"/>
              </a:ext>
            </a:extLst>
          </p:cNvPr>
          <p:cNvSpPr txBox="1">
            <a:spLocks/>
          </p:cNvSpPr>
          <p:nvPr/>
        </p:nvSpPr>
        <p:spPr>
          <a:xfrm>
            <a:off x="293687" y="2514600"/>
            <a:ext cx="11506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prstClr val="white">
                  <a:tint val="75000"/>
                </a:prstClr>
              </a:solidFill>
              <a:latin typeface="Corbe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1F720-CA9A-4165-B3C4-62A81E7B086E}"/>
              </a:ext>
            </a:extLst>
          </p:cNvPr>
          <p:cNvSpPr txBox="1"/>
          <p:nvPr/>
        </p:nvSpPr>
        <p:spPr>
          <a:xfrm>
            <a:off x="304801" y="1087219"/>
            <a:ext cx="7805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bel"/>
              </a:rPr>
              <a:t>1- Understanding of Digital Electronics </a:t>
            </a:r>
          </a:p>
          <a:p>
            <a:r>
              <a:rPr lang="en-US" dirty="0">
                <a:solidFill>
                  <a:prstClr val="black"/>
                </a:solidFill>
                <a:latin typeface="Corbel"/>
              </a:rPr>
              <a:t>2- Basic Understanding of HDL programming ( Verilog/VHDL)</a:t>
            </a:r>
          </a:p>
        </p:txBody>
      </p:sp>
    </p:spTree>
    <p:extLst>
      <p:ext uri="{BB962C8B-B14F-4D97-AF65-F5344CB8AC3E}">
        <p14:creationId xmlns:p14="http://schemas.microsoft.com/office/powerpoint/2010/main" val="385716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FE84-D25A-43D8-9B58-BD72CA8B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253" y="2238313"/>
            <a:ext cx="5207494" cy="1325563"/>
          </a:xfrm>
        </p:spPr>
        <p:txBody>
          <a:bodyPr/>
          <a:lstStyle/>
          <a:p>
            <a:r>
              <a:rPr lang="en-US" b="1" dirty="0"/>
              <a:t>Microblaze Simulation </a:t>
            </a:r>
          </a:p>
        </p:txBody>
      </p:sp>
    </p:spTree>
    <p:extLst>
      <p:ext uri="{BB962C8B-B14F-4D97-AF65-F5344CB8AC3E}">
        <p14:creationId xmlns:p14="http://schemas.microsoft.com/office/powerpoint/2010/main" val="234289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68778-6984-4668-AF46-CE1FDCA0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-123147"/>
            <a:ext cx="10515600" cy="1325563"/>
          </a:xfrm>
        </p:spPr>
        <p:txBody>
          <a:bodyPr/>
          <a:lstStyle/>
          <a:p>
            <a:r>
              <a:rPr lang="en-US" b="1" dirty="0"/>
              <a:t>Microblaze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D7F1-CA0D-43E4-9180-7A1231BF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74" y="1969826"/>
            <a:ext cx="5402802" cy="4351338"/>
          </a:xfrm>
        </p:spPr>
        <p:txBody>
          <a:bodyPr/>
          <a:lstStyle/>
          <a:p>
            <a:r>
              <a:rPr lang="en-US" dirty="0"/>
              <a:t>MicroBlaze is Softcore by Xilinx</a:t>
            </a:r>
          </a:p>
          <a:p>
            <a:r>
              <a:rPr lang="en-US" dirty="0"/>
              <a:t>Customizable 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00000000000000000" pitchFamily="2" charset="0"/>
              </a:rPr>
              <a:t>32 bit or 64 bit implementations 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00000000000000000" pitchFamily="2" charset="0"/>
              </a:rPr>
              <a:t>Instruction and Data-side Cache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00000000000000000" pitchFamily="2" charset="0"/>
              </a:rPr>
              <a:t>Optional Floating Point Unit (FPU)</a:t>
            </a:r>
          </a:p>
          <a:p>
            <a:pPr lvl="1"/>
            <a:r>
              <a:rPr lang="en-US" dirty="0">
                <a:solidFill>
                  <a:srgbClr val="171C2D"/>
                </a:solidFill>
                <a:latin typeface="Roboto" panose="02000000000000000000" pitchFamily="2" charset="0"/>
              </a:rPr>
              <a:t>ECC </a:t>
            </a:r>
          </a:p>
          <a:p>
            <a:pPr lvl="1"/>
            <a:r>
              <a:rPr lang="en-US" dirty="0">
                <a:solidFill>
                  <a:srgbClr val="171C2D"/>
                </a:solidFill>
                <a:latin typeface="Roboto" panose="02000000000000000000" pitchFamily="2" charset="0"/>
              </a:rPr>
              <a:t>And many more features. Etc. </a:t>
            </a:r>
            <a:endParaRPr lang="en-US" b="0" i="0" dirty="0">
              <a:solidFill>
                <a:srgbClr val="171C2D"/>
              </a:solidFill>
              <a:effectLst/>
              <a:latin typeface="Roboto" panose="02000000000000000000" pitchFamily="2" charset="0"/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DCD771-498E-4B0A-95B1-65B1A6E05E7B}"/>
              </a:ext>
            </a:extLst>
          </p:cNvPr>
          <p:cNvSpPr txBox="1">
            <a:spLocks/>
          </p:cNvSpPr>
          <p:nvPr/>
        </p:nvSpPr>
        <p:spPr>
          <a:xfrm>
            <a:off x="7128769" y="1969826"/>
            <a:ext cx="4172505" cy="222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Cadence Tensilica Cores</a:t>
            </a:r>
          </a:p>
          <a:p>
            <a:pPr marL="0" indent="0">
              <a:buNone/>
            </a:pPr>
            <a:r>
              <a:rPr lang="en-US" dirty="0"/>
              <a:t>Synthesizable HDL (Verilog)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ECFD08-77D1-4781-9E61-B11DEA86FA7B}"/>
              </a:ext>
            </a:extLst>
          </p:cNvPr>
          <p:cNvSpPr txBox="1"/>
          <p:nvPr/>
        </p:nvSpPr>
        <p:spPr>
          <a:xfrm>
            <a:off x="2625200" y="1032123"/>
            <a:ext cx="745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Soft-Core processor is delivered in the form of Synthesizable HDL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CF7806-B8FD-4892-AE1E-A7D1BB770B4B}"/>
              </a:ext>
            </a:extLst>
          </p:cNvPr>
          <p:cNvCxnSpPr>
            <a:cxnSpLocks/>
          </p:cNvCxnSpPr>
          <p:nvPr/>
        </p:nvCxnSpPr>
        <p:spPr>
          <a:xfrm flipH="1">
            <a:off x="7599286" y="2921755"/>
            <a:ext cx="1087514" cy="1261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16EFC2-9D7D-4C78-9A0C-4461F77E04D3}"/>
              </a:ext>
            </a:extLst>
          </p:cNvPr>
          <p:cNvSpPr txBox="1">
            <a:spLocks/>
          </p:cNvSpPr>
          <p:nvPr/>
        </p:nvSpPr>
        <p:spPr>
          <a:xfrm>
            <a:off x="6502893" y="4170779"/>
            <a:ext cx="2192786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ASIC Design Flow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BDA782A-61FC-48AD-9B72-0B6F301237B8}"/>
              </a:ext>
            </a:extLst>
          </p:cNvPr>
          <p:cNvSpPr txBox="1">
            <a:spLocks/>
          </p:cNvSpPr>
          <p:nvPr/>
        </p:nvSpPr>
        <p:spPr>
          <a:xfrm>
            <a:off x="9321555" y="4183602"/>
            <a:ext cx="2192786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FPGA Design Flow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1BCA1F-168C-44D2-80C1-C7FA5FB45412}"/>
              </a:ext>
            </a:extLst>
          </p:cNvPr>
          <p:cNvCxnSpPr>
            <a:cxnSpLocks/>
          </p:cNvCxnSpPr>
          <p:nvPr/>
        </p:nvCxnSpPr>
        <p:spPr>
          <a:xfrm>
            <a:off x="9166195" y="2921755"/>
            <a:ext cx="918837" cy="124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6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D26267B-0D9A-4575-A791-9375EA72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3" y="3407950"/>
            <a:ext cx="11872208" cy="32795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2B9B7D-DDDA-4120-A61C-7261C8782035}"/>
              </a:ext>
            </a:extLst>
          </p:cNvPr>
          <p:cNvSpPr/>
          <p:nvPr/>
        </p:nvSpPr>
        <p:spPr>
          <a:xfrm>
            <a:off x="1671998" y="3037041"/>
            <a:ext cx="1260629" cy="4745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Ram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468778-6984-4668-AF46-CE1FDCA0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73" y="-105391"/>
            <a:ext cx="10515600" cy="1325563"/>
          </a:xfrm>
        </p:spPr>
        <p:txBody>
          <a:bodyPr/>
          <a:lstStyle/>
          <a:p>
            <a:r>
              <a:rPr lang="en-US" b="1" dirty="0"/>
              <a:t>Microblaze Design Simulation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5D984A-83E5-4B12-A7EE-6B94D1D6E5A8}"/>
              </a:ext>
            </a:extLst>
          </p:cNvPr>
          <p:cNvSpPr/>
          <p:nvPr/>
        </p:nvSpPr>
        <p:spPr>
          <a:xfrm>
            <a:off x="1712100" y="910492"/>
            <a:ext cx="1260629" cy="9491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Microblaze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464AC-4BD5-401E-94CF-D96B9EE9A016}"/>
              </a:ext>
            </a:extLst>
          </p:cNvPr>
          <p:cNvSpPr/>
          <p:nvPr/>
        </p:nvSpPr>
        <p:spPr>
          <a:xfrm>
            <a:off x="1296674" y="2223885"/>
            <a:ext cx="2430780" cy="448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AXI Bus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2A193E-E699-4E36-9A0D-DDB8E80CBE7C}"/>
              </a:ext>
            </a:extLst>
          </p:cNvPr>
          <p:cNvSpPr/>
          <p:nvPr/>
        </p:nvSpPr>
        <p:spPr>
          <a:xfrm>
            <a:off x="3960561" y="1128638"/>
            <a:ext cx="650197" cy="4489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Local Memory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CB1D5E-CBD3-4347-997E-4C7172A4ACE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02312" y="2672802"/>
            <a:ext cx="1" cy="3642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FA30D2-7486-4FA7-BBDE-A7C1340763A4}"/>
              </a:ext>
            </a:extLst>
          </p:cNvPr>
          <p:cNvCxnSpPr>
            <a:cxnSpLocks/>
          </p:cNvCxnSpPr>
          <p:nvPr/>
        </p:nvCxnSpPr>
        <p:spPr>
          <a:xfrm>
            <a:off x="2303063" y="1859647"/>
            <a:ext cx="1" cy="364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C24F2-095C-4434-82DA-D2FB13C8752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972729" y="1385068"/>
            <a:ext cx="40057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550B3-453A-4266-990B-1A0627875684}"/>
              </a:ext>
            </a:extLst>
          </p:cNvPr>
          <p:cNvSpPr/>
          <p:nvPr/>
        </p:nvSpPr>
        <p:spPr>
          <a:xfrm>
            <a:off x="3365335" y="910492"/>
            <a:ext cx="240057" cy="9491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LMB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695758-AE5E-4952-BC7B-5C78BD6B7190}"/>
              </a:ext>
            </a:extLst>
          </p:cNvPr>
          <p:cNvCxnSpPr>
            <a:cxnSpLocks/>
          </p:cNvCxnSpPr>
          <p:nvPr/>
        </p:nvCxnSpPr>
        <p:spPr>
          <a:xfrm flipH="1">
            <a:off x="3565624" y="1353097"/>
            <a:ext cx="400578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5DAA7664-A822-4EE5-97FB-050B0068D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05" b="3309"/>
          <a:stretch/>
        </p:blipFill>
        <p:spPr>
          <a:xfrm>
            <a:off x="6657398" y="910492"/>
            <a:ext cx="5534602" cy="24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7777-0661-4F40-A8C5-0168905B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9" y="115410"/>
            <a:ext cx="10515600" cy="859993"/>
          </a:xfrm>
        </p:spPr>
        <p:txBody>
          <a:bodyPr/>
          <a:lstStyle/>
          <a:p>
            <a:r>
              <a:rPr lang="en-US" b="1" dirty="0"/>
              <a:t>Microblaze Simulation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CE7B9-20F1-4988-B744-F2ADACBAE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09" y="975403"/>
            <a:ext cx="7506809" cy="52300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Simulation workflow for Microblaze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Create block design project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Add relevant IP cores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Create Test bench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Add Constraints (if any)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Complete the design implementation.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Explore the Hardware Design to SDK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Create and build the Microblaze Application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Associate the ELF file to the Microblaze design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Simulate the Design</a:t>
            </a:r>
          </a:p>
        </p:txBody>
      </p:sp>
    </p:spTree>
    <p:extLst>
      <p:ext uri="{BB962C8B-B14F-4D97-AF65-F5344CB8AC3E}">
        <p14:creationId xmlns:p14="http://schemas.microsoft.com/office/powerpoint/2010/main" val="3059215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6F04-FFBB-47DF-B475-29F5ACFD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008" y="0"/>
            <a:ext cx="10515600" cy="1325563"/>
          </a:xfrm>
        </p:spPr>
        <p:txBody>
          <a:bodyPr/>
          <a:lstStyle/>
          <a:p>
            <a:r>
              <a:rPr lang="en-US" b="1" dirty="0"/>
              <a:t>Microblaze Design Implementation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5D4F4-B577-4D26-B1AA-88B1BBBA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3980"/>
            <a:ext cx="12094986" cy="350878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0EAA20-3080-4C46-B06D-D1AB8DD0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782" y="1182741"/>
            <a:ext cx="10515600" cy="4351338"/>
          </a:xfrm>
        </p:spPr>
        <p:txBody>
          <a:bodyPr/>
          <a:lstStyle/>
          <a:p>
            <a:r>
              <a:rPr lang="en-US" dirty="0"/>
              <a:t>Using VIO to provide reset</a:t>
            </a:r>
          </a:p>
          <a:p>
            <a:r>
              <a:rPr lang="en-US" dirty="0"/>
              <a:t>Using Zynq PS to provide Clock 100 MHz</a:t>
            </a:r>
          </a:p>
        </p:txBody>
      </p:sp>
    </p:spTree>
    <p:extLst>
      <p:ext uri="{BB962C8B-B14F-4D97-AF65-F5344CB8AC3E}">
        <p14:creationId xmlns:p14="http://schemas.microsoft.com/office/powerpoint/2010/main" val="251589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1BABC0-746A-4281-B392-8071096A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266700"/>
            <a:ext cx="115062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16161"/>
                </a:solidFill>
              </a:rPr>
              <a:t>Tools</a:t>
            </a:r>
          </a:p>
          <a:p>
            <a:endParaRPr lang="en-US" dirty="0"/>
          </a:p>
          <a:p>
            <a:endParaRPr lang="en-US" dirty="0"/>
          </a:p>
          <a:p>
            <a:endParaRPr lang="en-US" sz="3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C78430-0AF0-4705-890F-739B52EE48D4}"/>
              </a:ext>
            </a:extLst>
          </p:cNvPr>
          <p:cNvSpPr txBox="1">
            <a:spLocks/>
          </p:cNvSpPr>
          <p:nvPr/>
        </p:nvSpPr>
        <p:spPr>
          <a:xfrm>
            <a:off x="293687" y="2514600"/>
            <a:ext cx="115062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prstClr val="white">
                  <a:tint val="75000"/>
                </a:prstClr>
              </a:solidFill>
              <a:latin typeface="Corbe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7023E9-B7ED-4676-A3C5-DC760EC42D7D}"/>
              </a:ext>
            </a:extLst>
          </p:cNvPr>
          <p:cNvSpPr txBox="1"/>
          <p:nvPr/>
        </p:nvSpPr>
        <p:spPr>
          <a:xfrm>
            <a:off x="347874" y="1148834"/>
            <a:ext cx="86437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rbel"/>
              </a:rPr>
              <a:t>Tools we need : </a:t>
            </a:r>
          </a:p>
          <a:p>
            <a:r>
              <a:rPr lang="en-US" dirty="0">
                <a:solidFill>
                  <a:prstClr val="black"/>
                </a:solidFill>
                <a:latin typeface="Corbel"/>
              </a:rPr>
              <a:t>Vivado </a:t>
            </a:r>
            <a:r>
              <a:rPr lang="en-US" dirty="0">
                <a:solidFill>
                  <a:prstClr val="black"/>
                </a:solidFill>
                <a:latin typeface="Corbel"/>
                <a:hlinkClick r:id="rId2"/>
              </a:rPr>
              <a:t>https://www.youtube.com/watch?v=eXuHADE2Buw&amp;ab_channel=RizwanTariq</a:t>
            </a:r>
            <a:r>
              <a:rPr lang="en-US" dirty="0">
                <a:solidFill>
                  <a:prstClr val="black"/>
                </a:solidFill>
                <a:latin typeface="Corbel"/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  <a:latin typeface="Corbel"/>
              </a:rPr>
              <a:t>Version: 2019.1 : its freely available. installation instructions are in this video </a:t>
            </a:r>
          </a:p>
          <a:p>
            <a:endParaRPr lang="en-US" dirty="0">
              <a:solidFill>
                <a:prstClr val="black"/>
              </a:solidFill>
              <a:latin typeface="Corbel"/>
            </a:endParaRPr>
          </a:p>
          <a:p>
            <a:endParaRPr lang="en-US" dirty="0">
              <a:solidFill>
                <a:prstClr val="white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95310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D93F-B154-4180-A11D-375445C9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51" y="120102"/>
            <a:ext cx="10515600" cy="1325563"/>
          </a:xfrm>
        </p:spPr>
        <p:txBody>
          <a:bodyPr/>
          <a:lstStyle/>
          <a:p>
            <a:r>
              <a:rPr lang="en-US" dirty="0"/>
              <a:t>FPGA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6218-D7DB-48C5-87B0-70375113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51" y="1594806"/>
            <a:ext cx="6672308" cy="14324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Ultra96 V2</a:t>
            </a:r>
          </a:p>
          <a:p>
            <a:r>
              <a:rPr lang="en-US" dirty="0">
                <a:hlinkClick r:id="rId2"/>
              </a:rPr>
              <a:t>https://www.avnet.com/wps/portal/us/products/new-product-introductions/npi/aes-ultra96-v2/</a:t>
            </a:r>
            <a:r>
              <a:rPr lang="en-US" dirty="0"/>
              <a:t>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C764CA-79EA-47A4-A804-534EBC675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769" y="1445665"/>
            <a:ext cx="4420340" cy="316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1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E70D89-FDBA-4EF1-A19F-5DB10B4EE9A7}"/>
              </a:ext>
            </a:extLst>
          </p:cNvPr>
          <p:cNvSpPr txBox="1">
            <a:spLocks/>
          </p:cNvSpPr>
          <p:nvPr/>
        </p:nvSpPr>
        <p:spPr>
          <a:xfrm>
            <a:off x="107950" y="212725"/>
            <a:ext cx="2235199" cy="5898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078C6-F217-4D8C-B30F-32D0C3B20AA6}"/>
              </a:ext>
            </a:extLst>
          </p:cNvPr>
          <p:cNvSpPr txBox="1"/>
          <p:nvPr/>
        </p:nvSpPr>
        <p:spPr>
          <a:xfrm>
            <a:off x="342899" y="948690"/>
            <a:ext cx="118491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 Gate example 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 the Simulation workflow on Vivado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Create or_gate project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Quick Simulation method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Test bench method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Third party simulators I.e. </a:t>
            </a:r>
            <a:r>
              <a:rPr lang="en-US" dirty="0" err="1"/>
              <a:t>modelsim</a:t>
            </a:r>
            <a:r>
              <a:rPr lang="en-US" dirty="0"/>
              <a:t> and cadence etc. </a:t>
            </a:r>
          </a:p>
          <a:p>
            <a:pPr marL="285750" indent="-285750">
              <a:buFontTx/>
              <a:buChar char="-"/>
            </a:pPr>
            <a:r>
              <a:rPr lang="en-US" dirty="0"/>
              <a:t>Understand the Implementation workflow on Vivado 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Synthesis</a:t>
            </a:r>
            <a:r>
              <a:rPr lang="en-US" dirty="0"/>
              <a:t>: Synthesis is the process of transforming an RTL-specified design into a gate-level </a:t>
            </a:r>
            <a:r>
              <a:rPr lang="en-US" dirty="0" err="1"/>
              <a:t>representatio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Synthesize with out constraints.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Adding Constraints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How to read constraints from FPGA board User guide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Adding constraints using GUI 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Adding constraints using XDC file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Implementation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Vivado implementation includes all steps necessary to place and route the netlist onto the FPGA device resources, while meeting the logical, physical, and timing constraints of a design.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Generate Bitstream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Connect FPGA board to PC/Laptop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if the FPGA board is not detected by Vivado, check device manager if the drivers are installed. If not, please install drivers.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Program the FPGA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2CF1-4665-4D62-BC34-99F78BDE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75DD-E78B-4296-8C56-96D5437B4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955040"/>
            <a:ext cx="6648451" cy="19030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ILA: Second Method</a:t>
            </a:r>
          </a:p>
          <a:p>
            <a:pPr lvl="1"/>
            <a:r>
              <a:rPr lang="en-US" dirty="0"/>
              <a:t>Monitoring of internal signals i.e. states of state machine</a:t>
            </a:r>
          </a:p>
          <a:p>
            <a:pPr lvl="1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ILA + VIO = very powerful debugging of FPGA designs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7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755A-1119-4B57-B39E-89B61F75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22250"/>
            <a:ext cx="10515600" cy="53022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AAD4-4EB9-4EBA-B813-35078769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1" y="1101725"/>
            <a:ext cx="8629650" cy="32988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Vivado Block Design</a:t>
            </a:r>
          </a:p>
          <a:p>
            <a:r>
              <a:rPr lang="en-US" dirty="0"/>
              <a:t>Use Virtual I/O to interact with the design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Virtual Input/Output (VIO) core is a customizable core that can both monitor and drive internal FPGA signals in real time.</a:t>
            </a:r>
          </a:p>
          <a:p>
            <a:pPr lvl="1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VIO requires clock</a:t>
            </a:r>
          </a:p>
          <a:p>
            <a:pPr lvl="2"/>
            <a:r>
              <a:rPr lang="en-US" dirty="0">
                <a:solidFill>
                  <a:srgbClr val="171C2D"/>
                </a:solidFill>
                <a:latin typeface="Roboto" panose="020B0604020202020204" pitchFamily="2" charset="0"/>
              </a:rPr>
              <a:t>In Ultra96, I have to get clock from Zynq Processing System</a:t>
            </a:r>
          </a:p>
          <a:p>
            <a:pPr lvl="2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This requires a bit understanding of HW/SW codesign. </a:t>
            </a:r>
          </a:p>
          <a:p>
            <a:pPr lvl="2"/>
            <a:r>
              <a:rPr lang="en-US" dirty="0">
                <a:solidFill>
                  <a:srgbClr val="171C2D"/>
                </a:solidFill>
                <a:latin typeface="Roboto" panose="020B0604020202020204" pitchFamily="2" charset="0"/>
              </a:rPr>
              <a:t>I have explained HW/SW co-design concepts in these two vides in detail</a:t>
            </a:r>
          </a:p>
          <a:p>
            <a:pPr lvl="2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  <a:hlinkClick r:id="rId2"/>
              </a:rPr>
              <a:t>https://www.youtube.com/watch?v=xb7QBuBZuvI&amp;ab_channel=RizwanTariq</a:t>
            </a:r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 </a:t>
            </a:r>
          </a:p>
          <a:p>
            <a:pPr lvl="2"/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  <a:hlinkClick r:id="rId3"/>
              </a:rPr>
              <a:t>https://www.youtube.com/watch?v=bs3bzgAZqqw&amp;t=1s&amp;ab_channel=RizwanTariq</a:t>
            </a:r>
            <a:r>
              <a:rPr lang="en-US" b="0" i="0" dirty="0">
                <a:solidFill>
                  <a:srgbClr val="171C2D"/>
                </a:solidFill>
                <a:effectLst/>
                <a:latin typeface="Roboto" panose="020B0604020202020204" pitchFamily="2" charset="0"/>
              </a:rPr>
              <a:t> </a:t>
            </a:r>
          </a:p>
          <a:p>
            <a:pPr lvl="1"/>
            <a:endParaRPr lang="en-US" dirty="0">
              <a:solidFill>
                <a:srgbClr val="171C2D"/>
              </a:solidFill>
              <a:latin typeface="Roboto" panose="020B0604020202020204" pitchFamily="2" charset="0"/>
            </a:endParaRPr>
          </a:p>
          <a:p>
            <a:pPr lvl="1"/>
            <a:endParaRPr lang="en-US" b="0" i="0" dirty="0">
              <a:solidFill>
                <a:srgbClr val="171C2D"/>
              </a:solidFill>
              <a:effectLst/>
              <a:latin typeface="Roboto" panose="020B0604020202020204" pitchFamily="2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238865-D538-4248-A5A6-E87FC3DCC3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" b="2544"/>
          <a:stretch/>
        </p:blipFill>
        <p:spPr bwMode="auto">
          <a:xfrm>
            <a:off x="8791575" y="373422"/>
            <a:ext cx="3267074" cy="242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16556-8751-4856-8656-7AE906E03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725" y="4572233"/>
            <a:ext cx="4924425" cy="1428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5D15E-9D7A-4A63-AB02-CC6E616FC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4570083"/>
            <a:ext cx="5019675" cy="13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C70-E05B-479B-AF46-1D8C9117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0"/>
            <a:ext cx="4429125" cy="922197"/>
          </a:xfrm>
        </p:spPr>
        <p:txBody>
          <a:bodyPr>
            <a:normAutofit/>
          </a:bodyPr>
          <a:lstStyle/>
          <a:p>
            <a:r>
              <a:rPr lang="en-US" sz="3600" dirty="0"/>
              <a:t>Vivado Block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3AD38-AA10-45DD-A7B6-0505D8A4B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60" t="15259" b="18821"/>
          <a:stretch/>
        </p:blipFill>
        <p:spPr>
          <a:xfrm>
            <a:off x="2657475" y="922197"/>
            <a:ext cx="7596186" cy="15422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02DFD-BE0A-4F61-863A-061271F6A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94" y="2791988"/>
            <a:ext cx="6955893" cy="2004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D154E-E4C7-44EC-911B-E75F0C8C59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109" b="73848"/>
          <a:stretch/>
        </p:blipFill>
        <p:spPr>
          <a:xfrm>
            <a:off x="2266948" y="4709379"/>
            <a:ext cx="7816587" cy="1542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F50D15-5F05-4644-8101-C7C4CC9CF4CC}"/>
              </a:ext>
            </a:extLst>
          </p:cNvPr>
          <p:cNvSpPr txBox="1"/>
          <p:nvPr/>
        </p:nvSpPr>
        <p:spPr>
          <a:xfrm>
            <a:off x="4466529" y="2422656"/>
            <a:ext cx="397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Block Design: Zynq PS provides Clock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35F75F-EE34-4FE9-A02D-1F84BBD8AB5E}"/>
              </a:ext>
            </a:extLst>
          </p:cNvPr>
          <p:cNvSpPr txBox="1"/>
          <p:nvPr/>
        </p:nvSpPr>
        <p:spPr>
          <a:xfrm>
            <a:off x="4069325" y="4426744"/>
            <a:ext cx="512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Approach: Provide External Clock directly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1B50B8-B96D-4EF1-852C-DBFF7E8A2645}"/>
              </a:ext>
            </a:extLst>
          </p:cNvPr>
          <p:cNvSpPr txBox="1"/>
          <p:nvPr/>
        </p:nvSpPr>
        <p:spPr>
          <a:xfrm>
            <a:off x="3512667" y="6342330"/>
            <a:ext cx="624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Approach: Provide External Clock via Clocking Wizard</a:t>
            </a:r>
          </a:p>
        </p:txBody>
      </p:sp>
    </p:spTree>
    <p:extLst>
      <p:ext uri="{BB962C8B-B14F-4D97-AF65-F5344CB8AC3E}">
        <p14:creationId xmlns:p14="http://schemas.microsoft.com/office/powerpoint/2010/main" val="64754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2CF1-4665-4D62-BC34-99F78BDE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375"/>
            <a:ext cx="10515600" cy="1325563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75DD-E78B-4296-8C56-96D5437B4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5" y="800100"/>
            <a:ext cx="6905625" cy="24765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Use ILA</a:t>
            </a:r>
          </a:p>
          <a:p>
            <a:pPr lvl="1"/>
            <a:r>
              <a:rPr lang="en-US" dirty="0"/>
              <a:t>Integrated Logic Analyzer (ILA) IP core is a logic analyzer core that can be used to monitor the internal signals of a design</a:t>
            </a:r>
          </a:p>
          <a:p>
            <a:pPr lvl="1"/>
            <a:r>
              <a:rPr lang="en-US" dirty="0"/>
              <a:t>Save the data for post processing</a:t>
            </a:r>
          </a:p>
          <a:p>
            <a:pPr lvl="1"/>
            <a:r>
              <a:rPr lang="en-US" dirty="0"/>
              <a:t>Different Trigger combinations</a:t>
            </a:r>
          </a:p>
          <a:p>
            <a:pPr lvl="1"/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ILA + VIO = very powerful debugging of FPGA designs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900" dirty="0">
                <a:solidFill>
                  <a:prstClr val="black"/>
                </a:solidFill>
                <a:latin typeface="Calibri" panose="020F0502020204030204"/>
              </a:rPr>
              <a:t>Example:</a:t>
            </a:r>
          </a:p>
          <a:p>
            <a:pPr lvl="1">
              <a:spcBef>
                <a:spcPts val="1000"/>
              </a:spcBef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Capture from a sensor. If the sensor is a Radar. Then we can capture the radar data on a Trigger, save that data in a excel file, and can use that for post processing (e.g. FFT) ( MATLAB, OCTAVE, Python etc. 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8BA0A-AB49-4DDC-B27E-3B0B1ACF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912" y="218281"/>
            <a:ext cx="4486275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616A40-A5FE-4546-B41A-0BEDF596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3464691"/>
            <a:ext cx="11991975" cy="3340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166A6-585B-4561-AFB9-A3B8721D6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912" y="1752600"/>
            <a:ext cx="4486275" cy="159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2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4D50-F866-4430-B4ED-F6C8DD5F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74625"/>
            <a:ext cx="10515600" cy="644525"/>
          </a:xfrm>
        </p:spPr>
        <p:txBody>
          <a:bodyPr>
            <a:normAutofit fontScale="90000"/>
          </a:bodyPr>
          <a:lstStyle/>
          <a:p>
            <a:r>
              <a:rPr lang="en-US" dirty="0"/>
              <a:t>Vivado Block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FAB80-B34F-4BCE-B39E-7FF75AA43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0665" r="694" b="5731"/>
          <a:stretch/>
        </p:blipFill>
        <p:spPr>
          <a:xfrm>
            <a:off x="171450" y="974744"/>
            <a:ext cx="8458200" cy="1795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DE97E-40C3-4C12-BE5D-DF9A4DA9B646}"/>
              </a:ext>
            </a:extLst>
          </p:cNvPr>
          <p:cNvSpPr txBox="1"/>
          <p:nvPr/>
        </p:nvSpPr>
        <p:spPr>
          <a:xfrm>
            <a:off x="2117923" y="2769803"/>
            <a:ext cx="397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Block Design: Zynq PS provides Clock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A4C76-766F-4504-900E-BC53FD6A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3887088"/>
            <a:ext cx="10039350" cy="2796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D850DF-EC2D-4122-ABDB-84F44B815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9650" y="496888"/>
            <a:ext cx="3314700" cy="1111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5ADCF-9B39-49B9-BFFC-ACE13C76E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650" y="1764420"/>
            <a:ext cx="3426503" cy="12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2518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660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Corbel</vt:lpstr>
      <vt:lpstr>Roboto</vt:lpstr>
      <vt:lpstr>Office Theme</vt:lpstr>
      <vt:lpstr>Chalkboard 16x9</vt:lpstr>
      <vt:lpstr>PowerPoint Presentation</vt:lpstr>
      <vt:lpstr>PowerPoint Presentation</vt:lpstr>
      <vt:lpstr>FPGA Board</vt:lpstr>
      <vt:lpstr>PowerPoint Presentation</vt:lpstr>
      <vt:lpstr>Objectives</vt:lpstr>
      <vt:lpstr>Objectives</vt:lpstr>
      <vt:lpstr>Vivado Block Design</vt:lpstr>
      <vt:lpstr>Objectives</vt:lpstr>
      <vt:lpstr>Vivado Block Design</vt:lpstr>
      <vt:lpstr>Microblaze Simulation </vt:lpstr>
      <vt:lpstr>Microblaze</vt:lpstr>
      <vt:lpstr>Microblaze Design Simulation</vt:lpstr>
      <vt:lpstr>Microblaze Simulation </vt:lpstr>
      <vt:lpstr>Microblaze Design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the Simulation workflow on Vivado </dc:title>
  <dc:creator>Rizwan Tariq Syed</dc:creator>
  <cp:lastModifiedBy>Rizwan Tariq Syed</cp:lastModifiedBy>
  <cp:revision>85</cp:revision>
  <dcterms:created xsi:type="dcterms:W3CDTF">2021-10-16T17:00:20Z</dcterms:created>
  <dcterms:modified xsi:type="dcterms:W3CDTF">2021-11-14T06:53:16Z</dcterms:modified>
</cp:coreProperties>
</file>