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0" r:id="rId5"/>
  </p:sldMasterIdLst>
  <p:notesMasterIdLst>
    <p:notesMasterId r:id="rId68"/>
  </p:notesMasterIdLst>
  <p:handoutMasterIdLst>
    <p:handoutMasterId r:id="rId69"/>
  </p:handoutMasterIdLst>
  <p:sldIdLst>
    <p:sldId id="691" r:id="rId6"/>
    <p:sldId id="753" r:id="rId7"/>
    <p:sldId id="692" r:id="rId8"/>
    <p:sldId id="754" r:id="rId9"/>
    <p:sldId id="757" r:id="rId10"/>
    <p:sldId id="756" r:id="rId11"/>
    <p:sldId id="813" r:id="rId12"/>
    <p:sldId id="811" r:id="rId13"/>
    <p:sldId id="812" r:id="rId14"/>
    <p:sldId id="758" r:id="rId15"/>
    <p:sldId id="797" r:id="rId16"/>
    <p:sldId id="798" r:id="rId17"/>
    <p:sldId id="799" r:id="rId18"/>
    <p:sldId id="800" r:id="rId19"/>
    <p:sldId id="814" r:id="rId20"/>
    <p:sldId id="796" r:id="rId21"/>
    <p:sldId id="759" r:id="rId22"/>
    <p:sldId id="801" r:id="rId23"/>
    <p:sldId id="697" r:id="rId24"/>
    <p:sldId id="761" r:id="rId25"/>
    <p:sldId id="762" r:id="rId26"/>
    <p:sldId id="802" r:id="rId27"/>
    <p:sldId id="804" r:id="rId28"/>
    <p:sldId id="803" r:id="rId29"/>
    <p:sldId id="807" r:id="rId30"/>
    <p:sldId id="763" r:id="rId31"/>
    <p:sldId id="764" r:id="rId32"/>
    <p:sldId id="805" r:id="rId33"/>
    <p:sldId id="765" r:id="rId34"/>
    <p:sldId id="766" r:id="rId35"/>
    <p:sldId id="702" r:id="rId36"/>
    <p:sldId id="767" r:id="rId37"/>
    <p:sldId id="768" r:id="rId38"/>
    <p:sldId id="769" r:id="rId39"/>
    <p:sldId id="808" r:id="rId40"/>
    <p:sldId id="770" r:id="rId41"/>
    <p:sldId id="772" r:id="rId42"/>
    <p:sldId id="726" r:id="rId43"/>
    <p:sldId id="774" r:id="rId44"/>
    <p:sldId id="776" r:id="rId45"/>
    <p:sldId id="777" r:id="rId46"/>
    <p:sldId id="778" r:id="rId47"/>
    <p:sldId id="809" r:id="rId48"/>
    <p:sldId id="779" r:id="rId49"/>
    <p:sldId id="729" r:id="rId50"/>
    <p:sldId id="780" r:id="rId51"/>
    <p:sldId id="781" r:id="rId52"/>
    <p:sldId id="782" r:id="rId53"/>
    <p:sldId id="783" r:id="rId54"/>
    <p:sldId id="810" r:id="rId55"/>
    <p:sldId id="784" r:id="rId56"/>
    <p:sldId id="733" r:id="rId57"/>
    <p:sldId id="785" r:id="rId58"/>
    <p:sldId id="786" r:id="rId59"/>
    <p:sldId id="787" r:id="rId60"/>
    <p:sldId id="788" r:id="rId61"/>
    <p:sldId id="737" r:id="rId62"/>
    <p:sldId id="789" r:id="rId63"/>
    <p:sldId id="794" r:id="rId64"/>
    <p:sldId id="791" r:id="rId65"/>
    <p:sldId id="795" r:id="rId66"/>
    <p:sldId id="689" r:id="rId6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DA1D43-74B4-4C9A-9E60-8326DAB68092}">
          <p14:sldIdLst>
            <p14:sldId id="691"/>
            <p14:sldId id="753"/>
            <p14:sldId id="692"/>
            <p14:sldId id="754"/>
            <p14:sldId id="757"/>
            <p14:sldId id="756"/>
            <p14:sldId id="813"/>
            <p14:sldId id="811"/>
            <p14:sldId id="812"/>
            <p14:sldId id="758"/>
            <p14:sldId id="797"/>
            <p14:sldId id="798"/>
            <p14:sldId id="799"/>
            <p14:sldId id="800"/>
            <p14:sldId id="814"/>
            <p14:sldId id="796"/>
            <p14:sldId id="759"/>
            <p14:sldId id="801"/>
            <p14:sldId id="697"/>
            <p14:sldId id="761"/>
            <p14:sldId id="762"/>
            <p14:sldId id="802"/>
            <p14:sldId id="804"/>
            <p14:sldId id="803"/>
            <p14:sldId id="807"/>
            <p14:sldId id="763"/>
            <p14:sldId id="764"/>
            <p14:sldId id="805"/>
            <p14:sldId id="765"/>
            <p14:sldId id="766"/>
            <p14:sldId id="702"/>
            <p14:sldId id="767"/>
            <p14:sldId id="768"/>
            <p14:sldId id="769"/>
            <p14:sldId id="808"/>
            <p14:sldId id="770"/>
            <p14:sldId id="772"/>
            <p14:sldId id="726"/>
            <p14:sldId id="774"/>
            <p14:sldId id="776"/>
            <p14:sldId id="777"/>
            <p14:sldId id="778"/>
            <p14:sldId id="809"/>
            <p14:sldId id="779"/>
            <p14:sldId id="729"/>
            <p14:sldId id="780"/>
            <p14:sldId id="781"/>
            <p14:sldId id="782"/>
            <p14:sldId id="783"/>
            <p14:sldId id="810"/>
            <p14:sldId id="784"/>
            <p14:sldId id="733"/>
            <p14:sldId id="785"/>
            <p14:sldId id="786"/>
            <p14:sldId id="787"/>
            <p14:sldId id="788"/>
            <p14:sldId id="737"/>
            <p14:sldId id="789"/>
            <p14:sldId id="794"/>
            <p14:sldId id="791"/>
            <p14:sldId id="795"/>
            <p14:sldId id="689"/>
          </p14:sldIdLst>
        </p14:section>
      </p14:sectionLst>
    </p:ex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am Vero" initials="A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F2F9"/>
    <a:srgbClr val="FFEA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623" autoAdjust="0"/>
    <p:restoredTop sz="83069" autoAdjust="0"/>
  </p:normalViewPr>
  <p:slideViewPr>
    <p:cSldViewPr snapToGrid="0" snapToObjects="1">
      <p:cViewPr varScale="1">
        <p:scale>
          <a:sx n="172" d="100"/>
          <a:sy n="172" d="100"/>
        </p:scale>
        <p:origin x="162" y="138"/>
      </p:cViewPr>
      <p:guideLst>
        <p:guide orient="horz"/>
        <p:guide pos="5472"/>
      </p:guideLst>
    </p:cSldViewPr>
  </p:slideViewPr>
  <p:notesTextViewPr>
    <p:cViewPr>
      <p:scale>
        <a:sx n="1" d="1"/>
        <a:sy n="1" d="1"/>
      </p:scale>
      <p:origin x="0" y="0"/>
    </p:cViewPr>
  </p:notesTextViewPr>
  <p:sorterViewPr>
    <p:cViewPr varScale="1">
      <p:scale>
        <a:sx n="1" d="1"/>
        <a:sy n="1" d="1"/>
      </p:scale>
      <p:origin x="0" y="-3360"/>
    </p:cViewPr>
  </p:sorterViewPr>
  <p:notesViewPr>
    <p:cSldViewPr snapToGrid="0" snapToObjects="1">
      <p:cViewPr varScale="1">
        <p:scale>
          <a:sx n="40" d="100"/>
          <a:sy n="40" d="100"/>
        </p:scale>
        <p:origin x="-181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commentAuthors" Target="commentAuthor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DA6B37-35AD-4313-A96F-510AFF474A90}" type="doc">
      <dgm:prSet loTypeId="urn:microsoft.com/office/officeart/2005/8/layout/radial1" loCatId="relationship" qsTypeId="urn:microsoft.com/office/officeart/2005/8/quickstyle/simple5" qsCatId="simple" csTypeId="urn:microsoft.com/office/officeart/2005/8/colors/accent1_2" csCatId="accent1" phldr="1"/>
      <dgm:spPr/>
      <dgm:t>
        <a:bodyPr/>
        <a:lstStyle/>
        <a:p>
          <a:endParaRPr lang="nl-BE"/>
        </a:p>
      </dgm:t>
    </dgm:pt>
    <dgm:pt modelId="{9DFD5E17-738B-4568-AE77-99695BE28645}">
      <dgm:prSet phldrT="[Text]">
        <dgm:style>
          <a:lnRef idx="0">
            <a:schemeClr val="accent6"/>
          </a:lnRef>
          <a:fillRef idx="3">
            <a:schemeClr val="accent6"/>
          </a:fillRef>
          <a:effectRef idx="3">
            <a:schemeClr val="accent6"/>
          </a:effectRef>
          <a:fontRef idx="minor">
            <a:schemeClr val="lt1"/>
          </a:fontRef>
        </dgm:style>
      </dgm:prSet>
      <dgm:spPr/>
      <dgm:t>
        <a:bodyPr/>
        <a:lstStyle/>
        <a:p>
          <a:r>
            <a:rPr lang="nl-BE" dirty="0"/>
            <a:t>Manufacturing</a:t>
          </a:r>
        </a:p>
      </dgm:t>
    </dgm:pt>
    <dgm:pt modelId="{D7F2282F-310A-4A34-BC29-612A6C80D8F6}" type="parTrans" cxnId="{C2F95545-0B03-4DBB-9CA2-642F9CD2118B}">
      <dgm:prSet/>
      <dgm:spPr/>
      <dgm:t>
        <a:bodyPr/>
        <a:lstStyle/>
        <a:p>
          <a:endParaRPr lang="nl-BE"/>
        </a:p>
      </dgm:t>
    </dgm:pt>
    <dgm:pt modelId="{61D5E271-56FD-4142-A50F-62DD64ECC004}" type="sibTrans" cxnId="{C2F95545-0B03-4DBB-9CA2-642F9CD2118B}">
      <dgm:prSet/>
      <dgm:spPr/>
      <dgm:t>
        <a:bodyPr/>
        <a:lstStyle/>
        <a:p>
          <a:endParaRPr lang="nl-BE"/>
        </a:p>
      </dgm:t>
    </dgm:pt>
    <dgm:pt modelId="{702F304D-B4FF-4C4F-9792-3E2EFAE75119}">
      <dgm:prSet phldrT="[Text]">
        <dgm:style>
          <a:lnRef idx="0">
            <a:schemeClr val="accent1"/>
          </a:lnRef>
          <a:fillRef idx="3">
            <a:schemeClr val="accent1"/>
          </a:fillRef>
          <a:effectRef idx="3">
            <a:schemeClr val="accent1"/>
          </a:effectRef>
          <a:fontRef idx="minor">
            <a:schemeClr val="lt1"/>
          </a:fontRef>
        </dgm:style>
      </dgm:prSet>
      <dgm:spPr/>
      <dgm:t>
        <a:bodyPr/>
        <a:lstStyle/>
        <a:p>
          <a:r>
            <a:rPr lang="nl-BE" dirty="0"/>
            <a:t>Sales &amp; Marketing</a:t>
          </a:r>
        </a:p>
      </dgm:t>
    </dgm:pt>
    <dgm:pt modelId="{10163B25-EDCC-4EF4-BBA0-60F44A5326DD}" type="parTrans" cxnId="{91EA0915-715B-4A3C-9A8B-4C5D21FA3B13}">
      <dgm:prSet/>
      <dgm:spPr/>
      <dgm:t>
        <a:bodyPr/>
        <a:lstStyle/>
        <a:p>
          <a:endParaRPr lang="nl-BE"/>
        </a:p>
      </dgm:t>
    </dgm:pt>
    <dgm:pt modelId="{746A585D-2DA2-4188-AFE2-030357A0A8F2}" type="sibTrans" cxnId="{91EA0915-715B-4A3C-9A8B-4C5D21FA3B13}">
      <dgm:prSet/>
      <dgm:spPr/>
      <dgm:t>
        <a:bodyPr/>
        <a:lstStyle/>
        <a:p>
          <a:endParaRPr lang="nl-BE"/>
        </a:p>
      </dgm:t>
    </dgm:pt>
    <dgm:pt modelId="{5B33931C-65FE-4149-AD2E-10830D121A58}">
      <dgm:prSet phldrT="[Text]">
        <dgm:style>
          <a:lnRef idx="0">
            <a:schemeClr val="accent2"/>
          </a:lnRef>
          <a:fillRef idx="3">
            <a:schemeClr val="accent2"/>
          </a:fillRef>
          <a:effectRef idx="3">
            <a:schemeClr val="accent2"/>
          </a:effectRef>
          <a:fontRef idx="minor">
            <a:schemeClr val="lt1"/>
          </a:fontRef>
        </dgm:style>
      </dgm:prSet>
      <dgm:spPr/>
      <dgm:t>
        <a:bodyPr/>
        <a:lstStyle/>
        <a:p>
          <a:r>
            <a:rPr lang="nl-BE" dirty="0"/>
            <a:t>Warehouse Management</a:t>
          </a:r>
        </a:p>
      </dgm:t>
    </dgm:pt>
    <dgm:pt modelId="{012103D1-86B4-490E-98DC-41F14DC338DF}" type="parTrans" cxnId="{D66F5C46-A609-4596-B9CF-A2780C7776AA}">
      <dgm:prSet/>
      <dgm:spPr/>
      <dgm:t>
        <a:bodyPr/>
        <a:lstStyle/>
        <a:p>
          <a:endParaRPr lang="nl-BE"/>
        </a:p>
      </dgm:t>
    </dgm:pt>
    <dgm:pt modelId="{D9E9907F-B122-4DB2-AB89-399987E19C39}" type="sibTrans" cxnId="{D66F5C46-A609-4596-B9CF-A2780C7776AA}">
      <dgm:prSet/>
      <dgm:spPr/>
      <dgm:t>
        <a:bodyPr/>
        <a:lstStyle/>
        <a:p>
          <a:endParaRPr lang="nl-BE"/>
        </a:p>
      </dgm:t>
    </dgm:pt>
    <dgm:pt modelId="{530E74AF-978C-4F77-815F-458C22D3FAC4}">
      <dgm:prSet phldrT="[Text]">
        <dgm:style>
          <a:lnRef idx="0">
            <a:schemeClr val="accent3"/>
          </a:lnRef>
          <a:fillRef idx="3">
            <a:schemeClr val="accent3"/>
          </a:fillRef>
          <a:effectRef idx="3">
            <a:schemeClr val="accent3"/>
          </a:effectRef>
          <a:fontRef idx="minor">
            <a:schemeClr val="lt1"/>
          </a:fontRef>
        </dgm:style>
      </dgm:prSet>
      <dgm:spPr/>
      <dgm:t>
        <a:bodyPr/>
        <a:lstStyle/>
        <a:p>
          <a:r>
            <a:rPr lang="nl-BE" dirty="0" err="1"/>
            <a:t>Purchases</a:t>
          </a:r>
          <a:endParaRPr lang="nl-BE" dirty="0"/>
        </a:p>
      </dgm:t>
    </dgm:pt>
    <dgm:pt modelId="{B02A4036-E068-41A9-B216-D136C0D7C709}" type="parTrans" cxnId="{06A6B0F7-C1F4-4456-A3EC-B336E1CC7E3D}">
      <dgm:prSet/>
      <dgm:spPr/>
      <dgm:t>
        <a:bodyPr/>
        <a:lstStyle/>
        <a:p>
          <a:endParaRPr lang="nl-BE"/>
        </a:p>
      </dgm:t>
    </dgm:pt>
    <dgm:pt modelId="{22882080-6328-4805-8493-7086B3EC3278}" type="sibTrans" cxnId="{06A6B0F7-C1F4-4456-A3EC-B336E1CC7E3D}">
      <dgm:prSet/>
      <dgm:spPr/>
      <dgm:t>
        <a:bodyPr/>
        <a:lstStyle/>
        <a:p>
          <a:endParaRPr lang="nl-BE"/>
        </a:p>
      </dgm:t>
    </dgm:pt>
    <dgm:pt modelId="{45C13E6B-C138-4EBC-9D3B-39FF78EC2FDC}">
      <dgm:prSet phldrT="[Text]" phldr="1"/>
      <dgm:spPr/>
      <dgm:t>
        <a:bodyPr/>
        <a:lstStyle/>
        <a:p>
          <a:endParaRPr lang="nl-BE" dirty="0"/>
        </a:p>
      </dgm:t>
    </dgm:pt>
    <dgm:pt modelId="{0C6A82B4-4BAE-4E0A-9240-97C8BF042A09}" type="sibTrans" cxnId="{F1016612-A57A-4179-8882-CC8A4139315A}">
      <dgm:prSet/>
      <dgm:spPr/>
      <dgm:t>
        <a:bodyPr/>
        <a:lstStyle/>
        <a:p>
          <a:endParaRPr lang="nl-BE"/>
        </a:p>
      </dgm:t>
    </dgm:pt>
    <dgm:pt modelId="{A61CD8CC-AA4B-45A2-9E0E-3597B3B8145B}" type="parTrans" cxnId="{F1016612-A57A-4179-8882-CC8A4139315A}">
      <dgm:prSet/>
      <dgm:spPr/>
      <dgm:t>
        <a:bodyPr/>
        <a:lstStyle/>
        <a:p>
          <a:endParaRPr lang="nl-BE"/>
        </a:p>
      </dgm:t>
    </dgm:pt>
    <dgm:pt modelId="{1E253CDD-EA4D-4D40-B535-753356DD0EAA}">
      <dgm:prSet>
        <dgm:style>
          <a:lnRef idx="0">
            <a:schemeClr val="accent4"/>
          </a:lnRef>
          <a:fillRef idx="3">
            <a:schemeClr val="accent4"/>
          </a:fillRef>
          <a:effectRef idx="3">
            <a:schemeClr val="accent4"/>
          </a:effectRef>
          <a:fontRef idx="minor">
            <a:schemeClr val="lt1"/>
          </a:fontRef>
        </dgm:style>
      </dgm:prSet>
      <dgm:spPr/>
      <dgm:t>
        <a:bodyPr/>
        <a:lstStyle/>
        <a:p>
          <a:r>
            <a:rPr lang="nl-BE" dirty="0"/>
            <a:t>Financial Management</a:t>
          </a:r>
        </a:p>
      </dgm:t>
    </dgm:pt>
    <dgm:pt modelId="{1E3FA3E0-D7A7-4FBD-B34B-E8DED4C75C11}" type="parTrans" cxnId="{84428B6D-105A-4AFC-B3D4-1B3CE702B125}">
      <dgm:prSet/>
      <dgm:spPr/>
      <dgm:t>
        <a:bodyPr/>
        <a:lstStyle/>
        <a:p>
          <a:endParaRPr lang="nl-BE"/>
        </a:p>
      </dgm:t>
    </dgm:pt>
    <dgm:pt modelId="{0264E77A-1DFF-4FFC-AD68-02F8D61D80E7}" type="sibTrans" cxnId="{84428B6D-105A-4AFC-B3D4-1B3CE702B125}">
      <dgm:prSet/>
      <dgm:spPr/>
      <dgm:t>
        <a:bodyPr/>
        <a:lstStyle/>
        <a:p>
          <a:endParaRPr lang="nl-BE"/>
        </a:p>
      </dgm:t>
    </dgm:pt>
    <dgm:pt modelId="{6A77F825-7E0A-44F9-A5F1-E49527AF4BE0}">
      <dgm:prSet>
        <dgm:style>
          <a:lnRef idx="0">
            <a:schemeClr val="accent5"/>
          </a:lnRef>
          <a:fillRef idx="3">
            <a:schemeClr val="accent5"/>
          </a:fillRef>
          <a:effectRef idx="3">
            <a:schemeClr val="accent5"/>
          </a:effectRef>
          <a:fontRef idx="minor">
            <a:schemeClr val="lt1"/>
          </a:fontRef>
        </dgm:style>
      </dgm:prSet>
      <dgm:spPr/>
      <dgm:t>
        <a:bodyPr/>
        <a:lstStyle/>
        <a:p>
          <a:r>
            <a:rPr lang="nl-BE" dirty="0"/>
            <a:t>Human Resources</a:t>
          </a:r>
        </a:p>
      </dgm:t>
    </dgm:pt>
    <dgm:pt modelId="{1C9B02B2-82C6-4191-8AB6-015492AD32DF}" type="parTrans" cxnId="{86F178B9-0F0B-4CAE-9E6D-8E466F91D05A}">
      <dgm:prSet/>
      <dgm:spPr/>
      <dgm:t>
        <a:bodyPr/>
        <a:lstStyle/>
        <a:p>
          <a:endParaRPr lang="nl-BE"/>
        </a:p>
      </dgm:t>
    </dgm:pt>
    <dgm:pt modelId="{C8441441-A08C-40B1-B9D3-11BB2DB3EC4D}" type="sibTrans" cxnId="{86F178B9-0F0B-4CAE-9E6D-8E466F91D05A}">
      <dgm:prSet/>
      <dgm:spPr/>
      <dgm:t>
        <a:bodyPr/>
        <a:lstStyle/>
        <a:p>
          <a:endParaRPr lang="nl-BE"/>
        </a:p>
      </dgm:t>
    </dgm:pt>
    <dgm:pt modelId="{FE129D74-9074-4AA4-A888-4F15976E5BCF}" type="pres">
      <dgm:prSet presAssocID="{64DA6B37-35AD-4313-A96F-510AFF474A90}" presName="cycle" presStyleCnt="0">
        <dgm:presLayoutVars>
          <dgm:chMax val="1"/>
          <dgm:dir/>
          <dgm:animLvl val="ctr"/>
          <dgm:resizeHandles val="exact"/>
        </dgm:presLayoutVars>
      </dgm:prSet>
      <dgm:spPr/>
    </dgm:pt>
    <dgm:pt modelId="{8E8F0D4D-9E85-4569-B7E5-54F5F5337111}" type="pres">
      <dgm:prSet presAssocID="{45C13E6B-C138-4EBC-9D3B-39FF78EC2FDC}" presName="centerShape" presStyleLbl="node0" presStyleIdx="0" presStyleCnt="1"/>
      <dgm:spPr/>
    </dgm:pt>
    <dgm:pt modelId="{7011FE3D-FE24-4726-97B4-AD610773595F}" type="pres">
      <dgm:prSet presAssocID="{D7F2282F-310A-4A34-BC29-612A6C80D8F6}" presName="Name9" presStyleLbl="parChTrans1D2" presStyleIdx="0" presStyleCnt="6"/>
      <dgm:spPr/>
    </dgm:pt>
    <dgm:pt modelId="{B284F34B-D43C-4BF0-9F2A-AAD7472BF73B}" type="pres">
      <dgm:prSet presAssocID="{D7F2282F-310A-4A34-BC29-612A6C80D8F6}" presName="connTx" presStyleLbl="parChTrans1D2" presStyleIdx="0" presStyleCnt="6"/>
      <dgm:spPr/>
    </dgm:pt>
    <dgm:pt modelId="{3CFA8CCC-83BC-459E-BC67-B164BAA42272}" type="pres">
      <dgm:prSet presAssocID="{9DFD5E17-738B-4568-AE77-99695BE28645}" presName="node" presStyleLbl="node1" presStyleIdx="0" presStyleCnt="6">
        <dgm:presLayoutVars>
          <dgm:bulletEnabled val="1"/>
        </dgm:presLayoutVars>
      </dgm:prSet>
      <dgm:spPr/>
    </dgm:pt>
    <dgm:pt modelId="{1FF7C6B5-5DC2-46DB-B39B-046BF845314A}" type="pres">
      <dgm:prSet presAssocID="{10163B25-EDCC-4EF4-BBA0-60F44A5326DD}" presName="Name9" presStyleLbl="parChTrans1D2" presStyleIdx="1" presStyleCnt="6"/>
      <dgm:spPr/>
    </dgm:pt>
    <dgm:pt modelId="{3723A4E3-15FC-4677-B006-616F1CFC2E18}" type="pres">
      <dgm:prSet presAssocID="{10163B25-EDCC-4EF4-BBA0-60F44A5326DD}" presName="connTx" presStyleLbl="parChTrans1D2" presStyleIdx="1" presStyleCnt="6"/>
      <dgm:spPr/>
    </dgm:pt>
    <dgm:pt modelId="{ED7279AC-1F97-40D5-95DB-E68E9C9CC88A}" type="pres">
      <dgm:prSet presAssocID="{702F304D-B4FF-4C4F-9792-3E2EFAE75119}" presName="node" presStyleLbl="node1" presStyleIdx="1" presStyleCnt="6">
        <dgm:presLayoutVars>
          <dgm:bulletEnabled val="1"/>
        </dgm:presLayoutVars>
      </dgm:prSet>
      <dgm:spPr/>
    </dgm:pt>
    <dgm:pt modelId="{403CD671-FCD2-4A43-950F-0AEA80B7E989}" type="pres">
      <dgm:prSet presAssocID="{012103D1-86B4-490E-98DC-41F14DC338DF}" presName="Name9" presStyleLbl="parChTrans1D2" presStyleIdx="2" presStyleCnt="6"/>
      <dgm:spPr/>
    </dgm:pt>
    <dgm:pt modelId="{4883581C-7B4D-475D-96E6-E19DB21D5F1B}" type="pres">
      <dgm:prSet presAssocID="{012103D1-86B4-490E-98DC-41F14DC338DF}" presName="connTx" presStyleLbl="parChTrans1D2" presStyleIdx="2" presStyleCnt="6"/>
      <dgm:spPr/>
    </dgm:pt>
    <dgm:pt modelId="{61F2BDA2-DF3D-46ED-806B-19D6B6F3619B}" type="pres">
      <dgm:prSet presAssocID="{5B33931C-65FE-4149-AD2E-10830D121A58}" presName="node" presStyleLbl="node1" presStyleIdx="2" presStyleCnt="6">
        <dgm:presLayoutVars>
          <dgm:bulletEnabled val="1"/>
        </dgm:presLayoutVars>
      </dgm:prSet>
      <dgm:spPr/>
    </dgm:pt>
    <dgm:pt modelId="{EE394362-D387-49E7-83E7-36F600192822}" type="pres">
      <dgm:prSet presAssocID="{B02A4036-E068-41A9-B216-D136C0D7C709}" presName="Name9" presStyleLbl="parChTrans1D2" presStyleIdx="3" presStyleCnt="6"/>
      <dgm:spPr/>
    </dgm:pt>
    <dgm:pt modelId="{7FEF3A21-4444-4305-8809-E2BCE76F21A7}" type="pres">
      <dgm:prSet presAssocID="{B02A4036-E068-41A9-B216-D136C0D7C709}" presName="connTx" presStyleLbl="parChTrans1D2" presStyleIdx="3" presStyleCnt="6"/>
      <dgm:spPr/>
    </dgm:pt>
    <dgm:pt modelId="{524E13F7-60AD-4677-B419-14288D78AD6A}" type="pres">
      <dgm:prSet presAssocID="{530E74AF-978C-4F77-815F-458C22D3FAC4}" presName="node" presStyleLbl="node1" presStyleIdx="3" presStyleCnt="6">
        <dgm:presLayoutVars>
          <dgm:bulletEnabled val="1"/>
        </dgm:presLayoutVars>
      </dgm:prSet>
      <dgm:spPr/>
    </dgm:pt>
    <dgm:pt modelId="{29341A88-FE1A-4513-A2B1-8094C25ACE08}" type="pres">
      <dgm:prSet presAssocID="{1E3FA3E0-D7A7-4FBD-B34B-E8DED4C75C11}" presName="Name9" presStyleLbl="parChTrans1D2" presStyleIdx="4" presStyleCnt="6"/>
      <dgm:spPr/>
    </dgm:pt>
    <dgm:pt modelId="{FCA721A5-AAF4-408C-9F16-DE8640F0E9CE}" type="pres">
      <dgm:prSet presAssocID="{1E3FA3E0-D7A7-4FBD-B34B-E8DED4C75C11}" presName="connTx" presStyleLbl="parChTrans1D2" presStyleIdx="4" presStyleCnt="6"/>
      <dgm:spPr/>
    </dgm:pt>
    <dgm:pt modelId="{0EF0F9DF-CC87-4A8C-B840-19BF1CD13194}" type="pres">
      <dgm:prSet presAssocID="{1E253CDD-EA4D-4D40-B535-753356DD0EAA}" presName="node" presStyleLbl="node1" presStyleIdx="4" presStyleCnt="6">
        <dgm:presLayoutVars>
          <dgm:bulletEnabled val="1"/>
        </dgm:presLayoutVars>
      </dgm:prSet>
      <dgm:spPr/>
    </dgm:pt>
    <dgm:pt modelId="{D33ECEDE-9CED-4A21-AFDF-8D4E74D239A2}" type="pres">
      <dgm:prSet presAssocID="{1C9B02B2-82C6-4191-8AB6-015492AD32DF}" presName="Name9" presStyleLbl="parChTrans1D2" presStyleIdx="5" presStyleCnt="6"/>
      <dgm:spPr/>
    </dgm:pt>
    <dgm:pt modelId="{A5319103-E6EF-42D3-BA1C-71E3E5896885}" type="pres">
      <dgm:prSet presAssocID="{1C9B02B2-82C6-4191-8AB6-015492AD32DF}" presName="connTx" presStyleLbl="parChTrans1D2" presStyleIdx="5" presStyleCnt="6"/>
      <dgm:spPr/>
    </dgm:pt>
    <dgm:pt modelId="{FB7F0547-CC2B-47DE-A8BE-01503E9B11DA}" type="pres">
      <dgm:prSet presAssocID="{6A77F825-7E0A-44F9-A5F1-E49527AF4BE0}" presName="node" presStyleLbl="node1" presStyleIdx="5" presStyleCnt="6">
        <dgm:presLayoutVars>
          <dgm:bulletEnabled val="1"/>
        </dgm:presLayoutVars>
      </dgm:prSet>
      <dgm:spPr/>
    </dgm:pt>
  </dgm:ptLst>
  <dgm:cxnLst>
    <dgm:cxn modelId="{D1FAE411-2C0D-48CB-9057-16171C363EC2}" type="presOf" srcId="{1E253CDD-EA4D-4D40-B535-753356DD0EAA}" destId="{0EF0F9DF-CC87-4A8C-B840-19BF1CD13194}" srcOrd="0" destOrd="0" presId="urn:microsoft.com/office/officeart/2005/8/layout/radial1"/>
    <dgm:cxn modelId="{F1016612-A57A-4179-8882-CC8A4139315A}" srcId="{64DA6B37-35AD-4313-A96F-510AFF474A90}" destId="{45C13E6B-C138-4EBC-9D3B-39FF78EC2FDC}" srcOrd="0" destOrd="0" parTransId="{A61CD8CC-AA4B-45A2-9E0E-3597B3B8145B}" sibTransId="{0C6A82B4-4BAE-4E0A-9240-97C8BF042A09}"/>
    <dgm:cxn modelId="{91EA0915-715B-4A3C-9A8B-4C5D21FA3B13}" srcId="{45C13E6B-C138-4EBC-9D3B-39FF78EC2FDC}" destId="{702F304D-B4FF-4C4F-9792-3E2EFAE75119}" srcOrd="1" destOrd="0" parTransId="{10163B25-EDCC-4EF4-BBA0-60F44A5326DD}" sibTransId="{746A585D-2DA2-4188-AFE2-030357A0A8F2}"/>
    <dgm:cxn modelId="{AB7D5F1B-6B7B-463D-AB6C-13BE5DE26EB0}" type="presOf" srcId="{1C9B02B2-82C6-4191-8AB6-015492AD32DF}" destId="{D33ECEDE-9CED-4A21-AFDF-8D4E74D239A2}" srcOrd="0" destOrd="0" presId="urn:microsoft.com/office/officeart/2005/8/layout/radial1"/>
    <dgm:cxn modelId="{1D87822F-85EF-4C67-A459-0F9FF2681DCD}" type="presOf" srcId="{1E3FA3E0-D7A7-4FBD-B34B-E8DED4C75C11}" destId="{29341A88-FE1A-4513-A2B1-8094C25ACE08}" srcOrd="0" destOrd="0" presId="urn:microsoft.com/office/officeart/2005/8/layout/radial1"/>
    <dgm:cxn modelId="{E710CA5C-D5C7-4B51-8AEC-D17C662B8D11}" type="presOf" srcId="{10163B25-EDCC-4EF4-BBA0-60F44A5326DD}" destId="{3723A4E3-15FC-4677-B006-616F1CFC2E18}" srcOrd="1" destOrd="0" presId="urn:microsoft.com/office/officeart/2005/8/layout/radial1"/>
    <dgm:cxn modelId="{C5A20161-C094-43FB-A1E5-0333D885AFAD}" type="presOf" srcId="{012103D1-86B4-490E-98DC-41F14DC338DF}" destId="{403CD671-FCD2-4A43-950F-0AEA80B7E989}" srcOrd="0" destOrd="0" presId="urn:microsoft.com/office/officeart/2005/8/layout/radial1"/>
    <dgm:cxn modelId="{C2F95545-0B03-4DBB-9CA2-642F9CD2118B}" srcId="{45C13E6B-C138-4EBC-9D3B-39FF78EC2FDC}" destId="{9DFD5E17-738B-4568-AE77-99695BE28645}" srcOrd="0" destOrd="0" parTransId="{D7F2282F-310A-4A34-BC29-612A6C80D8F6}" sibTransId="{61D5E271-56FD-4142-A50F-62DD64ECC004}"/>
    <dgm:cxn modelId="{D66F5C46-A609-4596-B9CF-A2780C7776AA}" srcId="{45C13E6B-C138-4EBC-9D3B-39FF78EC2FDC}" destId="{5B33931C-65FE-4149-AD2E-10830D121A58}" srcOrd="2" destOrd="0" parTransId="{012103D1-86B4-490E-98DC-41F14DC338DF}" sibTransId="{D9E9907F-B122-4DB2-AB89-399987E19C39}"/>
    <dgm:cxn modelId="{84428B6D-105A-4AFC-B3D4-1B3CE702B125}" srcId="{45C13E6B-C138-4EBC-9D3B-39FF78EC2FDC}" destId="{1E253CDD-EA4D-4D40-B535-753356DD0EAA}" srcOrd="4" destOrd="0" parTransId="{1E3FA3E0-D7A7-4FBD-B34B-E8DED4C75C11}" sibTransId="{0264E77A-1DFF-4FFC-AD68-02F8D61D80E7}"/>
    <dgm:cxn modelId="{03DC5278-2AEA-4635-8350-2022E73F1281}" type="presOf" srcId="{5B33931C-65FE-4149-AD2E-10830D121A58}" destId="{61F2BDA2-DF3D-46ED-806B-19D6B6F3619B}" srcOrd="0" destOrd="0" presId="urn:microsoft.com/office/officeart/2005/8/layout/radial1"/>
    <dgm:cxn modelId="{087A5B80-082A-494F-822B-24E1D7DD90CD}" type="presOf" srcId="{1C9B02B2-82C6-4191-8AB6-015492AD32DF}" destId="{A5319103-E6EF-42D3-BA1C-71E3E5896885}" srcOrd="1" destOrd="0" presId="urn:microsoft.com/office/officeart/2005/8/layout/radial1"/>
    <dgm:cxn modelId="{9279F980-C30C-4458-90A1-F5A8DD553BA9}" type="presOf" srcId="{530E74AF-978C-4F77-815F-458C22D3FAC4}" destId="{524E13F7-60AD-4677-B419-14288D78AD6A}" srcOrd="0" destOrd="0" presId="urn:microsoft.com/office/officeart/2005/8/layout/radial1"/>
    <dgm:cxn modelId="{D3D95B9D-20BC-4C4A-8804-2FEE7F90CBB0}" type="presOf" srcId="{702F304D-B4FF-4C4F-9792-3E2EFAE75119}" destId="{ED7279AC-1F97-40D5-95DB-E68E9C9CC88A}" srcOrd="0" destOrd="0" presId="urn:microsoft.com/office/officeart/2005/8/layout/radial1"/>
    <dgm:cxn modelId="{296E9EA2-708F-4314-A342-4D111835B222}" type="presOf" srcId="{012103D1-86B4-490E-98DC-41F14DC338DF}" destId="{4883581C-7B4D-475D-96E6-E19DB21D5F1B}" srcOrd="1" destOrd="0" presId="urn:microsoft.com/office/officeart/2005/8/layout/radial1"/>
    <dgm:cxn modelId="{E91A1FA4-73C6-46BD-BD7B-D7B9277FE690}" type="presOf" srcId="{B02A4036-E068-41A9-B216-D136C0D7C709}" destId="{EE394362-D387-49E7-83E7-36F600192822}" srcOrd="0" destOrd="0" presId="urn:microsoft.com/office/officeart/2005/8/layout/radial1"/>
    <dgm:cxn modelId="{5D5D2DB2-A091-4446-9DF7-E205588525FF}" type="presOf" srcId="{6A77F825-7E0A-44F9-A5F1-E49527AF4BE0}" destId="{FB7F0547-CC2B-47DE-A8BE-01503E9B11DA}" srcOrd="0" destOrd="0" presId="urn:microsoft.com/office/officeart/2005/8/layout/radial1"/>
    <dgm:cxn modelId="{480933B2-E662-4971-B31A-047917BF0BCF}" type="presOf" srcId="{D7F2282F-310A-4A34-BC29-612A6C80D8F6}" destId="{B284F34B-D43C-4BF0-9F2A-AAD7472BF73B}" srcOrd="1" destOrd="0" presId="urn:microsoft.com/office/officeart/2005/8/layout/radial1"/>
    <dgm:cxn modelId="{86F178B9-0F0B-4CAE-9E6D-8E466F91D05A}" srcId="{45C13E6B-C138-4EBC-9D3B-39FF78EC2FDC}" destId="{6A77F825-7E0A-44F9-A5F1-E49527AF4BE0}" srcOrd="5" destOrd="0" parTransId="{1C9B02B2-82C6-4191-8AB6-015492AD32DF}" sibTransId="{C8441441-A08C-40B1-B9D3-11BB2DB3EC4D}"/>
    <dgm:cxn modelId="{CA75B3C3-AF43-47EF-A618-8D702C2B3B86}" type="presOf" srcId="{45C13E6B-C138-4EBC-9D3B-39FF78EC2FDC}" destId="{8E8F0D4D-9E85-4569-B7E5-54F5F5337111}" srcOrd="0" destOrd="0" presId="urn:microsoft.com/office/officeart/2005/8/layout/radial1"/>
    <dgm:cxn modelId="{1FF13ED4-3FF7-4D44-924B-37A0D3EE3608}" type="presOf" srcId="{64DA6B37-35AD-4313-A96F-510AFF474A90}" destId="{FE129D74-9074-4AA4-A888-4F15976E5BCF}" srcOrd="0" destOrd="0" presId="urn:microsoft.com/office/officeart/2005/8/layout/radial1"/>
    <dgm:cxn modelId="{A68576D7-1864-4E03-B1B0-A8494D91AD01}" type="presOf" srcId="{9DFD5E17-738B-4568-AE77-99695BE28645}" destId="{3CFA8CCC-83BC-459E-BC67-B164BAA42272}" srcOrd="0" destOrd="0" presId="urn:microsoft.com/office/officeart/2005/8/layout/radial1"/>
    <dgm:cxn modelId="{B63254DB-C3B4-448C-A704-B66AD3E59E27}" type="presOf" srcId="{1E3FA3E0-D7A7-4FBD-B34B-E8DED4C75C11}" destId="{FCA721A5-AAF4-408C-9F16-DE8640F0E9CE}" srcOrd="1" destOrd="0" presId="urn:microsoft.com/office/officeart/2005/8/layout/radial1"/>
    <dgm:cxn modelId="{925253E1-702E-4F0B-BA3C-1F4C2BFAF2DA}" type="presOf" srcId="{B02A4036-E068-41A9-B216-D136C0D7C709}" destId="{7FEF3A21-4444-4305-8809-E2BCE76F21A7}" srcOrd="1" destOrd="0" presId="urn:microsoft.com/office/officeart/2005/8/layout/radial1"/>
    <dgm:cxn modelId="{DBE598E5-2AB5-4024-8BEA-502DF806C611}" type="presOf" srcId="{10163B25-EDCC-4EF4-BBA0-60F44A5326DD}" destId="{1FF7C6B5-5DC2-46DB-B39B-046BF845314A}" srcOrd="0" destOrd="0" presId="urn:microsoft.com/office/officeart/2005/8/layout/radial1"/>
    <dgm:cxn modelId="{06A6B0F7-C1F4-4456-A3EC-B336E1CC7E3D}" srcId="{45C13E6B-C138-4EBC-9D3B-39FF78EC2FDC}" destId="{530E74AF-978C-4F77-815F-458C22D3FAC4}" srcOrd="3" destOrd="0" parTransId="{B02A4036-E068-41A9-B216-D136C0D7C709}" sibTransId="{22882080-6328-4805-8493-7086B3EC3278}"/>
    <dgm:cxn modelId="{CBA449FD-041F-4CB0-9F86-E106A0A1BECF}" type="presOf" srcId="{D7F2282F-310A-4A34-BC29-612A6C80D8F6}" destId="{7011FE3D-FE24-4726-97B4-AD610773595F}" srcOrd="0" destOrd="0" presId="urn:microsoft.com/office/officeart/2005/8/layout/radial1"/>
    <dgm:cxn modelId="{289664FA-73D9-489D-94AC-439C20BB689F}" type="presParOf" srcId="{FE129D74-9074-4AA4-A888-4F15976E5BCF}" destId="{8E8F0D4D-9E85-4569-B7E5-54F5F5337111}" srcOrd="0" destOrd="0" presId="urn:microsoft.com/office/officeart/2005/8/layout/radial1"/>
    <dgm:cxn modelId="{3C0A3550-014C-4A7C-824F-B2535E555562}" type="presParOf" srcId="{FE129D74-9074-4AA4-A888-4F15976E5BCF}" destId="{7011FE3D-FE24-4726-97B4-AD610773595F}" srcOrd="1" destOrd="0" presId="urn:microsoft.com/office/officeart/2005/8/layout/radial1"/>
    <dgm:cxn modelId="{30BC8442-F6FA-4974-B4F0-9410EA807AAC}" type="presParOf" srcId="{7011FE3D-FE24-4726-97B4-AD610773595F}" destId="{B284F34B-D43C-4BF0-9F2A-AAD7472BF73B}" srcOrd="0" destOrd="0" presId="urn:microsoft.com/office/officeart/2005/8/layout/radial1"/>
    <dgm:cxn modelId="{B886A0B4-ECE3-4B38-831C-9616B0B0760C}" type="presParOf" srcId="{FE129D74-9074-4AA4-A888-4F15976E5BCF}" destId="{3CFA8CCC-83BC-459E-BC67-B164BAA42272}" srcOrd="2" destOrd="0" presId="urn:microsoft.com/office/officeart/2005/8/layout/radial1"/>
    <dgm:cxn modelId="{B4DE1B08-B255-4633-8233-50934B7104F9}" type="presParOf" srcId="{FE129D74-9074-4AA4-A888-4F15976E5BCF}" destId="{1FF7C6B5-5DC2-46DB-B39B-046BF845314A}" srcOrd="3" destOrd="0" presId="urn:microsoft.com/office/officeart/2005/8/layout/radial1"/>
    <dgm:cxn modelId="{C849C31D-93DF-4E5C-B690-6E00DE76CA6C}" type="presParOf" srcId="{1FF7C6B5-5DC2-46DB-B39B-046BF845314A}" destId="{3723A4E3-15FC-4677-B006-616F1CFC2E18}" srcOrd="0" destOrd="0" presId="urn:microsoft.com/office/officeart/2005/8/layout/radial1"/>
    <dgm:cxn modelId="{1C871DB9-F975-43AE-84F1-2B04FAA0F934}" type="presParOf" srcId="{FE129D74-9074-4AA4-A888-4F15976E5BCF}" destId="{ED7279AC-1F97-40D5-95DB-E68E9C9CC88A}" srcOrd="4" destOrd="0" presId="urn:microsoft.com/office/officeart/2005/8/layout/radial1"/>
    <dgm:cxn modelId="{AADC5C64-4D0F-47AF-9DC8-FB5CFF3F6FCB}" type="presParOf" srcId="{FE129D74-9074-4AA4-A888-4F15976E5BCF}" destId="{403CD671-FCD2-4A43-950F-0AEA80B7E989}" srcOrd="5" destOrd="0" presId="urn:microsoft.com/office/officeart/2005/8/layout/radial1"/>
    <dgm:cxn modelId="{48822F6D-2AC6-445B-9E60-01E717757688}" type="presParOf" srcId="{403CD671-FCD2-4A43-950F-0AEA80B7E989}" destId="{4883581C-7B4D-475D-96E6-E19DB21D5F1B}" srcOrd="0" destOrd="0" presId="urn:microsoft.com/office/officeart/2005/8/layout/radial1"/>
    <dgm:cxn modelId="{D9F6AA5B-EF79-4C39-82B1-D6962E0B8197}" type="presParOf" srcId="{FE129D74-9074-4AA4-A888-4F15976E5BCF}" destId="{61F2BDA2-DF3D-46ED-806B-19D6B6F3619B}" srcOrd="6" destOrd="0" presId="urn:microsoft.com/office/officeart/2005/8/layout/radial1"/>
    <dgm:cxn modelId="{34F65AA7-9FCD-4335-87D4-841A750FAAF3}" type="presParOf" srcId="{FE129D74-9074-4AA4-A888-4F15976E5BCF}" destId="{EE394362-D387-49E7-83E7-36F600192822}" srcOrd="7" destOrd="0" presId="urn:microsoft.com/office/officeart/2005/8/layout/radial1"/>
    <dgm:cxn modelId="{45EB4E57-ED33-4B6A-BA1F-1172ABF9233A}" type="presParOf" srcId="{EE394362-D387-49E7-83E7-36F600192822}" destId="{7FEF3A21-4444-4305-8809-E2BCE76F21A7}" srcOrd="0" destOrd="0" presId="urn:microsoft.com/office/officeart/2005/8/layout/radial1"/>
    <dgm:cxn modelId="{8A787220-EA81-478A-8348-99517EC53F78}" type="presParOf" srcId="{FE129D74-9074-4AA4-A888-4F15976E5BCF}" destId="{524E13F7-60AD-4677-B419-14288D78AD6A}" srcOrd="8" destOrd="0" presId="urn:microsoft.com/office/officeart/2005/8/layout/radial1"/>
    <dgm:cxn modelId="{8C9C5B7F-B210-4B80-9434-90618D8E178C}" type="presParOf" srcId="{FE129D74-9074-4AA4-A888-4F15976E5BCF}" destId="{29341A88-FE1A-4513-A2B1-8094C25ACE08}" srcOrd="9" destOrd="0" presId="urn:microsoft.com/office/officeart/2005/8/layout/radial1"/>
    <dgm:cxn modelId="{D9163649-7AE1-434D-90A3-8FFCF815FD4F}" type="presParOf" srcId="{29341A88-FE1A-4513-A2B1-8094C25ACE08}" destId="{FCA721A5-AAF4-408C-9F16-DE8640F0E9CE}" srcOrd="0" destOrd="0" presId="urn:microsoft.com/office/officeart/2005/8/layout/radial1"/>
    <dgm:cxn modelId="{6DC4F2C0-C94B-4500-8938-896166331858}" type="presParOf" srcId="{FE129D74-9074-4AA4-A888-4F15976E5BCF}" destId="{0EF0F9DF-CC87-4A8C-B840-19BF1CD13194}" srcOrd="10" destOrd="0" presId="urn:microsoft.com/office/officeart/2005/8/layout/radial1"/>
    <dgm:cxn modelId="{F61416B0-3EE3-44AB-9CF4-C692D686283F}" type="presParOf" srcId="{FE129D74-9074-4AA4-A888-4F15976E5BCF}" destId="{D33ECEDE-9CED-4A21-AFDF-8D4E74D239A2}" srcOrd="11" destOrd="0" presId="urn:microsoft.com/office/officeart/2005/8/layout/radial1"/>
    <dgm:cxn modelId="{361165F8-87C7-44A4-9694-1772C9B0825D}" type="presParOf" srcId="{D33ECEDE-9CED-4A21-AFDF-8D4E74D239A2}" destId="{A5319103-E6EF-42D3-BA1C-71E3E5896885}" srcOrd="0" destOrd="0" presId="urn:microsoft.com/office/officeart/2005/8/layout/radial1"/>
    <dgm:cxn modelId="{DB2C2552-8D42-4EB4-8719-4470C2D6BDDE}" type="presParOf" srcId="{FE129D74-9074-4AA4-A888-4F15976E5BCF}" destId="{FB7F0547-CC2B-47DE-A8BE-01503E9B11DA}" srcOrd="12"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F0D4D-9E85-4569-B7E5-54F5F5337111}">
      <dsp:nvSpPr>
        <dsp:cNvPr id="0" name=""/>
        <dsp:cNvSpPr/>
      </dsp:nvSpPr>
      <dsp:spPr>
        <a:xfrm>
          <a:off x="2646145" y="1564477"/>
          <a:ext cx="1190284" cy="119028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endParaRPr lang="nl-BE" sz="2700" kern="1200" dirty="0"/>
        </a:p>
      </dsp:txBody>
      <dsp:txXfrm>
        <a:off x="2820458" y="1738790"/>
        <a:ext cx="841658" cy="841658"/>
      </dsp:txXfrm>
    </dsp:sp>
    <dsp:sp modelId="{7011FE3D-FE24-4726-97B4-AD610773595F}">
      <dsp:nvSpPr>
        <dsp:cNvPr id="0" name=""/>
        <dsp:cNvSpPr/>
      </dsp:nvSpPr>
      <dsp:spPr>
        <a:xfrm rot="16200000">
          <a:off x="3061904" y="1368568"/>
          <a:ext cx="358766" cy="33050"/>
        </a:xfrm>
        <a:custGeom>
          <a:avLst/>
          <a:gdLst/>
          <a:ahLst/>
          <a:cxnLst/>
          <a:rect l="0" t="0" r="0" b="0"/>
          <a:pathLst>
            <a:path>
              <a:moveTo>
                <a:pt x="0" y="16525"/>
              </a:moveTo>
              <a:lnTo>
                <a:pt x="358766"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BE" sz="500" kern="1200"/>
        </a:p>
      </dsp:txBody>
      <dsp:txXfrm>
        <a:off x="3232318" y="1376124"/>
        <a:ext cx="17938" cy="17938"/>
      </dsp:txXfrm>
    </dsp:sp>
    <dsp:sp modelId="{3CFA8CCC-83BC-459E-BC67-B164BAA42272}">
      <dsp:nvSpPr>
        <dsp:cNvPr id="0" name=""/>
        <dsp:cNvSpPr/>
      </dsp:nvSpPr>
      <dsp:spPr>
        <a:xfrm>
          <a:off x="2646145" y="15426"/>
          <a:ext cx="1190284" cy="1190284"/>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BE" sz="1000" kern="1200" dirty="0"/>
            <a:t>Manufacturing</a:t>
          </a:r>
        </a:p>
      </dsp:txBody>
      <dsp:txXfrm>
        <a:off x="2820458" y="189739"/>
        <a:ext cx="841658" cy="841658"/>
      </dsp:txXfrm>
    </dsp:sp>
    <dsp:sp modelId="{1FF7C6B5-5DC2-46DB-B39B-046BF845314A}">
      <dsp:nvSpPr>
        <dsp:cNvPr id="0" name=""/>
        <dsp:cNvSpPr/>
      </dsp:nvSpPr>
      <dsp:spPr>
        <a:xfrm rot="19800000">
          <a:off x="3732663" y="1755831"/>
          <a:ext cx="358766" cy="33050"/>
        </a:xfrm>
        <a:custGeom>
          <a:avLst/>
          <a:gdLst/>
          <a:ahLst/>
          <a:cxnLst/>
          <a:rect l="0" t="0" r="0" b="0"/>
          <a:pathLst>
            <a:path>
              <a:moveTo>
                <a:pt x="0" y="16525"/>
              </a:moveTo>
              <a:lnTo>
                <a:pt x="358766"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BE" sz="500" kern="1200"/>
        </a:p>
      </dsp:txBody>
      <dsp:txXfrm>
        <a:off x="3903077" y="1763387"/>
        <a:ext cx="17938" cy="17938"/>
      </dsp:txXfrm>
    </dsp:sp>
    <dsp:sp modelId="{ED7279AC-1F97-40D5-95DB-E68E9C9CC88A}">
      <dsp:nvSpPr>
        <dsp:cNvPr id="0" name=""/>
        <dsp:cNvSpPr/>
      </dsp:nvSpPr>
      <dsp:spPr>
        <a:xfrm>
          <a:off x="3987663" y="789952"/>
          <a:ext cx="1190284" cy="1190284"/>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BE" sz="1000" kern="1200" dirty="0"/>
            <a:t>Sales &amp; Marketing</a:t>
          </a:r>
        </a:p>
      </dsp:txBody>
      <dsp:txXfrm>
        <a:off x="4161976" y="964265"/>
        <a:ext cx="841658" cy="841658"/>
      </dsp:txXfrm>
    </dsp:sp>
    <dsp:sp modelId="{403CD671-FCD2-4A43-950F-0AEA80B7E989}">
      <dsp:nvSpPr>
        <dsp:cNvPr id="0" name=""/>
        <dsp:cNvSpPr/>
      </dsp:nvSpPr>
      <dsp:spPr>
        <a:xfrm rot="1800000">
          <a:off x="3732663" y="2530357"/>
          <a:ext cx="358766" cy="33050"/>
        </a:xfrm>
        <a:custGeom>
          <a:avLst/>
          <a:gdLst/>
          <a:ahLst/>
          <a:cxnLst/>
          <a:rect l="0" t="0" r="0" b="0"/>
          <a:pathLst>
            <a:path>
              <a:moveTo>
                <a:pt x="0" y="16525"/>
              </a:moveTo>
              <a:lnTo>
                <a:pt x="358766"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BE" sz="500" kern="1200"/>
        </a:p>
      </dsp:txBody>
      <dsp:txXfrm>
        <a:off x="3903077" y="2537913"/>
        <a:ext cx="17938" cy="17938"/>
      </dsp:txXfrm>
    </dsp:sp>
    <dsp:sp modelId="{61F2BDA2-DF3D-46ED-806B-19D6B6F3619B}">
      <dsp:nvSpPr>
        <dsp:cNvPr id="0" name=""/>
        <dsp:cNvSpPr/>
      </dsp:nvSpPr>
      <dsp:spPr>
        <a:xfrm>
          <a:off x="3987663" y="2339002"/>
          <a:ext cx="1190284" cy="1190284"/>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BE" sz="1000" kern="1200" dirty="0"/>
            <a:t>Warehouse Management</a:t>
          </a:r>
        </a:p>
      </dsp:txBody>
      <dsp:txXfrm>
        <a:off x="4161976" y="2513315"/>
        <a:ext cx="841658" cy="841658"/>
      </dsp:txXfrm>
    </dsp:sp>
    <dsp:sp modelId="{EE394362-D387-49E7-83E7-36F600192822}">
      <dsp:nvSpPr>
        <dsp:cNvPr id="0" name=""/>
        <dsp:cNvSpPr/>
      </dsp:nvSpPr>
      <dsp:spPr>
        <a:xfrm rot="5400000">
          <a:off x="3061904" y="2917619"/>
          <a:ext cx="358766" cy="33050"/>
        </a:xfrm>
        <a:custGeom>
          <a:avLst/>
          <a:gdLst/>
          <a:ahLst/>
          <a:cxnLst/>
          <a:rect l="0" t="0" r="0" b="0"/>
          <a:pathLst>
            <a:path>
              <a:moveTo>
                <a:pt x="0" y="16525"/>
              </a:moveTo>
              <a:lnTo>
                <a:pt x="358766"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BE" sz="500" kern="1200"/>
        </a:p>
      </dsp:txBody>
      <dsp:txXfrm>
        <a:off x="3232318" y="2925175"/>
        <a:ext cx="17938" cy="17938"/>
      </dsp:txXfrm>
    </dsp:sp>
    <dsp:sp modelId="{524E13F7-60AD-4677-B419-14288D78AD6A}">
      <dsp:nvSpPr>
        <dsp:cNvPr id="0" name=""/>
        <dsp:cNvSpPr/>
      </dsp:nvSpPr>
      <dsp:spPr>
        <a:xfrm>
          <a:off x="2646145" y="3113528"/>
          <a:ext cx="1190284" cy="119028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BE" sz="1000" kern="1200" dirty="0" err="1"/>
            <a:t>Purchases</a:t>
          </a:r>
          <a:endParaRPr lang="nl-BE" sz="1000" kern="1200" dirty="0"/>
        </a:p>
      </dsp:txBody>
      <dsp:txXfrm>
        <a:off x="2820458" y="3287841"/>
        <a:ext cx="841658" cy="841658"/>
      </dsp:txXfrm>
    </dsp:sp>
    <dsp:sp modelId="{29341A88-FE1A-4513-A2B1-8094C25ACE08}">
      <dsp:nvSpPr>
        <dsp:cNvPr id="0" name=""/>
        <dsp:cNvSpPr/>
      </dsp:nvSpPr>
      <dsp:spPr>
        <a:xfrm rot="9000000">
          <a:off x="2391146" y="2530357"/>
          <a:ext cx="358766" cy="33050"/>
        </a:xfrm>
        <a:custGeom>
          <a:avLst/>
          <a:gdLst/>
          <a:ahLst/>
          <a:cxnLst/>
          <a:rect l="0" t="0" r="0" b="0"/>
          <a:pathLst>
            <a:path>
              <a:moveTo>
                <a:pt x="0" y="16525"/>
              </a:moveTo>
              <a:lnTo>
                <a:pt x="358766"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BE" sz="500" kern="1200"/>
        </a:p>
      </dsp:txBody>
      <dsp:txXfrm rot="10800000">
        <a:off x="2561560" y="2537913"/>
        <a:ext cx="17938" cy="17938"/>
      </dsp:txXfrm>
    </dsp:sp>
    <dsp:sp modelId="{0EF0F9DF-CC87-4A8C-B840-19BF1CD13194}">
      <dsp:nvSpPr>
        <dsp:cNvPr id="0" name=""/>
        <dsp:cNvSpPr/>
      </dsp:nvSpPr>
      <dsp:spPr>
        <a:xfrm>
          <a:off x="1304628" y="2339002"/>
          <a:ext cx="1190284" cy="1190284"/>
        </a:xfrm>
        <a:prstGeom prst="ellipse">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BE" sz="1000" kern="1200" dirty="0"/>
            <a:t>Financial Management</a:t>
          </a:r>
        </a:p>
      </dsp:txBody>
      <dsp:txXfrm>
        <a:off x="1478941" y="2513315"/>
        <a:ext cx="841658" cy="841658"/>
      </dsp:txXfrm>
    </dsp:sp>
    <dsp:sp modelId="{D33ECEDE-9CED-4A21-AFDF-8D4E74D239A2}">
      <dsp:nvSpPr>
        <dsp:cNvPr id="0" name=""/>
        <dsp:cNvSpPr/>
      </dsp:nvSpPr>
      <dsp:spPr>
        <a:xfrm rot="12600000">
          <a:off x="2391146" y="1755831"/>
          <a:ext cx="358766" cy="33050"/>
        </a:xfrm>
        <a:custGeom>
          <a:avLst/>
          <a:gdLst/>
          <a:ahLst/>
          <a:cxnLst/>
          <a:rect l="0" t="0" r="0" b="0"/>
          <a:pathLst>
            <a:path>
              <a:moveTo>
                <a:pt x="0" y="16525"/>
              </a:moveTo>
              <a:lnTo>
                <a:pt x="358766"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BE" sz="500" kern="1200"/>
        </a:p>
      </dsp:txBody>
      <dsp:txXfrm rot="10800000">
        <a:off x="2561560" y="1763387"/>
        <a:ext cx="17938" cy="17938"/>
      </dsp:txXfrm>
    </dsp:sp>
    <dsp:sp modelId="{FB7F0547-CC2B-47DE-A8BE-01503E9B11DA}">
      <dsp:nvSpPr>
        <dsp:cNvPr id="0" name=""/>
        <dsp:cNvSpPr/>
      </dsp:nvSpPr>
      <dsp:spPr>
        <a:xfrm>
          <a:off x="1304628" y="789952"/>
          <a:ext cx="1190284" cy="1190284"/>
        </a:xfrm>
        <a:prstGeom prst="ellipse">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nl-BE" sz="1000" kern="1200" dirty="0"/>
            <a:t>Human Resources</a:t>
          </a:r>
        </a:p>
      </dsp:txBody>
      <dsp:txXfrm>
        <a:off x="1478941" y="964265"/>
        <a:ext cx="841658" cy="84165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5CA2D4-094E-48F7-9E06-42143F59D099}" type="datetimeFigureOut">
              <a:rPr lang="en-US" smtClean="0"/>
              <a:t>5/5/2017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E7E98C-E50F-40A2-A561-002C91555AD1}" type="slidenum">
              <a:rPr lang="en-US" smtClean="0"/>
              <a:t>‹#›</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67C250-A218-43FB-AD95-3331D2A81DF1}" type="datetimeFigureOut">
              <a:rPr lang="en-US" smtClean="0"/>
              <a:t>5/5/2017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FF7759-803D-4F76-9AEC-98B2D9A07B0D}" type="slidenum">
              <a:rPr lang="en-US" smtClean="0"/>
              <a:t>‹#›</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a:t>
            </a:fld>
            <a:endParaRPr lang="en-US" dirty="0"/>
          </a:p>
        </p:txBody>
      </p:sp>
    </p:spTree>
    <p:extLst>
      <p:ext uri="{BB962C8B-B14F-4D97-AF65-F5344CB8AC3E}">
        <p14:creationId xmlns:p14="http://schemas.microsoft.com/office/powerpoint/2010/main" val="344710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use this slide to show the structure of the ribbon.</a:t>
            </a:r>
          </a:p>
          <a:p>
            <a:r>
              <a:rPr lang="en-US" baseline="0" dirty="0"/>
              <a:t>Also refer to other Microsoft applications (such as Office) that also use ribbons.</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dirty="0"/>
          </a:p>
        </p:txBody>
      </p:sp>
    </p:spTree>
    <p:extLst>
      <p:ext uri="{BB962C8B-B14F-4D97-AF65-F5344CB8AC3E}">
        <p14:creationId xmlns:p14="http://schemas.microsoft.com/office/powerpoint/2010/main" val="1262543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use this slide to show the structure of the ribbon.</a:t>
            </a:r>
          </a:p>
          <a:p>
            <a:r>
              <a:rPr lang="en-US" baseline="0" dirty="0"/>
              <a:t>Also refer to other Microsoft applications (such as Office) that also use ribbons.</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13</a:t>
            </a:fld>
            <a:endParaRPr lang="en-US" dirty="0"/>
          </a:p>
        </p:txBody>
      </p:sp>
    </p:spTree>
    <p:extLst>
      <p:ext uri="{BB962C8B-B14F-4D97-AF65-F5344CB8AC3E}">
        <p14:creationId xmlns:p14="http://schemas.microsoft.com/office/powerpoint/2010/main" val="1196207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use this slide to show the structure of the ribbon.</a:t>
            </a:r>
          </a:p>
          <a:p>
            <a:r>
              <a:rPr lang="en-US" baseline="0" dirty="0"/>
              <a:t>Also refer to other Microsoft applications (such as Office) that also use ribbons.</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14</a:t>
            </a:fld>
            <a:endParaRPr lang="en-US" dirty="0"/>
          </a:p>
        </p:txBody>
      </p:sp>
    </p:spTree>
    <p:extLst>
      <p:ext uri="{BB962C8B-B14F-4D97-AF65-F5344CB8AC3E}">
        <p14:creationId xmlns:p14="http://schemas.microsoft.com/office/powerpoint/2010/main" val="1434429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use this slide to show the structure of the ribbon.</a:t>
            </a:r>
          </a:p>
          <a:p>
            <a:r>
              <a:rPr lang="en-US" baseline="0" dirty="0"/>
              <a:t>Also refer to other Microsoft applications (such as Office) that also use ribbons.</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dirty="0"/>
          </a:p>
        </p:txBody>
      </p:sp>
    </p:spTree>
    <p:extLst>
      <p:ext uri="{BB962C8B-B14F-4D97-AF65-F5344CB8AC3E}">
        <p14:creationId xmlns:p14="http://schemas.microsoft.com/office/powerpoint/2010/main" val="3284734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Before</a:t>
            </a:r>
            <a:r>
              <a:rPr lang="nl-BE" dirty="0"/>
              <a:t> </a:t>
            </a:r>
            <a:r>
              <a:rPr lang="nl-BE" dirty="0" err="1"/>
              <a:t>starting</a:t>
            </a:r>
            <a:r>
              <a:rPr lang="nl-BE" dirty="0"/>
              <a:t> </a:t>
            </a:r>
            <a:r>
              <a:rPr lang="nl-BE" dirty="0" err="1"/>
              <a:t>to</a:t>
            </a:r>
            <a:r>
              <a:rPr lang="nl-BE" dirty="0"/>
              <a:t> </a:t>
            </a:r>
            <a:r>
              <a:rPr lang="nl-BE" dirty="0" err="1"/>
              <a:t>explore</a:t>
            </a:r>
            <a:r>
              <a:rPr lang="nl-BE" baseline="0" dirty="0"/>
              <a:t> Microsoft Dynamics NAV, in </a:t>
            </a:r>
            <a:r>
              <a:rPr lang="nl-BE" baseline="0" dirty="0" err="1"/>
              <a:t>this</a:t>
            </a:r>
            <a:r>
              <a:rPr lang="nl-BE" baseline="0" dirty="0"/>
              <a:t> module </a:t>
            </a:r>
            <a:r>
              <a:rPr lang="nl-BE" baseline="0" dirty="0" err="1"/>
              <a:t>you</a:t>
            </a:r>
            <a:r>
              <a:rPr lang="nl-BE" baseline="0" dirty="0"/>
              <a:t> </a:t>
            </a:r>
            <a:r>
              <a:rPr lang="nl-BE" baseline="0" dirty="0" err="1"/>
              <a:t>will</a:t>
            </a:r>
            <a:r>
              <a:rPr lang="nl-BE" baseline="0" dirty="0"/>
              <a:t> </a:t>
            </a:r>
            <a:r>
              <a:rPr lang="nl-BE" baseline="0" dirty="0" err="1"/>
              <a:t>give</a:t>
            </a:r>
            <a:r>
              <a:rPr lang="nl-BE" baseline="0" dirty="0"/>
              <a:t> a short </a:t>
            </a:r>
            <a:r>
              <a:rPr lang="nl-BE" baseline="0" dirty="0" err="1"/>
              <a:t>introduction</a:t>
            </a:r>
            <a:r>
              <a:rPr lang="nl-BE" baseline="0" dirty="0"/>
              <a:t> of </a:t>
            </a:r>
            <a:r>
              <a:rPr lang="nl-BE" baseline="0" dirty="0" err="1"/>
              <a:t>all</a:t>
            </a:r>
            <a:r>
              <a:rPr lang="nl-BE" baseline="0" dirty="0"/>
              <a:t> </a:t>
            </a:r>
            <a:r>
              <a:rPr lang="nl-BE" baseline="0" dirty="0" err="1"/>
              <a:t>the</a:t>
            </a:r>
            <a:r>
              <a:rPr lang="nl-BE" baseline="0" dirty="0"/>
              <a:t> different </a:t>
            </a:r>
            <a:r>
              <a:rPr lang="nl-BE" baseline="0" dirty="0" err="1"/>
              <a:t>application</a:t>
            </a:r>
            <a:r>
              <a:rPr lang="nl-BE" baseline="0" dirty="0"/>
              <a:t> </a:t>
            </a:r>
            <a:r>
              <a:rPr lang="nl-BE" baseline="0" dirty="0" err="1"/>
              <a:t>areas</a:t>
            </a:r>
            <a:r>
              <a:rPr lang="nl-BE" baseline="0" dirty="0"/>
              <a:t>.</a:t>
            </a:r>
          </a:p>
          <a:p>
            <a:endParaRPr lang="nl-BE" baseline="0" dirty="0"/>
          </a:p>
          <a:p>
            <a:r>
              <a:rPr lang="nl-BE" baseline="0" dirty="0"/>
              <a:t>The </a:t>
            </a:r>
            <a:r>
              <a:rPr lang="nl-BE" baseline="0" dirty="0" err="1"/>
              <a:t>purpose</a:t>
            </a:r>
            <a:r>
              <a:rPr lang="nl-BE" baseline="0" dirty="0"/>
              <a:t> is </a:t>
            </a:r>
            <a:r>
              <a:rPr lang="nl-BE" baseline="0" dirty="0" err="1"/>
              <a:t>to</a:t>
            </a:r>
            <a:r>
              <a:rPr lang="nl-BE" baseline="0" dirty="0"/>
              <a:t> </a:t>
            </a:r>
            <a:r>
              <a:rPr lang="nl-BE" baseline="0" dirty="0" err="1"/>
              <a:t>give</a:t>
            </a:r>
            <a:r>
              <a:rPr lang="nl-BE" baseline="0" dirty="0"/>
              <a:t> </a:t>
            </a:r>
            <a:r>
              <a:rPr lang="nl-BE" baseline="0" dirty="0" err="1"/>
              <a:t>the</a:t>
            </a:r>
            <a:r>
              <a:rPr lang="nl-BE" baseline="0" dirty="0"/>
              <a:t> </a:t>
            </a:r>
            <a:r>
              <a:rPr lang="nl-BE" baseline="0" dirty="0" err="1"/>
              <a:t>audience</a:t>
            </a:r>
            <a:r>
              <a:rPr lang="nl-BE" baseline="0" dirty="0"/>
              <a:t> </a:t>
            </a:r>
            <a:r>
              <a:rPr lang="nl-BE" baseline="0" dirty="0" err="1"/>
              <a:t>an</a:t>
            </a:r>
            <a:r>
              <a:rPr lang="nl-BE" baseline="0" dirty="0"/>
              <a:t> </a:t>
            </a:r>
            <a:r>
              <a:rPr lang="nl-BE" baseline="0" dirty="0" err="1"/>
              <a:t>idea</a:t>
            </a:r>
            <a:r>
              <a:rPr lang="nl-BE" baseline="0" dirty="0"/>
              <a:t> </a:t>
            </a:r>
            <a:r>
              <a:rPr lang="nl-BE" baseline="0" dirty="0" err="1"/>
              <a:t>what</a:t>
            </a:r>
            <a:r>
              <a:rPr lang="nl-BE" baseline="0" dirty="0"/>
              <a:t> NAV </a:t>
            </a:r>
            <a:r>
              <a:rPr lang="nl-BE" baseline="0" dirty="0" err="1"/>
              <a:t>can</a:t>
            </a:r>
            <a:r>
              <a:rPr lang="nl-BE" baseline="0" dirty="0"/>
              <a:t> </a:t>
            </a:r>
            <a:r>
              <a:rPr lang="nl-BE" baseline="0" dirty="0" err="1"/>
              <a:t>be</a:t>
            </a:r>
            <a:r>
              <a:rPr lang="nl-BE" baseline="0" dirty="0"/>
              <a:t> </a:t>
            </a:r>
            <a:r>
              <a:rPr lang="nl-BE" baseline="0" dirty="0" err="1"/>
              <a:t>used</a:t>
            </a:r>
            <a:r>
              <a:rPr lang="nl-BE" baseline="0" dirty="0"/>
              <a:t> </a:t>
            </a:r>
            <a:r>
              <a:rPr lang="nl-BE" baseline="0" dirty="0" err="1"/>
              <a:t>for</a:t>
            </a:r>
            <a:r>
              <a:rPr lang="nl-BE" baseline="0" dirty="0"/>
              <a:t>.</a:t>
            </a:r>
          </a:p>
          <a:p>
            <a:endParaRPr lang="nl-BE" baseline="0" dirty="0"/>
          </a:p>
          <a:p>
            <a:r>
              <a:rPr lang="nl-BE" baseline="0" dirty="0" err="1"/>
              <a:t>You</a:t>
            </a:r>
            <a:r>
              <a:rPr lang="nl-BE" baseline="0" dirty="0"/>
              <a:t> </a:t>
            </a:r>
            <a:r>
              <a:rPr lang="nl-BE" baseline="0" dirty="0" err="1"/>
              <a:t>can</a:t>
            </a:r>
            <a:r>
              <a:rPr lang="nl-BE" baseline="0" dirty="0"/>
              <a:t> of course </a:t>
            </a:r>
            <a:r>
              <a:rPr lang="nl-BE" baseline="0" dirty="0" err="1"/>
              <a:t>not</a:t>
            </a:r>
            <a:r>
              <a:rPr lang="nl-BE" baseline="0" dirty="0"/>
              <a:t> cover </a:t>
            </a:r>
            <a:r>
              <a:rPr lang="nl-BE" baseline="0" dirty="0" err="1"/>
              <a:t>every</a:t>
            </a:r>
            <a:r>
              <a:rPr lang="nl-BE" baseline="0" dirty="0"/>
              <a:t> module in detail. </a:t>
            </a:r>
            <a:r>
              <a:rPr lang="nl-BE" baseline="0" dirty="0" err="1"/>
              <a:t>You</a:t>
            </a:r>
            <a:r>
              <a:rPr lang="nl-BE" baseline="0" dirty="0"/>
              <a:t> </a:t>
            </a:r>
            <a:r>
              <a:rPr lang="nl-BE" baseline="0" dirty="0" err="1"/>
              <a:t>could</a:t>
            </a:r>
            <a:r>
              <a:rPr lang="nl-BE" baseline="0" dirty="0"/>
              <a:t> </a:t>
            </a:r>
            <a:r>
              <a:rPr lang="nl-BE" baseline="0" dirty="0" err="1"/>
              <a:t>however</a:t>
            </a:r>
            <a:r>
              <a:rPr lang="nl-BE" baseline="0" dirty="0"/>
              <a:t> </a:t>
            </a:r>
            <a:r>
              <a:rPr lang="nl-BE" baseline="0" dirty="0" err="1"/>
              <a:t>refer</a:t>
            </a:r>
            <a:r>
              <a:rPr lang="nl-BE" baseline="0" dirty="0"/>
              <a:t> </a:t>
            </a:r>
            <a:r>
              <a:rPr lang="nl-BE" baseline="0" dirty="0" err="1"/>
              <a:t>to</a:t>
            </a:r>
            <a:r>
              <a:rPr lang="nl-BE" baseline="0" dirty="0"/>
              <a:t> </a:t>
            </a:r>
            <a:r>
              <a:rPr lang="nl-BE" baseline="0" dirty="0" err="1"/>
              <a:t>other</a:t>
            </a:r>
            <a:r>
              <a:rPr lang="nl-BE" baseline="0" dirty="0"/>
              <a:t> courses </a:t>
            </a:r>
            <a:r>
              <a:rPr lang="nl-BE" baseline="0" dirty="0" err="1"/>
              <a:t>that</a:t>
            </a:r>
            <a:r>
              <a:rPr lang="nl-BE" baseline="0" dirty="0"/>
              <a:t> cover these topics more in detail.</a:t>
            </a:r>
            <a:endParaRPr lang="nl-BE" dirty="0"/>
          </a:p>
        </p:txBody>
      </p:sp>
      <p:sp>
        <p:nvSpPr>
          <p:cNvPr id="4" name="Slide Number Placeholder 3"/>
          <p:cNvSpPr>
            <a:spLocks noGrp="1"/>
          </p:cNvSpPr>
          <p:nvPr>
            <p:ph type="sldNum" sz="quarter" idx="10"/>
          </p:nvPr>
        </p:nvSpPr>
        <p:spPr/>
        <p:txBody>
          <a:bodyPr/>
          <a:lstStyle/>
          <a:p>
            <a:fld id="{E2FF7759-803D-4F76-9AEC-98B2D9A07B0D}" type="slidenum">
              <a:rPr lang="en-US" smtClean="0"/>
              <a:t>17</a:t>
            </a:fld>
            <a:endParaRPr lang="en-US" dirty="0"/>
          </a:p>
        </p:txBody>
      </p:sp>
    </p:spTree>
    <p:extLst>
      <p:ext uri="{BB962C8B-B14F-4D97-AF65-F5344CB8AC3E}">
        <p14:creationId xmlns:p14="http://schemas.microsoft.com/office/powerpoint/2010/main" val="252346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Before</a:t>
            </a:r>
            <a:r>
              <a:rPr lang="nl-BE" dirty="0"/>
              <a:t> </a:t>
            </a:r>
            <a:r>
              <a:rPr lang="nl-BE" dirty="0" err="1"/>
              <a:t>starting</a:t>
            </a:r>
            <a:r>
              <a:rPr lang="nl-BE" dirty="0"/>
              <a:t> </a:t>
            </a:r>
            <a:r>
              <a:rPr lang="nl-BE" dirty="0" err="1"/>
              <a:t>to</a:t>
            </a:r>
            <a:r>
              <a:rPr lang="nl-BE" dirty="0"/>
              <a:t> </a:t>
            </a:r>
            <a:r>
              <a:rPr lang="nl-BE" dirty="0" err="1"/>
              <a:t>explore</a:t>
            </a:r>
            <a:r>
              <a:rPr lang="nl-BE" baseline="0" dirty="0"/>
              <a:t> Microsoft Dynamics NAV, in </a:t>
            </a:r>
            <a:r>
              <a:rPr lang="nl-BE" baseline="0" dirty="0" err="1"/>
              <a:t>this</a:t>
            </a:r>
            <a:r>
              <a:rPr lang="nl-BE" baseline="0" dirty="0"/>
              <a:t> module </a:t>
            </a:r>
            <a:r>
              <a:rPr lang="nl-BE" baseline="0" dirty="0" err="1"/>
              <a:t>you</a:t>
            </a:r>
            <a:r>
              <a:rPr lang="nl-BE" baseline="0" dirty="0"/>
              <a:t> </a:t>
            </a:r>
            <a:r>
              <a:rPr lang="nl-BE" baseline="0" dirty="0" err="1"/>
              <a:t>will</a:t>
            </a:r>
            <a:r>
              <a:rPr lang="nl-BE" baseline="0" dirty="0"/>
              <a:t> </a:t>
            </a:r>
            <a:r>
              <a:rPr lang="nl-BE" baseline="0" dirty="0" err="1"/>
              <a:t>give</a:t>
            </a:r>
            <a:r>
              <a:rPr lang="nl-BE" baseline="0" dirty="0"/>
              <a:t> a short </a:t>
            </a:r>
            <a:r>
              <a:rPr lang="nl-BE" baseline="0" dirty="0" err="1"/>
              <a:t>introduction</a:t>
            </a:r>
            <a:r>
              <a:rPr lang="nl-BE" baseline="0" dirty="0"/>
              <a:t> of </a:t>
            </a:r>
            <a:r>
              <a:rPr lang="nl-BE" baseline="0" dirty="0" err="1"/>
              <a:t>all</a:t>
            </a:r>
            <a:r>
              <a:rPr lang="nl-BE" baseline="0" dirty="0"/>
              <a:t> </a:t>
            </a:r>
            <a:r>
              <a:rPr lang="nl-BE" baseline="0" dirty="0" err="1"/>
              <a:t>the</a:t>
            </a:r>
            <a:r>
              <a:rPr lang="nl-BE" baseline="0" dirty="0"/>
              <a:t> different </a:t>
            </a:r>
            <a:r>
              <a:rPr lang="nl-BE" baseline="0" dirty="0" err="1"/>
              <a:t>application</a:t>
            </a:r>
            <a:r>
              <a:rPr lang="nl-BE" baseline="0" dirty="0"/>
              <a:t> </a:t>
            </a:r>
            <a:r>
              <a:rPr lang="nl-BE" baseline="0" dirty="0" err="1"/>
              <a:t>areas</a:t>
            </a:r>
            <a:r>
              <a:rPr lang="nl-BE" baseline="0" dirty="0"/>
              <a:t>.</a:t>
            </a:r>
          </a:p>
          <a:p>
            <a:endParaRPr lang="nl-BE" baseline="0" dirty="0"/>
          </a:p>
          <a:p>
            <a:r>
              <a:rPr lang="nl-BE" baseline="0" dirty="0"/>
              <a:t>The </a:t>
            </a:r>
            <a:r>
              <a:rPr lang="nl-BE" baseline="0" dirty="0" err="1"/>
              <a:t>purpose</a:t>
            </a:r>
            <a:r>
              <a:rPr lang="nl-BE" baseline="0" dirty="0"/>
              <a:t> is </a:t>
            </a:r>
            <a:r>
              <a:rPr lang="nl-BE" baseline="0" dirty="0" err="1"/>
              <a:t>to</a:t>
            </a:r>
            <a:r>
              <a:rPr lang="nl-BE" baseline="0" dirty="0"/>
              <a:t> </a:t>
            </a:r>
            <a:r>
              <a:rPr lang="nl-BE" baseline="0" dirty="0" err="1"/>
              <a:t>give</a:t>
            </a:r>
            <a:r>
              <a:rPr lang="nl-BE" baseline="0" dirty="0"/>
              <a:t> </a:t>
            </a:r>
            <a:r>
              <a:rPr lang="nl-BE" baseline="0" dirty="0" err="1"/>
              <a:t>the</a:t>
            </a:r>
            <a:r>
              <a:rPr lang="nl-BE" baseline="0" dirty="0"/>
              <a:t> </a:t>
            </a:r>
            <a:r>
              <a:rPr lang="nl-BE" baseline="0" dirty="0" err="1"/>
              <a:t>audience</a:t>
            </a:r>
            <a:r>
              <a:rPr lang="nl-BE" baseline="0" dirty="0"/>
              <a:t> </a:t>
            </a:r>
            <a:r>
              <a:rPr lang="nl-BE" baseline="0" dirty="0" err="1"/>
              <a:t>an</a:t>
            </a:r>
            <a:r>
              <a:rPr lang="nl-BE" baseline="0" dirty="0"/>
              <a:t> </a:t>
            </a:r>
            <a:r>
              <a:rPr lang="nl-BE" baseline="0" dirty="0" err="1"/>
              <a:t>idea</a:t>
            </a:r>
            <a:r>
              <a:rPr lang="nl-BE" baseline="0" dirty="0"/>
              <a:t> </a:t>
            </a:r>
            <a:r>
              <a:rPr lang="nl-BE" baseline="0" dirty="0" err="1"/>
              <a:t>what</a:t>
            </a:r>
            <a:r>
              <a:rPr lang="nl-BE" baseline="0" dirty="0"/>
              <a:t> NAV </a:t>
            </a:r>
            <a:r>
              <a:rPr lang="nl-BE" baseline="0" dirty="0" err="1"/>
              <a:t>can</a:t>
            </a:r>
            <a:r>
              <a:rPr lang="nl-BE" baseline="0" dirty="0"/>
              <a:t> </a:t>
            </a:r>
            <a:r>
              <a:rPr lang="nl-BE" baseline="0" dirty="0" err="1"/>
              <a:t>be</a:t>
            </a:r>
            <a:r>
              <a:rPr lang="nl-BE" baseline="0" dirty="0"/>
              <a:t> </a:t>
            </a:r>
            <a:r>
              <a:rPr lang="nl-BE" baseline="0" dirty="0" err="1"/>
              <a:t>used</a:t>
            </a:r>
            <a:r>
              <a:rPr lang="nl-BE" baseline="0" dirty="0"/>
              <a:t> </a:t>
            </a:r>
            <a:r>
              <a:rPr lang="nl-BE" baseline="0" dirty="0" err="1"/>
              <a:t>for</a:t>
            </a:r>
            <a:r>
              <a:rPr lang="nl-BE" baseline="0" dirty="0"/>
              <a:t>.</a:t>
            </a:r>
          </a:p>
          <a:p>
            <a:endParaRPr lang="nl-BE" baseline="0" dirty="0"/>
          </a:p>
          <a:p>
            <a:r>
              <a:rPr lang="nl-BE" baseline="0" dirty="0" err="1"/>
              <a:t>You</a:t>
            </a:r>
            <a:r>
              <a:rPr lang="nl-BE" baseline="0" dirty="0"/>
              <a:t> </a:t>
            </a:r>
            <a:r>
              <a:rPr lang="nl-BE" baseline="0" dirty="0" err="1"/>
              <a:t>can</a:t>
            </a:r>
            <a:r>
              <a:rPr lang="nl-BE" baseline="0" dirty="0"/>
              <a:t> of course </a:t>
            </a:r>
            <a:r>
              <a:rPr lang="nl-BE" baseline="0" dirty="0" err="1"/>
              <a:t>not</a:t>
            </a:r>
            <a:r>
              <a:rPr lang="nl-BE" baseline="0" dirty="0"/>
              <a:t> cover </a:t>
            </a:r>
            <a:r>
              <a:rPr lang="nl-BE" baseline="0" dirty="0" err="1"/>
              <a:t>every</a:t>
            </a:r>
            <a:r>
              <a:rPr lang="nl-BE" baseline="0" dirty="0"/>
              <a:t> module in detail. </a:t>
            </a:r>
            <a:r>
              <a:rPr lang="nl-BE" baseline="0" dirty="0" err="1"/>
              <a:t>You</a:t>
            </a:r>
            <a:r>
              <a:rPr lang="nl-BE" baseline="0" dirty="0"/>
              <a:t> </a:t>
            </a:r>
            <a:r>
              <a:rPr lang="nl-BE" baseline="0" dirty="0" err="1"/>
              <a:t>could</a:t>
            </a:r>
            <a:r>
              <a:rPr lang="nl-BE" baseline="0" dirty="0"/>
              <a:t> </a:t>
            </a:r>
            <a:r>
              <a:rPr lang="nl-BE" baseline="0" dirty="0" err="1"/>
              <a:t>however</a:t>
            </a:r>
            <a:r>
              <a:rPr lang="nl-BE" baseline="0" dirty="0"/>
              <a:t> </a:t>
            </a:r>
            <a:r>
              <a:rPr lang="nl-BE" baseline="0" dirty="0" err="1"/>
              <a:t>refer</a:t>
            </a:r>
            <a:r>
              <a:rPr lang="nl-BE" baseline="0" dirty="0"/>
              <a:t> </a:t>
            </a:r>
            <a:r>
              <a:rPr lang="nl-BE" baseline="0" dirty="0" err="1"/>
              <a:t>to</a:t>
            </a:r>
            <a:r>
              <a:rPr lang="nl-BE" baseline="0" dirty="0"/>
              <a:t> </a:t>
            </a:r>
            <a:r>
              <a:rPr lang="nl-BE" baseline="0" dirty="0" err="1"/>
              <a:t>other</a:t>
            </a:r>
            <a:r>
              <a:rPr lang="nl-BE" baseline="0" dirty="0"/>
              <a:t> courses </a:t>
            </a:r>
            <a:r>
              <a:rPr lang="nl-BE" baseline="0" dirty="0" err="1"/>
              <a:t>that</a:t>
            </a:r>
            <a:r>
              <a:rPr lang="nl-BE" baseline="0" dirty="0"/>
              <a:t> cover these topics more in detail.</a:t>
            </a:r>
            <a:endParaRPr lang="nl-BE" dirty="0"/>
          </a:p>
        </p:txBody>
      </p:sp>
      <p:sp>
        <p:nvSpPr>
          <p:cNvPr id="4" name="Slide Number Placeholder 3"/>
          <p:cNvSpPr>
            <a:spLocks noGrp="1"/>
          </p:cNvSpPr>
          <p:nvPr>
            <p:ph type="sldNum" sz="quarter" idx="10"/>
          </p:nvPr>
        </p:nvSpPr>
        <p:spPr/>
        <p:txBody>
          <a:bodyPr/>
          <a:lstStyle/>
          <a:p>
            <a:fld id="{E2FF7759-803D-4F76-9AEC-98B2D9A07B0D}" type="slidenum">
              <a:rPr lang="en-US" smtClean="0"/>
              <a:t>18</a:t>
            </a:fld>
            <a:endParaRPr lang="en-US" dirty="0"/>
          </a:p>
        </p:txBody>
      </p:sp>
    </p:spTree>
    <p:extLst>
      <p:ext uri="{BB962C8B-B14F-4D97-AF65-F5344CB8AC3E}">
        <p14:creationId xmlns:p14="http://schemas.microsoft.com/office/powerpoint/2010/main" val="2540035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purpose of this module is</a:t>
            </a:r>
            <a:r>
              <a:rPr lang="en-US" baseline="0" noProof="0" dirty="0"/>
              <a:t> to familiarize the audience with the NAV user interface.</a:t>
            </a:r>
          </a:p>
          <a:p>
            <a:endParaRPr lang="en-US" baseline="0" noProof="0" dirty="0"/>
          </a:p>
          <a:p>
            <a:pPr marL="171450" indent="-171450">
              <a:buFont typeface="Arial" panose="020B0604020202020204" pitchFamily="34" charset="0"/>
              <a:buChar char="•"/>
            </a:pPr>
            <a:r>
              <a:rPr lang="en-US" baseline="0" noProof="0" dirty="0"/>
              <a:t>You can cover the different components starting at the top, and then move down to the bottom of the window (the status bar).</a:t>
            </a:r>
          </a:p>
          <a:p>
            <a:pPr marL="171450" indent="-171450">
              <a:buFont typeface="Arial" panose="020B0604020202020204" pitchFamily="34" charset="0"/>
              <a:buChar char="•"/>
            </a:pPr>
            <a:r>
              <a:rPr lang="en-US" baseline="0" noProof="0" dirty="0"/>
              <a:t>Try to limit details on personalization, because this is covered in the following module.</a:t>
            </a:r>
            <a:endParaRPr lang="en-US" noProof="0" dirty="0"/>
          </a:p>
        </p:txBody>
      </p:sp>
      <p:sp>
        <p:nvSpPr>
          <p:cNvPr id="4" name="Slide Number Placeholder 3"/>
          <p:cNvSpPr>
            <a:spLocks noGrp="1"/>
          </p:cNvSpPr>
          <p:nvPr>
            <p:ph type="sldNum" sz="quarter" idx="10"/>
          </p:nvPr>
        </p:nvSpPr>
        <p:spPr/>
        <p:txBody>
          <a:bodyPr/>
          <a:lstStyle/>
          <a:p>
            <a:fld id="{E2FF7759-803D-4F76-9AEC-98B2D9A07B0D}" type="slidenum">
              <a:rPr lang="en-US" smtClean="0"/>
              <a:t>20</a:t>
            </a:fld>
            <a:endParaRPr lang="en-US" dirty="0"/>
          </a:p>
        </p:txBody>
      </p:sp>
    </p:spTree>
    <p:extLst>
      <p:ext uri="{BB962C8B-B14F-4D97-AF65-F5344CB8AC3E}">
        <p14:creationId xmlns:p14="http://schemas.microsoft.com/office/powerpoint/2010/main" val="279538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use this slide to show the structure of the ribbon.</a:t>
            </a:r>
          </a:p>
          <a:p>
            <a:r>
              <a:rPr lang="en-US" baseline="0" dirty="0"/>
              <a:t>Also refer to other Microsoft applications (such as Office) that also use ribbons.</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21</a:t>
            </a:fld>
            <a:endParaRPr lang="en-US" dirty="0"/>
          </a:p>
        </p:txBody>
      </p:sp>
    </p:spTree>
    <p:extLst>
      <p:ext uri="{BB962C8B-B14F-4D97-AF65-F5344CB8AC3E}">
        <p14:creationId xmlns:p14="http://schemas.microsoft.com/office/powerpoint/2010/main" val="3782023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use this slide to show the structure of the ribbon.</a:t>
            </a:r>
          </a:p>
          <a:p>
            <a:r>
              <a:rPr lang="en-US" baseline="0" dirty="0"/>
              <a:t>Also refer to other Microsoft applications (such as Office) that also use ribbons.</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22</a:t>
            </a:fld>
            <a:endParaRPr lang="en-US" dirty="0"/>
          </a:p>
        </p:txBody>
      </p:sp>
    </p:spTree>
    <p:extLst>
      <p:ext uri="{BB962C8B-B14F-4D97-AF65-F5344CB8AC3E}">
        <p14:creationId xmlns:p14="http://schemas.microsoft.com/office/powerpoint/2010/main" val="1837867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use this slide to show the structure of the ribbon.</a:t>
            </a:r>
          </a:p>
          <a:p>
            <a:r>
              <a:rPr lang="en-US" baseline="0" dirty="0"/>
              <a:t>Also refer to other Microsoft applications (such as Office) that also use ribbons.</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23</a:t>
            </a:fld>
            <a:endParaRPr lang="en-US" dirty="0"/>
          </a:p>
        </p:txBody>
      </p:sp>
    </p:spTree>
    <p:extLst>
      <p:ext uri="{BB962C8B-B14F-4D97-AF65-F5344CB8AC3E}">
        <p14:creationId xmlns:p14="http://schemas.microsoft.com/office/powerpoint/2010/main" val="84572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Welcome to Introduction</a:t>
            </a:r>
            <a:r>
              <a:rPr lang="en-US" baseline="0" dirty="0"/>
              <a:t> </a:t>
            </a:r>
            <a:r>
              <a:rPr lang="en-US" dirty="0"/>
              <a:t>in Microsoft Dynamics</a:t>
            </a:r>
            <a:r>
              <a:rPr lang="en-US" baseline="0" dirty="0"/>
              <a:t> NAV 2016</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Segoe"/>
                <a:cs typeface="Arial" panose="020B0604020202020204" pitchFamily="34" charset="0"/>
              </a:rPr>
              <a:t>After</a:t>
            </a:r>
            <a:r>
              <a:rPr lang="en-US" sz="1200" b="0" baseline="0" dirty="0">
                <a:latin typeface="Segoe"/>
                <a:cs typeface="Arial" panose="020B0604020202020204" pitchFamily="34" charset="0"/>
              </a:rPr>
              <a:t> welcoming the audience and introducing yourself, provide an overview of the course modules.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latin typeface="Segoe"/>
                <a:cs typeface="Arial" panose="020B0604020202020204" pitchFamily="34" charset="0"/>
              </a:rPr>
              <a:t>You might want to emphasize the following: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a:cs typeface="Arial" panose="020B0604020202020204" pitchFamily="34" charset="0"/>
              </a:rPr>
              <a:t>This course an introduction to Microsoft Dynamics NAV</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a:cs typeface="Arial" panose="020B0604020202020204" pitchFamily="34" charset="0"/>
              </a:rPr>
              <a:t>This is the perfect course to prepare students for other courses on Microsoft Dynamics NAV</a:t>
            </a:r>
          </a:p>
          <a:p>
            <a:endParaRPr lang="nl-BE" dirty="0"/>
          </a:p>
        </p:txBody>
      </p:sp>
      <p:sp>
        <p:nvSpPr>
          <p:cNvPr id="4" name="Slide Number Placeholder 3"/>
          <p:cNvSpPr>
            <a:spLocks noGrp="1"/>
          </p:cNvSpPr>
          <p:nvPr>
            <p:ph type="sldNum" sz="quarter" idx="10"/>
          </p:nvPr>
        </p:nvSpPr>
        <p:spPr/>
        <p:txBody>
          <a:bodyPr/>
          <a:lstStyle/>
          <a:p>
            <a:fld id="{E2FF7759-803D-4F76-9AEC-98B2D9A07B0D}" type="slidenum">
              <a:rPr lang="en-US" smtClean="0"/>
              <a:t>2</a:t>
            </a:fld>
            <a:endParaRPr lang="en-US" dirty="0"/>
          </a:p>
        </p:txBody>
      </p:sp>
    </p:spTree>
    <p:extLst>
      <p:ext uri="{BB962C8B-B14F-4D97-AF65-F5344CB8AC3E}">
        <p14:creationId xmlns:p14="http://schemas.microsoft.com/office/powerpoint/2010/main" val="4212962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use this slide to show the structure of the ribbon.</a:t>
            </a:r>
          </a:p>
          <a:p>
            <a:r>
              <a:rPr lang="en-US" baseline="0" dirty="0"/>
              <a:t>Also refer to other Microsoft applications (such as Office) that also use ribbons.</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24</a:t>
            </a:fld>
            <a:endParaRPr lang="en-US" dirty="0"/>
          </a:p>
        </p:txBody>
      </p:sp>
    </p:spTree>
    <p:extLst>
      <p:ext uri="{BB962C8B-B14F-4D97-AF65-F5344CB8AC3E}">
        <p14:creationId xmlns:p14="http://schemas.microsoft.com/office/powerpoint/2010/main" val="240621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use this slide to show the structure of the ribbon.</a:t>
            </a:r>
          </a:p>
          <a:p>
            <a:r>
              <a:rPr lang="en-US" baseline="0" dirty="0"/>
              <a:t>Also refer to other Microsoft applications (such as Office) that also use ribbons.</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25</a:t>
            </a:fld>
            <a:endParaRPr lang="en-US" dirty="0"/>
          </a:p>
        </p:txBody>
      </p:sp>
    </p:spTree>
    <p:extLst>
      <p:ext uri="{BB962C8B-B14F-4D97-AF65-F5344CB8AC3E}">
        <p14:creationId xmlns:p14="http://schemas.microsoft.com/office/powerpoint/2010/main" val="3995823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a:t>
            </a:r>
            <a:r>
              <a:rPr lang="en-US" baseline="0" dirty="0"/>
              <a:t> show the different page types, but also emphasize that you will cover the 2 most used types in detail:</a:t>
            </a:r>
          </a:p>
          <a:p>
            <a:pPr marL="171450" indent="-171450">
              <a:buFont typeface="Arial" panose="020B0604020202020204" pitchFamily="34" charset="0"/>
              <a:buChar char="•"/>
            </a:pPr>
            <a:r>
              <a:rPr lang="en-US" baseline="0" dirty="0"/>
              <a:t>Card</a:t>
            </a:r>
          </a:p>
          <a:p>
            <a:pPr marL="171450" indent="-171450">
              <a:buFont typeface="Arial" panose="020B0604020202020204" pitchFamily="34" charset="0"/>
              <a:buChar char="•"/>
            </a:pPr>
            <a:r>
              <a:rPr lang="en-US" baseline="0" dirty="0"/>
              <a:t>List</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26</a:t>
            </a:fld>
            <a:endParaRPr lang="en-US" dirty="0"/>
          </a:p>
        </p:txBody>
      </p:sp>
    </p:spTree>
    <p:extLst>
      <p:ext uri="{BB962C8B-B14F-4D97-AF65-F5344CB8AC3E}">
        <p14:creationId xmlns:p14="http://schemas.microsoft.com/office/powerpoint/2010/main" val="2362254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showing this slide and explaining</a:t>
            </a:r>
            <a:r>
              <a:rPr lang="en-US" baseline="0" dirty="0"/>
              <a:t> the different components of a list page, go to the application and show some examples of list pages.</a:t>
            </a:r>
          </a:p>
          <a:p>
            <a:r>
              <a:rPr lang="en-US" baseline="0" dirty="0"/>
              <a:t>Remember to only focus on the interface. Topics such as personalization, filter, search, … are covered in other modules.</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27</a:t>
            </a:fld>
            <a:endParaRPr lang="en-US" dirty="0"/>
          </a:p>
        </p:txBody>
      </p:sp>
    </p:spTree>
    <p:extLst>
      <p:ext uri="{BB962C8B-B14F-4D97-AF65-F5344CB8AC3E}">
        <p14:creationId xmlns:p14="http://schemas.microsoft.com/office/powerpoint/2010/main" val="2090229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showing this slide and explaining</a:t>
            </a:r>
            <a:r>
              <a:rPr lang="en-US" baseline="0" dirty="0"/>
              <a:t> the different components of a list page, go to the application and show some examples of list pages.</a:t>
            </a:r>
          </a:p>
          <a:p>
            <a:r>
              <a:rPr lang="en-US" baseline="0" dirty="0"/>
              <a:t>Remember to only focus on the interface. Topics such as personalization, filter, search, … are covered in other modules.</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28</a:t>
            </a:fld>
            <a:endParaRPr lang="en-US" dirty="0"/>
          </a:p>
        </p:txBody>
      </p:sp>
    </p:spTree>
    <p:extLst>
      <p:ext uri="{BB962C8B-B14F-4D97-AF65-F5344CB8AC3E}">
        <p14:creationId xmlns:p14="http://schemas.microsoft.com/office/powerpoint/2010/main" val="230943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showing this slide and explaining</a:t>
            </a:r>
            <a:r>
              <a:rPr lang="en-US" baseline="0" dirty="0"/>
              <a:t> the different components of a card page, go to the application and show some examples of card pages.</a:t>
            </a:r>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29</a:t>
            </a:fld>
            <a:endParaRPr lang="en-US" dirty="0"/>
          </a:p>
        </p:txBody>
      </p:sp>
    </p:spTree>
    <p:extLst>
      <p:ext uri="{BB962C8B-B14F-4D97-AF65-F5344CB8AC3E}">
        <p14:creationId xmlns:p14="http://schemas.microsoft.com/office/powerpoint/2010/main" val="3604563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role centers are very important in NAV, make sure that everyone understands the concept of a role center.</a:t>
            </a:r>
          </a:p>
          <a:p>
            <a:endParaRPr lang="en-US" baseline="0" dirty="0"/>
          </a:p>
          <a:p>
            <a:r>
              <a:rPr lang="en-US" baseline="0" dirty="0"/>
              <a:t>Provide some examples of role centers that can be used in NAV.</a:t>
            </a:r>
          </a:p>
          <a:p>
            <a:r>
              <a:rPr lang="en-US" baseline="0" dirty="0"/>
              <a:t>Changing the role center is covered in another module.</a:t>
            </a:r>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30</a:t>
            </a:fld>
            <a:endParaRPr lang="en-US" dirty="0"/>
          </a:p>
        </p:txBody>
      </p:sp>
    </p:spTree>
    <p:extLst>
      <p:ext uri="{BB962C8B-B14F-4D97-AF65-F5344CB8AC3E}">
        <p14:creationId xmlns:p14="http://schemas.microsoft.com/office/powerpoint/2010/main" val="2663594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a:t>
            </a:r>
            <a:r>
              <a:rPr lang="en-US" baseline="0" dirty="0"/>
              <a:t> everyone is more familiar with the user interface, you can start with personalization.</a:t>
            </a:r>
          </a:p>
          <a:p>
            <a:endParaRPr lang="en-US" baseline="0" dirty="0"/>
          </a:p>
          <a:p>
            <a:r>
              <a:rPr lang="en-US" baseline="0" dirty="0"/>
              <a:t>In the module overview, you can explain that personalization is the process of showing and hiding interface components.</a:t>
            </a:r>
          </a:p>
          <a:p>
            <a:r>
              <a:rPr lang="en-US" dirty="0"/>
              <a:t>An example that everyone</a:t>
            </a:r>
            <a:r>
              <a:rPr lang="en-US" baseline="0" dirty="0"/>
              <a:t> will recognize is the one of showing and hiding columns in a list.</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32</a:t>
            </a:fld>
            <a:endParaRPr lang="en-US" dirty="0"/>
          </a:p>
        </p:txBody>
      </p:sp>
    </p:spTree>
    <p:extLst>
      <p:ext uri="{BB962C8B-B14F-4D97-AF65-F5344CB8AC3E}">
        <p14:creationId xmlns:p14="http://schemas.microsoft.com/office/powerpoint/2010/main" val="2532219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that the audience knows the difference</a:t>
            </a:r>
            <a:r>
              <a:rPr lang="en-US" baseline="0" dirty="0"/>
              <a:t> between personalization and configuration.</a:t>
            </a:r>
          </a:p>
          <a:p>
            <a:r>
              <a:rPr lang="en-US" baseline="0" dirty="0"/>
              <a:t>As an example, you can open NAV in configuration mode.</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33</a:t>
            </a:fld>
            <a:endParaRPr lang="en-US" dirty="0"/>
          </a:p>
        </p:txBody>
      </p:sp>
    </p:spTree>
    <p:extLst>
      <p:ext uri="{BB962C8B-B14F-4D97-AF65-F5344CB8AC3E}">
        <p14:creationId xmlns:p14="http://schemas.microsoft.com/office/powerpoint/2010/main" val="3139544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a:t>
            </a:r>
            <a:r>
              <a:rPr lang="en-US" b="1" baseline="0" dirty="0"/>
              <a:t>Customize this Page</a:t>
            </a:r>
            <a:r>
              <a:rPr lang="en-US" b="0" baseline="0" dirty="0"/>
              <a:t> groups most op the personalization options of a page, this is good place to start from.</a:t>
            </a:r>
          </a:p>
          <a:p>
            <a:r>
              <a:rPr lang="en-US" b="0" baseline="0" dirty="0"/>
              <a:t>However, also explain that by right-clicking on an interface component, you can also start personalizing.</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34</a:t>
            </a:fld>
            <a:endParaRPr lang="en-US" dirty="0"/>
          </a:p>
        </p:txBody>
      </p:sp>
    </p:spTree>
    <p:extLst>
      <p:ext uri="{BB962C8B-B14F-4D97-AF65-F5344CB8AC3E}">
        <p14:creationId xmlns:p14="http://schemas.microsoft.com/office/powerpoint/2010/main" val="2283204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The purpose</a:t>
            </a:r>
            <a:r>
              <a:rPr lang="da-DK" baseline="0" dirty="0"/>
              <a:t> of this module is:</a:t>
            </a:r>
          </a:p>
          <a:p>
            <a:pPr marL="171450" indent="-171450">
              <a:buFont typeface="Arial" panose="020B0604020202020204" pitchFamily="34" charset="0"/>
              <a:buChar char="•"/>
            </a:pPr>
            <a:r>
              <a:rPr lang="da-DK" baseline="0" dirty="0"/>
              <a:t>To check if the audience has any experience with what an ERP system is</a:t>
            </a:r>
          </a:p>
          <a:p>
            <a:pPr marL="171450" indent="-171450">
              <a:buFont typeface="Arial" panose="020B0604020202020204" pitchFamily="34" charset="0"/>
              <a:buChar char="•"/>
            </a:pPr>
            <a:r>
              <a:rPr lang="da-DK" baseline="0" dirty="0"/>
              <a:t>To explain the main features of an ERP system and why Microsoft Dynamics NAV is an ERP system</a:t>
            </a:r>
          </a:p>
          <a:p>
            <a:pPr marL="0" indent="0">
              <a:buFont typeface="Arial" panose="020B0604020202020204" pitchFamily="34" charset="0"/>
              <a:buNone/>
            </a:pPr>
            <a:endParaRPr lang="da-DK" baseline="0" dirty="0"/>
          </a:p>
          <a:p>
            <a:pPr marL="0" indent="0">
              <a:buFont typeface="Arial" panose="020B0604020202020204" pitchFamily="34" charset="0"/>
              <a:buNone/>
            </a:pPr>
            <a:r>
              <a:rPr lang="en-US" dirty="0"/>
              <a:t>This</a:t>
            </a:r>
            <a:r>
              <a:rPr lang="en-US" baseline="0" dirty="0"/>
              <a:t> module is perfect to start a class discussion and to get the training going.</a:t>
            </a:r>
          </a:p>
          <a:p>
            <a:pPr marL="171450" indent="-171450">
              <a:buFont typeface="Arial" panose="020B0604020202020204" pitchFamily="34" charset="0"/>
              <a:buChar char="•"/>
            </a:pPr>
            <a:r>
              <a:rPr lang="en-US" baseline="0" dirty="0"/>
              <a:t>Ask the audience what an ERP system is</a:t>
            </a:r>
          </a:p>
          <a:p>
            <a:pPr marL="171450" indent="-171450">
              <a:buFont typeface="Arial" panose="020B0604020202020204" pitchFamily="34" charset="0"/>
              <a:buChar char="•"/>
            </a:pPr>
            <a:r>
              <a:rPr lang="en-US" baseline="0" dirty="0"/>
              <a:t>Why is Dynamics NAV an ERP system</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Explain the concept of island systems, and proceed to the next slide.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a:t>
            </a:fld>
            <a:endParaRPr lang="en-US" dirty="0"/>
          </a:p>
        </p:txBody>
      </p:sp>
    </p:spTree>
    <p:extLst>
      <p:ext uri="{BB962C8B-B14F-4D97-AF65-F5344CB8AC3E}">
        <p14:creationId xmlns:p14="http://schemas.microsoft.com/office/powerpoint/2010/main" val="2649326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a:t>
            </a:r>
            <a:r>
              <a:rPr lang="en-US" b="1" baseline="0" dirty="0"/>
              <a:t>Customize this Page</a:t>
            </a:r>
            <a:r>
              <a:rPr lang="en-US" b="0" baseline="0" dirty="0"/>
              <a:t> groups most op the personalization options of a page, this is good place to start from.</a:t>
            </a:r>
          </a:p>
          <a:p>
            <a:r>
              <a:rPr lang="en-US" b="0" baseline="0" dirty="0"/>
              <a:t>However, also explain that by right-clicking on an interface component, you can also start personalizing.</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35</a:t>
            </a:fld>
            <a:endParaRPr lang="en-US" dirty="0"/>
          </a:p>
        </p:txBody>
      </p:sp>
    </p:spTree>
    <p:extLst>
      <p:ext uri="{BB962C8B-B14F-4D97-AF65-F5344CB8AC3E}">
        <p14:creationId xmlns:p14="http://schemas.microsoft.com/office/powerpoint/2010/main" val="39179688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Customizing</a:t>
            </a:r>
            <a:r>
              <a:rPr lang="en-US" baseline="0" dirty="0"/>
              <a:t> a </a:t>
            </a:r>
            <a:r>
              <a:rPr lang="en-US" baseline="0" dirty="0" err="1"/>
              <a:t>FastTab</a:t>
            </a:r>
            <a:r>
              <a:rPr lang="en-US" baseline="0" dirty="0"/>
              <a:t> could be very interesting.</a:t>
            </a:r>
          </a:p>
          <a:p>
            <a:r>
              <a:rPr lang="en-US" baseline="0" dirty="0"/>
              <a:t>Explain the risk of removing (mandatory) fields. That’s why:</a:t>
            </a:r>
          </a:p>
          <a:p>
            <a:pPr marL="171450" indent="-171450">
              <a:buFont typeface="Arial" panose="020B0604020202020204" pitchFamily="34" charset="0"/>
              <a:buChar char="•"/>
            </a:pPr>
            <a:r>
              <a:rPr lang="en-US" baseline="0" dirty="0"/>
              <a:t>Customizing a </a:t>
            </a:r>
            <a:r>
              <a:rPr lang="en-US" baseline="0" dirty="0" err="1"/>
              <a:t>FastTab</a:t>
            </a:r>
            <a:r>
              <a:rPr lang="en-US" baseline="0" dirty="0"/>
              <a:t> should be done by someone who has enough knowledge of NAV</a:t>
            </a:r>
          </a:p>
          <a:p>
            <a:pPr marL="171450" indent="-171450">
              <a:buFont typeface="Arial" panose="020B0604020202020204" pitchFamily="34" charset="0"/>
              <a:buChar char="•"/>
            </a:pPr>
            <a:r>
              <a:rPr lang="en-US" baseline="0" dirty="0"/>
              <a:t>Instead of removing fields, it’s better to make them additional</a:t>
            </a:r>
          </a:p>
        </p:txBody>
      </p:sp>
      <p:sp>
        <p:nvSpPr>
          <p:cNvPr id="4" name="Slide Number Placeholder 3"/>
          <p:cNvSpPr>
            <a:spLocks noGrp="1"/>
          </p:cNvSpPr>
          <p:nvPr>
            <p:ph type="sldNum" sz="quarter" idx="10"/>
          </p:nvPr>
        </p:nvSpPr>
        <p:spPr/>
        <p:txBody>
          <a:bodyPr/>
          <a:lstStyle/>
          <a:p>
            <a:fld id="{E2FF7759-803D-4F76-9AEC-98B2D9A07B0D}" type="slidenum">
              <a:rPr lang="en-US" smtClean="0"/>
              <a:t>36</a:t>
            </a:fld>
            <a:endParaRPr lang="en-US" dirty="0"/>
          </a:p>
        </p:txBody>
      </p:sp>
    </p:spTree>
    <p:extLst>
      <p:ext uri="{BB962C8B-B14F-4D97-AF65-F5344CB8AC3E}">
        <p14:creationId xmlns:p14="http://schemas.microsoft.com/office/powerpoint/2010/main" val="14423509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show this function,</a:t>
            </a:r>
            <a:r>
              <a:rPr lang="en-US" baseline="0" dirty="0"/>
              <a:t> make some examples together with the audience.</a:t>
            </a:r>
          </a:p>
          <a:p>
            <a:endParaRPr lang="en-US" baseline="0" dirty="0"/>
          </a:p>
          <a:p>
            <a:r>
              <a:rPr lang="en-US" baseline="0" dirty="0"/>
              <a:t>Important to mention:</a:t>
            </a:r>
          </a:p>
          <a:p>
            <a:pPr marL="171450" indent="-171450">
              <a:buFont typeface="Arial" panose="020B0604020202020204" pitchFamily="34" charset="0"/>
              <a:buChar char="•"/>
            </a:pPr>
            <a:r>
              <a:rPr lang="en-US" baseline="0" dirty="0"/>
              <a:t>Cues can be personalized</a:t>
            </a:r>
          </a:p>
          <a:p>
            <a:pPr marL="171450" indent="-171450">
              <a:buFont typeface="Arial" panose="020B0604020202020204" pitchFamily="34" charset="0"/>
              <a:buChar char="•"/>
            </a:pPr>
            <a:r>
              <a:rPr lang="en-US" baseline="0" dirty="0"/>
              <a:t>Cues can modified on company level</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37</a:t>
            </a:fld>
            <a:endParaRPr lang="en-US" dirty="0"/>
          </a:p>
        </p:txBody>
      </p:sp>
    </p:spTree>
    <p:extLst>
      <p:ext uri="{BB962C8B-B14F-4D97-AF65-F5344CB8AC3E}">
        <p14:creationId xmlns:p14="http://schemas.microsoft.com/office/powerpoint/2010/main" val="909339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important module because it</a:t>
            </a:r>
            <a:r>
              <a:rPr lang="en-US" baseline="0" dirty="0"/>
              <a:t> covers basic functionalities that everyone working with NAV should master.</a:t>
            </a:r>
          </a:p>
          <a:p>
            <a:r>
              <a:rPr lang="en-US" baseline="0" dirty="0"/>
              <a:t>It’s also an important preparation for the following modules in which we start working with NAV data.</a:t>
            </a:r>
          </a:p>
          <a:p>
            <a:endParaRPr lang="en-US" baseline="0" dirty="0"/>
          </a:p>
          <a:p>
            <a:r>
              <a:rPr lang="en-US" baseline="0" dirty="0"/>
              <a:t>Make sure that you cover all topics, also the ones that don’t have a specific slide in this presentation.</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39</a:t>
            </a:fld>
            <a:endParaRPr lang="en-US" dirty="0"/>
          </a:p>
        </p:txBody>
      </p:sp>
    </p:spTree>
    <p:extLst>
      <p:ext uri="{BB962C8B-B14F-4D97-AF65-F5344CB8AC3E}">
        <p14:creationId xmlns:p14="http://schemas.microsoft.com/office/powerpoint/2010/main" val="3865298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showing this overview of the different field types, you might want to demonstrate the following:</a:t>
            </a:r>
          </a:p>
          <a:p>
            <a:pPr marL="171450" indent="-171450">
              <a:buFont typeface="Arial" panose="020B0604020202020204" pitchFamily="34" charset="0"/>
              <a:buChar char="•"/>
            </a:pPr>
            <a:r>
              <a:rPr lang="en-US" dirty="0"/>
              <a:t>Shortcuts for dates in date fields</a:t>
            </a:r>
          </a:p>
          <a:p>
            <a:pPr marL="171450" indent="-171450">
              <a:buFont typeface="Arial" panose="020B0604020202020204" pitchFamily="34" charset="0"/>
              <a:buChar char="•"/>
            </a:pPr>
            <a:r>
              <a:rPr lang="en-US" dirty="0"/>
              <a:t>Calculations</a:t>
            </a:r>
            <a:r>
              <a:rPr lang="en-US" baseline="0" dirty="0"/>
              <a:t> in number fields</a:t>
            </a:r>
          </a:p>
          <a:p>
            <a:pPr marL="171450" indent="-171450">
              <a:buFont typeface="Arial" panose="020B0604020202020204" pitchFamily="34" charset="0"/>
              <a:buChar char="•"/>
            </a:pPr>
            <a:r>
              <a:rPr lang="en-US" baseline="0" dirty="0" err="1"/>
              <a:t>DrillDown</a:t>
            </a:r>
            <a:r>
              <a:rPr lang="en-US" baseline="0" dirty="0"/>
              <a:t> of </a:t>
            </a:r>
            <a:r>
              <a:rPr lang="en-US" baseline="0" dirty="0" err="1"/>
              <a:t>FlowFields</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40</a:t>
            </a:fld>
            <a:endParaRPr lang="en-US" dirty="0"/>
          </a:p>
        </p:txBody>
      </p:sp>
    </p:spTree>
    <p:extLst>
      <p:ext uri="{BB962C8B-B14F-4D97-AF65-F5344CB8AC3E}">
        <p14:creationId xmlns:p14="http://schemas.microsoft.com/office/powerpoint/2010/main" val="2551040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this table</a:t>
            </a:r>
            <a:r>
              <a:rPr lang="en-US" baseline="0" dirty="0"/>
              <a:t> to show the shortcuts that can be used in date fields.</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41</a:t>
            </a:fld>
            <a:endParaRPr lang="en-US" dirty="0"/>
          </a:p>
        </p:txBody>
      </p:sp>
    </p:spTree>
    <p:extLst>
      <p:ext uri="{BB962C8B-B14F-4D97-AF65-F5344CB8AC3E}">
        <p14:creationId xmlns:p14="http://schemas.microsoft.com/office/powerpoint/2010/main" val="3883807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there is only</a:t>
            </a:r>
            <a:r>
              <a:rPr lang="en-US" baseline="0" dirty="0"/>
              <a:t> one general slide, the </a:t>
            </a:r>
            <a:r>
              <a:rPr lang="en-US" b="1" baseline="0" dirty="0"/>
              <a:t>Search</a:t>
            </a:r>
            <a:r>
              <a:rPr lang="en-US" b="0" baseline="0" dirty="0"/>
              <a:t> and </a:t>
            </a:r>
            <a:r>
              <a:rPr lang="en-US" b="1" baseline="0" dirty="0"/>
              <a:t>Filter </a:t>
            </a:r>
            <a:r>
              <a:rPr lang="en-US" b="0" baseline="0" dirty="0"/>
              <a:t>functions are very important.</a:t>
            </a:r>
          </a:p>
          <a:p>
            <a:r>
              <a:rPr lang="en-US" b="0" baseline="0" dirty="0"/>
              <a:t>Show these functions by demonstrating all features.</a:t>
            </a:r>
          </a:p>
          <a:p>
            <a:r>
              <a:rPr lang="en-US" b="0" baseline="0" dirty="0"/>
              <a:t>Encourage the audience to follow on their computers. </a:t>
            </a:r>
          </a:p>
          <a:p>
            <a:endParaRPr lang="en-US" b="0" baseline="0" dirty="0"/>
          </a:p>
          <a:p>
            <a:r>
              <a:rPr lang="en-US" b="0" baseline="0" dirty="0"/>
              <a:t>Make sure you also cover:</a:t>
            </a:r>
          </a:p>
          <a:p>
            <a:pPr marL="171450" indent="-171450">
              <a:buFont typeface="Arial" panose="020B0604020202020204" pitchFamily="34" charset="0"/>
              <a:buChar char="•"/>
            </a:pPr>
            <a:r>
              <a:rPr lang="en-US" b="0" baseline="0" dirty="0"/>
              <a:t>Filter criteria</a:t>
            </a:r>
          </a:p>
          <a:p>
            <a:pPr marL="171450" indent="-171450">
              <a:buFont typeface="Arial" panose="020B0604020202020204" pitchFamily="34" charset="0"/>
              <a:buChar char="•"/>
            </a:pPr>
            <a:r>
              <a:rPr lang="en-US" b="0" baseline="0" dirty="0"/>
              <a:t>Save View as…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42</a:t>
            </a:fld>
            <a:endParaRPr lang="en-US" dirty="0"/>
          </a:p>
        </p:txBody>
      </p:sp>
    </p:spTree>
    <p:extLst>
      <p:ext uri="{BB962C8B-B14F-4D97-AF65-F5344CB8AC3E}">
        <p14:creationId xmlns:p14="http://schemas.microsoft.com/office/powerpoint/2010/main" val="802418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there is only</a:t>
            </a:r>
            <a:r>
              <a:rPr lang="en-US" baseline="0" dirty="0"/>
              <a:t> one general slide, the </a:t>
            </a:r>
            <a:r>
              <a:rPr lang="en-US" b="1" baseline="0" dirty="0"/>
              <a:t>Search</a:t>
            </a:r>
            <a:r>
              <a:rPr lang="en-US" b="0" baseline="0" dirty="0"/>
              <a:t> and </a:t>
            </a:r>
            <a:r>
              <a:rPr lang="en-US" b="1" baseline="0" dirty="0"/>
              <a:t>Filter </a:t>
            </a:r>
            <a:r>
              <a:rPr lang="en-US" b="0" baseline="0" dirty="0"/>
              <a:t>functions are very important.</a:t>
            </a:r>
          </a:p>
          <a:p>
            <a:r>
              <a:rPr lang="en-US" b="0" baseline="0" dirty="0"/>
              <a:t>Show these functions by demonstrating all features.</a:t>
            </a:r>
          </a:p>
          <a:p>
            <a:r>
              <a:rPr lang="en-US" b="0" baseline="0" dirty="0"/>
              <a:t>Encourage the audience to follow on their computers. </a:t>
            </a:r>
          </a:p>
          <a:p>
            <a:endParaRPr lang="en-US" b="0" baseline="0" dirty="0"/>
          </a:p>
          <a:p>
            <a:r>
              <a:rPr lang="en-US" b="0" baseline="0" dirty="0"/>
              <a:t>Make sure you also cover:</a:t>
            </a:r>
          </a:p>
          <a:p>
            <a:pPr marL="171450" indent="-171450">
              <a:buFont typeface="Arial" panose="020B0604020202020204" pitchFamily="34" charset="0"/>
              <a:buChar char="•"/>
            </a:pPr>
            <a:r>
              <a:rPr lang="en-US" b="0" baseline="0" dirty="0"/>
              <a:t>Filter criteria</a:t>
            </a:r>
          </a:p>
          <a:p>
            <a:pPr marL="171450" indent="-171450">
              <a:buFont typeface="Arial" panose="020B0604020202020204" pitchFamily="34" charset="0"/>
              <a:buChar char="•"/>
            </a:pPr>
            <a:r>
              <a:rPr lang="en-US" b="0" baseline="0" dirty="0"/>
              <a:t>Save View as…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43</a:t>
            </a:fld>
            <a:endParaRPr lang="en-US" dirty="0"/>
          </a:p>
        </p:txBody>
      </p:sp>
    </p:spTree>
    <p:extLst>
      <p:ext uri="{BB962C8B-B14F-4D97-AF65-F5344CB8AC3E}">
        <p14:creationId xmlns:p14="http://schemas.microsoft.com/office/powerpoint/2010/main" val="2039170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a:t>
            </a:r>
            <a:r>
              <a:rPr lang="en-US" baseline="0" dirty="0"/>
              <a:t> is the preparation of the following one on sales and purchase processes.</a:t>
            </a:r>
          </a:p>
          <a:p>
            <a:r>
              <a:rPr lang="en-US" baseline="0" dirty="0"/>
              <a:t>These processes use the master data that is covered in this module.</a:t>
            </a:r>
          </a:p>
          <a:p>
            <a:endParaRPr lang="nl-BE" baseline="0" dirty="0"/>
          </a:p>
          <a:p>
            <a:r>
              <a:rPr lang="nl-BE" baseline="0" dirty="0"/>
              <a:t>Give the audience the time to practice the creation of new master data.</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46</a:t>
            </a:fld>
            <a:endParaRPr lang="en-US" dirty="0"/>
          </a:p>
        </p:txBody>
      </p:sp>
    </p:spTree>
    <p:extLst>
      <p:ext uri="{BB962C8B-B14F-4D97-AF65-F5344CB8AC3E}">
        <p14:creationId xmlns:p14="http://schemas.microsoft.com/office/powerpoint/2010/main" val="807934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After showing this slide,</a:t>
            </a:r>
            <a:r>
              <a:rPr lang="nl-BE" baseline="0" dirty="0"/>
              <a:t> you can go to Microsfot Dynamics NAV and create a new G/L account, together with the audience.</a:t>
            </a:r>
          </a:p>
          <a:p>
            <a:r>
              <a:rPr lang="nl-BE" baseline="0" dirty="0"/>
              <a:t>Following FastTabs should only be covered very briefly:</a:t>
            </a:r>
          </a:p>
          <a:p>
            <a:pPr marL="171450" indent="-171450">
              <a:buFont typeface="Arial" panose="020B0604020202020204" pitchFamily="34" charset="0"/>
              <a:buChar char="•"/>
            </a:pPr>
            <a:r>
              <a:rPr lang="nl-BE" baseline="0" dirty="0"/>
              <a:t>Consolidation</a:t>
            </a:r>
          </a:p>
          <a:p>
            <a:pPr marL="171450" indent="-171450">
              <a:buFont typeface="Arial" panose="020B0604020202020204" pitchFamily="34" charset="0"/>
              <a:buChar char="•"/>
            </a:pPr>
            <a:r>
              <a:rPr lang="nl-BE" baseline="0" dirty="0"/>
              <a:t>Reporting</a:t>
            </a:r>
          </a:p>
          <a:p>
            <a:pPr marL="171450" indent="-171450">
              <a:buFont typeface="Arial" panose="020B0604020202020204" pitchFamily="34" charset="0"/>
              <a:buChar char="•"/>
            </a:pPr>
            <a:r>
              <a:rPr lang="nl-BE" baseline="0" dirty="0"/>
              <a:t>Cost Accounting</a:t>
            </a:r>
          </a:p>
          <a:p>
            <a:pPr marL="0" indent="0">
              <a:buFont typeface="Arial" panose="020B0604020202020204" pitchFamily="34" charset="0"/>
              <a:buNone/>
            </a:pPr>
            <a:endParaRPr lang="nl-BE" baseline="0" dirty="0"/>
          </a:p>
          <a:p>
            <a:pPr marL="0" indent="0">
              <a:buFont typeface="Arial" panose="020B0604020202020204" pitchFamily="34" charset="0"/>
              <a:buNone/>
            </a:pPr>
            <a:r>
              <a:rPr lang="nl-BE" baseline="0" dirty="0"/>
              <a:t>You can refer to other courses for these functions.</a:t>
            </a:r>
          </a:p>
          <a:p>
            <a:pPr marL="0" indent="0">
              <a:buFont typeface="Arial" panose="020B0604020202020204" pitchFamily="34" charset="0"/>
              <a:buNone/>
            </a:pPr>
            <a:endParaRPr lang="nl-BE" baseline="0" dirty="0"/>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47</a:t>
            </a:fld>
            <a:endParaRPr lang="en-US" dirty="0"/>
          </a:p>
        </p:txBody>
      </p:sp>
    </p:spTree>
    <p:extLst>
      <p:ext uri="{BB962C8B-B14F-4D97-AF65-F5344CB8AC3E}">
        <p14:creationId xmlns:p14="http://schemas.microsoft.com/office/powerpoint/2010/main" val="135510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This</a:t>
            </a:r>
            <a:r>
              <a:rPr lang="nl-BE" baseline="0" dirty="0"/>
              <a:t> diagram </a:t>
            </a:r>
            <a:r>
              <a:rPr lang="nl-BE" baseline="0" dirty="0" err="1"/>
              <a:t>can</a:t>
            </a:r>
            <a:r>
              <a:rPr lang="nl-BE" baseline="0" dirty="0"/>
              <a:t> </a:t>
            </a:r>
            <a:r>
              <a:rPr lang="nl-BE" baseline="0" dirty="0" err="1"/>
              <a:t>be</a:t>
            </a:r>
            <a:r>
              <a:rPr lang="nl-BE" baseline="0" dirty="0"/>
              <a:t> </a:t>
            </a:r>
            <a:r>
              <a:rPr lang="nl-BE" baseline="0" dirty="0" err="1"/>
              <a:t>used</a:t>
            </a:r>
            <a:r>
              <a:rPr lang="nl-BE" baseline="0" dirty="0"/>
              <a:t> </a:t>
            </a:r>
            <a:r>
              <a:rPr lang="nl-BE" baseline="0" dirty="0" err="1"/>
              <a:t>to</a:t>
            </a:r>
            <a:r>
              <a:rPr lang="nl-BE" baseline="0" dirty="0"/>
              <a:t> </a:t>
            </a:r>
            <a:r>
              <a:rPr lang="nl-BE" baseline="0" dirty="0" err="1"/>
              <a:t>explain</a:t>
            </a:r>
            <a:r>
              <a:rPr lang="nl-BE" baseline="0" dirty="0"/>
              <a:t> </a:t>
            </a:r>
            <a:r>
              <a:rPr lang="nl-BE" baseline="0" dirty="0" err="1"/>
              <a:t>the</a:t>
            </a:r>
            <a:r>
              <a:rPr lang="nl-BE" baseline="0" dirty="0"/>
              <a:t> concept of a </a:t>
            </a:r>
            <a:r>
              <a:rPr lang="nl-BE" baseline="0" dirty="0" err="1"/>
              <a:t>central</a:t>
            </a:r>
            <a:r>
              <a:rPr lang="nl-BE" baseline="0" dirty="0"/>
              <a:t> database and </a:t>
            </a:r>
            <a:r>
              <a:rPr lang="nl-BE" baseline="0" dirty="0" err="1"/>
              <a:t>integrated</a:t>
            </a:r>
            <a:r>
              <a:rPr lang="nl-BE" baseline="0" dirty="0"/>
              <a:t> </a:t>
            </a:r>
            <a:r>
              <a:rPr lang="nl-BE" baseline="0" dirty="0" err="1"/>
              <a:t>application</a:t>
            </a:r>
            <a:r>
              <a:rPr lang="nl-BE" baseline="0" dirty="0"/>
              <a:t> </a:t>
            </a:r>
            <a:r>
              <a:rPr lang="nl-BE" baseline="0" dirty="0" err="1"/>
              <a:t>areas</a:t>
            </a:r>
            <a:r>
              <a:rPr lang="nl-BE" baseline="0" dirty="0"/>
              <a:t>.</a:t>
            </a:r>
          </a:p>
          <a:p>
            <a:r>
              <a:rPr lang="nl-BE" baseline="0" dirty="0" err="1"/>
              <a:t>This</a:t>
            </a:r>
            <a:r>
              <a:rPr lang="nl-BE" baseline="0" dirty="0"/>
              <a:t> is </a:t>
            </a:r>
            <a:r>
              <a:rPr lang="nl-BE" baseline="0" dirty="0" err="1"/>
              <a:t>one</a:t>
            </a:r>
            <a:r>
              <a:rPr lang="nl-BE" baseline="0" dirty="0"/>
              <a:t> of </a:t>
            </a:r>
            <a:r>
              <a:rPr lang="nl-BE" baseline="0" dirty="0" err="1"/>
              <a:t>the</a:t>
            </a:r>
            <a:r>
              <a:rPr lang="nl-BE" baseline="0" dirty="0"/>
              <a:t> </a:t>
            </a:r>
            <a:r>
              <a:rPr lang="nl-BE" baseline="0" dirty="0" err="1"/>
              <a:t>main</a:t>
            </a:r>
            <a:r>
              <a:rPr lang="nl-BE" baseline="0" dirty="0"/>
              <a:t> features of </a:t>
            </a:r>
            <a:r>
              <a:rPr lang="nl-BE" baseline="0" dirty="0" err="1"/>
              <a:t>an</a:t>
            </a:r>
            <a:r>
              <a:rPr lang="nl-BE" baseline="0" dirty="0"/>
              <a:t> ERP system.</a:t>
            </a:r>
          </a:p>
          <a:p>
            <a:endParaRPr lang="nl-BE" baseline="0" dirty="0"/>
          </a:p>
          <a:p>
            <a:r>
              <a:rPr lang="nl-BE" baseline="0" dirty="0" err="1"/>
              <a:t>After</a:t>
            </a:r>
            <a:r>
              <a:rPr lang="nl-BE" baseline="0" dirty="0"/>
              <a:t> </a:t>
            </a:r>
            <a:r>
              <a:rPr lang="nl-BE" baseline="0" dirty="0" err="1"/>
              <a:t>showing</a:t>
            </a:r>
            <a:r>
              <a:rPr lang="nl-BE" baseline="0" dirty="0"/>
              <a:t> </a:t>
            </a:r>
            <a:r>
              <a:rPr lang="nl-BE" baseline="0" dirty="0" err="1"/>
              <a:t>this</a:t>
            </a:r>
            <a:r>
              <a:rPr lang="nl-BE" baseline="0" dirty="0"/>
              <a:t> slide, </a:t>
            </a:r>
            <a:r>
              <a:rPr lang="nl-BE" baseline="0" dirty="0" err="1"/>
              <a:t>you</a:t>
            </a:r>
            <a:r>
              <a:rPr lang="nl-BE" baseline="0" dirty="0"/>
              <a:t> </a:t>
            </a:r>
            <a:r>
              <a:rPr lang="nl-BE" baseline="0" dirty="0" err="1"/>
              <a:t>can</a:t>
            </a:r>
            <a:r>
              <a:rPr lang="nl-BE" baseline="0" dirty="0"/>
              <a:t> </a:t>
            </a:r>
            <a:r>
              <a:rPr lang="nl-BE" baseline="0" dirty="0" err="1"/>
              <a:t>quickly</a:t>
            </a:r>
            <a:r>
              <a:rPr lang="nl-BE" baseline="0" dirty="0"/>
              <a:t> show a </a:t>
            </a:r>
            <a:r>
              <a:rPr lang="nl-BE" baseline="0" dirty="0" err="1"/>
              <a:t>couple</a:t>
            </a:r>
            <a:r>
              <a:rPr lang="nl-BE" baseline="0" dirty="0"/>
              <a:t> of </a:t>
            </a:r>
            <a:r>
              <a:rPr lang="nl-BE" baseline="0" dirty="0" err="1"/>
              <a:t>application</a:t>
            </a:r>
            <a:r>
              <a:rPr lang="nl-BE" baseline="0" dirty="0"/>
              <a:t> </a:t>
            </a:r>
            <a:r>
              <a:rPr lang="nl-BE" baseline="0" dirty="0" err="1"/>
              <a:t>areas</a:t>
            </a:r>
            <a:r>
              <a:rPr lang="nl-BE" baseline="0" dirty="0"/>
              <a:t> in NAV.</a:t>
            </a:r>
          </a:p>
          <a:p>
            <a:r>
              <a:rPr lang="nl-BE" baseline="0" dirty="0"/>
              <a:t>Als </a:t>
            </a:r>
            <a:r>
              <a:rPr lang="nl-BE" baseline="0" dirty="0" err="1"/>
              <a:t>mention</a:t>
            </a:r>
            <a:r>
              <a:rPr lang="nl-BE" baseline="0" dirty="0"/>
              <a:t> </a:t>
            </a:r>
            <a:r>
              <a:rPr lang="nl-BE" baseline="0" dirty="0" err="1"/>
              <a:t>that</a:t>
            </a:r>
            <a:r>
              <a:rPr lang="nl-BE" baseline="0" dirty="0"/>
              <a:t> </a:t>
            </a:r>
            <a:r>
              <a:rPr lang="nl-BE" baseline="0" dirty="0" err="1"/>
              <a:t>you</a:t>
            </a:r>
            <a:r>
              <a:rPr lang="nl-BE" baseline="0" dirty="0"/>
              <a:t> </a:t>
            </a:r>
            <a:r>
              <a:rPr lang="nl-BE" baseline="0" dirty="0" err="1"/>
              <a:t>will</a:t>
            </a:r>
            <a:r>
              <a:rPr lang="nl-BE" baseline="0" dirty="0"/>
              <a:t> browse </a:t>
            </a:r>
            <a:r>
              <a:rPr lang="nl-BE" baseline="0" dirty="0" err="1"/>
              <a:t>the</a:t>
            </a:r>
            <a:r>
              <a:rPr lang="nl-BE" baseline="0" dirty="0"/>
              <a:t> different </a:t>
            </a:r>
            <a:r>
              <a:rPr lang="nl-BE" baseline="0" dirty="0" err="1"/>
              <a:t>application</a:t>
            </a:r>
            <a:r>
              <a:rPr lang="nl-BE" baseline="0" dirty="0"/>
              <a:t> </a:t>
            </a:r>
            <a:r>
              <a:rPr lang="nl-BE" baseline="0" dirty="0" err="1"/>
              <a:t>areas</a:t>
            </a:r>
            <a:r>
              <a:rPr lang="nl-BE" baseline="0" dirty="0"/>
              <a:t> in </a:t>
            </a:r>
            <a:r>
              <a:rPr lang="nl-BE" baseline="0" dirty="0" err="1"/>
              <a:t>the</a:t>
            </a:r>
            <a:r>
              <a:rPr lang="nl-BE" baseline="0" dirty="0"/>
              <a:t> </a:t>
            </a:r>
            <a:r>
              <a:rPr lang="nl-BE" baseline="0" dirty="0" err="1"/>
              <a:t>following</a:t>
            </a:r>
            <a:r>
              <a:rPr lang="nl-BE" baseline="0" dirty="0"/>
              <a:t> module.</a:t>
            </a:r>
            <a:endParaRPr lang="nl-BE" dirty="0"/>
          </a:p>
        </p:txBody>
      </p:sp>
      <p:sp>
        <p:nvSpPr>
          <p:cNvPr id="4" name="Slide Number Placeholder 3"/>
          <p:cNvSpPr>
            <a:spLocks noGrp="1"/>
          </p:cNvSpPr>
          <p:nvPr>
            <p:ph type="sldNum" sz="quarter" idx="10"/>
          </p:nvPr>
        </p:nvSpPr>
        <p:spPr/>
        <p:txBody>
          <a:bodyPr/>
          <a:lstStyle/>
          <a:p>
            <a:fld id="{E2FF7759-803D-4F76-9AEC-98B2D9A07B0D}" type="slidenum">
              <a:rPr lang="en-US" smtClean="0"/>
              <a:t>5</a:t>
            </a:fld>
            <a:endParaRPr lang="en-US" dirty="0"/>
          </a:p>
        </p:txBody>
      </p:sp>
    </p:spTree>
    <p:extLst>
      <p:ext uri="{BB962C8B-B14F-4D97-AF65-F5344CB8AC3E}">
        <p14:creationId xmlns:p14="http://schemas.microsoft.com/office/powerpoint/2010/main" val="2019096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After showing this slide, you can go to Microsfot Dynamics NAV and create a new customer, together with the audience.</a:t>
            </a:r>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48</a:t>
            </a:fld>
            <a:endParaRPr lang="en-US" dirty="0"/>
          </a:p>
        </p:txBody>
      </p:sp>
    </p:spTree>
    <p:extLst>
      <p:ext uri="{BB962C8B-B14F-4D97-AF65-F5344CB8AC3E}">
        <p14:creationId xmlns:p14="http://schemas.microsoft.com/office/powerpoint/2010/main" val="16844202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a:t>After showing this slide, you can go to Microsfot Dynamics NAV and create a new customer, together with the audience.</a:t>
            </a:r>
          </a:p>
          <a:p>
            <a:endParaRPr lang="nl-BE" dirty="0"/>
          </a:p>
          <a:p>
            <a:r>
              <a:rPr lang="nl-BE" dirty="0"/>
              <a:t>An item card has many fields</a:t>
            </a:r>
            <a:r>
              <a:rPr lang="nl-BE" baseline="0" dirty="0"/>
              <a:t>, integrating with other modules.</a:t>
            </a:r>
          </a:p>
          <a:p>
            <a:r>
              <a:rPr lang="nl-BE" baseline="0" dirty="0"/>
              <a:t>After covering the basics, briefly hightlight other important functions (such as item tracking, warehousing, …) but refer to other courses for more information.</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49</a:t>
            </a:fld>
            <a:endParaRPr lang="en-US" dirty="0"/>
          </a:p>
        </p:txBody>
      </p:sp>
    </p:spTree>
    <p:extLst>
      <p:ext uri="{BB962C8B-B14F-4D97-AF65-F5344CB8AC3E}">
        <p14:creationId xmlns:p14="http://schemas.microsoft.com/office/powerpoint/2010/main" val="5356392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showing this overview of the different field types, you might want to demonstrate the following:</a:t>
            </a:r>
          </a:p>
          <a:p>
            <a:pPr marL="171450" indent="-171450">
              <a:buFont typeface="Arial" panose="020B0604020202020204" pitchFamily="34" charset="0"/>
              <a:buChar char="•"/>
            </a:pPr>
            <a:r>
              <a:rPr lang="en-US" dirty="0"/>
              <a:t>Shortcuts for dates in date fields</a:t>
            </a:r>
          </a:p>
          <a:p>
            <a:pPr marL="171450" indent="-171450">
              <a:buFont typeface="Arial" panose="020B0604020202020204" pitchFamily="34" charset="0"/>
              <a:buChar char="•"/>
            </a:pPr>
            <a:r>
              <a:rPr lang="en-US" dirty="0"/>
              <a:t>Calculations</a:t>
            </a:r>
            <a:r>
              <a:rPr lang="en-US" baseline="0" dirty="0"/>
              <a:t> in number fields</a:t>
            </a:r>
          </a:p>
          <a:p>
            <a:pPr marL="171450" indent="-171450">
              <a:buFont typeface="Arial" panose="020B0604020202020204" pitchFamily="34" charset="0"/>
              <a:buChar char="•"/>
            </a:pPr>
            <a:r>
              <a:rPr lang="en-US" baseline="0" dirty="0" err="1"/>
              <a:t>DrillDown</a:t>
            </a:r>
            <a:r>
              <a:rPr lang="en-US" baseline="0" dirty="0"/>
              <a:t> of </a:t>
            </a:r>
            <a:r>
              <a:rPr lang="en-US" baseline="0" dirty="0" err="1"/>
              <a:t>FlowFields</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50</a:t>
            </a:fld>
            <a:endParaRPr lang="en-US" dirty="0"/>
          </a:p>
        </p:txBody>
      </p:sp>
    </p:spTree>
    <p:extLst>
      <p:ext uri="{BB962C8B-B14F-4D97-AF65-F5344CB8AC3E}">
        <p14:creationId xmlns:p14="http://schemas.microsoft.com/office/powerpoint/2010/main" val="22783293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After a general module overview, ask the students how</a:t>
            </a:r>
            <a:r>
              <a:rPr lang="nl-BE" baseline="0" dirty="0"/>
              <a:t> sales and purchases processes could look like.</a:t>
            </a:r>
          </a:p>
          <a:p>
            <a:endParaRPr lang="nl-BE" baseline="0" dirty="0"/>
          </a:p>
          <a:p>
            <a:r>
              <a:rPr lang="nl-BE" baseline="0" dirty="0"/>
              <a:t>Alternatively, you could have some students draw sales/purchase diagrams on the whiteboard/flipchart.</a:t>
            </a:r>
          </a:p>
          <a:p>
            <a:r>
              <a:rPr lang="nl-BE" dirty="0"/>
              <a:t>That could be the perfect introduction to the following lesson.</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53</a:t>
            </a:fld>
            <a:endParaRPr lang="en-US" dirty="0"/>
          </a:p>
        </p:txBody>
      </p:sp>
    </p:spTree>
    <p:extLst>
      <p:ext uri="{BB962C8B-B14F-4D97-AF65-F5344CB8AC3E}">
        <p14:creationId xmlns:p14="http://schemas.microsoft.com/office/powerpoint/2010/main" val="10725947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Use</a:t>
            </a:r>
            <a:r>
              <a:rPr lang="nl-BE" baseline="0" dirty="0"/>
              <a:t> this diagram to explain how a standard purchase process could look like in NAV.</a:t>
            </a:r>
          </a:p>
          <a:p>
            <a:r>
              <a:rPr lang="nl-BE" baseline="0" dirty="0"/>
              <a:t>Mention that purchase orders can be created manually, but also automatically from preceding documents. You could ask the audience which ones.</a:t>
            </a:r>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54</a:t>
            </a:fld>
            <a:endParaRPr lang="en-US" dirty="0"/>
          </a:p>
        </p:txBody>
      </p:sp>
    </p:spTree>
    <p:extLst>
      <p:ext uri="{BB962C8B-B14F-4D97-AF65-F5344CB8AC3E}">
        <p14:creationId xmlns:p14="http://schemas.microsoft.com/office/powerpoint/2010/main" val="38532724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Use</a:t>
            </a:r>
            <a:r>
              <a:rPr lang="nl-BE" baseline="0" dirty="0"/>
              <a:t> this diagram to explain how a standard sales process could look like in NAV.</a:t>
            </a:r>
          </a:p>
          <a:p>
            <a:endParaRPr lang="nl-BE" baseline="0" dirty="0"/>
          </a:p>
          <a:p>
            <a:r>
              <a:rPr lang="nl-BE" baseline="0" dirty="0"/>
              <a:t>After showing these diagrams, you can start creating and processing purchases and sales in NAV.</a:t>
            </a:r>
          </a:p>
          <a:p>
            <a:r>
              <a:rPr lang="nl-BE" baseline="0" dirty="0"/>
              <a:t>You could use following flow:</a:t>
            </a:r>
          </a:p>
          <a:p>
            <a:pPr marL="171450" indent="-171450">
              <a:buFont typeface="Arial" panose="020B0604020202020204" pitchFamily="34" charset="0"/>
              <a:buChar char="•"/>
            </a:pPr>
            <a:r>
              <a:rPr lang="nl-BE" baseline="0" dirty="0"/>
              <a:t>Create a Purchase Order</a:t>
            </a:r>
          </a:p>
          <a:p>
            <a:pPr marL="171450" indent="-171450">
              <a:buFont typeface="Arial" panose="020B0604020202020204" pitchFamily="34" charset="0"/>
              <a:buChar char="•"/>
            </a:pPr>
            <a:r>
              <a:rPr lang="nl-BE" baseline="0" dirty="0"/>
              <a:t>Process a Purchase Order</a:t>
            </a:r>
          </a:p>
          <a:p>
            <a:pPr marL="171450" indent="-171450">
              <a:buFont typeface="Arial" panose="020B0604020202020204" pitchFamily="34" charset="0"/>
              <a:buChar char="•"/>
            </a:pPr>
            <a:r>
              <a:rPr lang="nl-BE" baseline="0" dirty="0"/>
              <a:t>Practice: </a:t>
            </a:r>
            <a:r>
              <a:rPr lang="en-US" baseline="0" dirty="0"/>
              <a:t>Purchase Furniture from a Vendor</a:t>
            </a:r>
          </a:p>
          <a:p>
            <a:pPr marL="171450" indent="-171450">
              <a:buFont typeface="Arial" panose="020B0604020202020204" pitchFamily="34" charset="0"/>
              <a:buChar char="•"/>
            </a:pPr>
            <a:r>
              <a:rPr lang="en-US" baseline="0" dirty="0"/>
              <a:t>Create Purchase Invoices Using the Get Receipt Lines</a:t>
            </a:r>
          </a:p>
          <a:p>
            <a:pPr marL="171450" indent="-171450">
              <a:buFont typeface="Arial" panose="020B0604020202020204" pitchFamily="34" charset="0"/>
              <a:buChar char="•"/>
            </a:pPr>
            <a:r>
              <a:rPr lang="nl-BE" baseline="0" dirty="0"/>
              <a:t>Create a Sales Quote</a:t>
            </a:r>
          </a:p>
          <a:p>
            <a:pPr marL="171450" indent="-171450">
              <a:buFont typeface="Arial" panose="020B0604020202020204" pitchFamily="34" charset="0"/>
              <a:buChar char="•"/>
            </a:pPr>
            <a:r>
              <a:rPr lang="en-US" baseline="0" dirty="0"/>
              <a:t>Convert the Quote to a Sales Order</a:t>
            </a:r>
          </a:p>
          <a:p>
            <a:pPr marL="171450" indent="-171450">
              <a:buFont typeface="Arial" panose="020B0604020202020204" pitchFamily="34" charset="0"/>
              <a:buChar char="•"/>
            </a:pPr>
            <a:r>
              <a:rPr lang="nl-BE" baseline="0" dirty="0"/>
              <a:t>Process the Sales Order</a:t>
            </a:r>
          </a:p>
          <a:p>
            <a:pPr marL="171450" indent="-171450">
              <a:buFont typeface="Arial" panose="020B0604020202020204" pitchFamily="34" charset="0"/>
              <a:buChar char="•"/>
            </a:pPr>
            <a:r>
              <a:rPr lang="en-US" baseline="0" dirty="0"/>
              <a:t>Set Up Document Sending Profiles</a:t>
            </a:r>
          </a:p>
          <a:p>
            <a:pPr marL="171450" indent="-171450">
              <a:buFont typeface="Arial" panose="020B0604020202020204" pitchFamily="34" charset="0"/>
              <a:buChar char="•"/>
            </a:pPr>
            <a:r>
              <a:rPr lang="en-US" baseline="0" dirty="0"/>
              <a:t>Assign Document Sending Profiles to Customers</a:t>
            </a:r>
          </a:p>
          <a:p>
            <a:pPr marL="171450" indent="-171450">
              <a:buFont typeface="Arial" panose="020B0604020202020204" pitchFamily="34" charset="0"/>
              <a:buChar char="•"/>
            </a:pPr>
            <a:r>
              <a:rPr lang="en-US" baseline="0" dirty="0"/>
              <a:t>Email an Invoice to a Customer</a:t>
            </a:r>
          </a:p>
          <a:p>
            <a:pPr marL="171450" indent="-171450">
              <a:buFont typeface="Arial" panose="020B0604020202020204" pitchFamily="34" charset="0"/>
              <a:buChar char="•"/>
            </a:pPr>
            <a:r>
              <a:rPr lang="en-US" baseline="0" dirty="0"/>
              <a:t>Practice: Sell Wooden Doors to an Existing Customer</a:t>
            </a:r>
          </a:p>
          <a:p>
            <a:pPr marL="0" indent="0">
              <a:buFont typeface="Arial" panose="020B0604020202020204" pitchFamily="34" charset="0"/>
              <a:buNone/>
            </a:pPr>
            <a:endParaRPr lang="nl-BE" baseline="0" dirty="0"/>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55</a:t>
            </a:fld>
            <a:endParaRPr lang="en-US" dirty="0"/>
          </a:p>
        </p:txBody>
      </p:sp>
    </p:spTree>
    <p:extLst>
      <p:ext uri="{BB962C8B-B14F-4D97-AF65-F5344CB8AC3E}">
        <p14:creationId xmlns:p14="http://schemas.microsoft.com/office/powerpoint/2010/main" val="27633986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The purpose of this module is to highlight some important</a:t>
            </a:r>
            <a:r>
              <a:rPr lang="nl-BE" baseline="0" dirty="0"/>
              <a:t> technical features and concepts in Microsoft Dynamics NAV.</a:t>
            </a:r>
          </a:p>
          <a:p>
            <a:r>
              <a:rPr lang="nl-BE" baseline="0" dirty="0"/>
              <a:t>When covering the module overview, mention that there are technical courses for student that have the ambition of becoming a NAV technical consultant or developer.</a:t>
            </a:r>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58</a:t>
            </a:fld>
            <a:endParaRPr lang="en-US" dirty="0"/>
          </a:p>
        </p:txBody>
      </p:sp>
    </p:spTree>
    <p:extLst>
      <p:ext uri="{BB962C8B-B14F-4D97-AF65-F5344CB8AC3E}">
        <p14:creationId xmlns:p14="http://schemas.microsoft.com/office/powerpoint/2010/main" val="39762423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Atlhough business users will typically</a:t>
            </a:r>
            <a:r>
              <a:rPr lang="nl-BE" baseline="0" dirty="0"/>
              <a:t> not use the Development Environment, for technical users and application consultants, it’s very important.</a:t>
            </a:r>
          </a:p>
          <a:p>
            <a:endParaRPr lang="nl-BE" baseline="0" dirty="0"/>
          </a:p>
          <a:p>
            <a:r>
              <a:rPr lang="nl-BE" baseline="0" dirty="0"/>
              <a:t>Give  brief overview of the different object types, and then explain the other uses as listed on this slide.</a:t>
            </a:r>
          </a:p>
          <a:p>
            <a:r>
              <a:rPr lang="nl-BE" baseline="0" dirty="0"/>
              <a:t> </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59</a:t>
            </a:fld>
            <a:endParaRPr lang="en-US" dirty="0"/>
          </a:p>
        </p:txBody>
      </p:sp>
    </p:spTree>
    <p:extLst>
      <p:ext uri="{BB962C8B-B14F-4D97-AF65-F5344CB8AC3E}">
        <p14:creationId xmlns:p14="http://schemas.microsoft.com/office/powerpoint/2010/main" val="32250025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Besided explaining</a:t>
            </a:r>
            <a:r>
              <a:rPr lang="nl-BE" baseline="0" dirty="0"/>
              <a:t> “what” a web service is, it’s also important that the audience understands when/why to use webservices and what the benefits could be.</a:t>
            </a:r>
          </a:p>
          <a:p>
            <a:endParaRPr lang="nl-BE" baseline="0" dirty="0"/>
          </a:p>
          <a:p>
            <a:r>
              <a:rPr lang="nl-BE" baseline="0" dirty="0"/>
              <a:t>You could demonstrate this by showing the standard function in Microsoft Dynamics NAV 2016 to update the currency exchange rates by using a web service.</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60</a:t>
            </a:fld>
            <a:endParaRPr lang="en-US" dirty="0"/>
          </a:p>
        </p:txBody>
      </p:sp>
    </p:spTree>
    <p:extLst>
      <p:ext uri="{BB962C8B-B14F-4D97-AF65-F5344CB8AC3E}">
        <p14:creationId xmlns:p14="http://schemas.microsoft.com/office/powerpoint/2010/main" val="15069831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61</a:t>
            </a:fld>
            <a:endParaRPr lang="en-US" dirty="0"/>
          </a:p>
        </p:txBody>
      </p:sp>
    </p:spTree>
    <p:extLst>
      <p:ext uri="{BB962C8B-B14F-4D97-AF65-F5344CB8AC3E}">
        <p14:creationId xmlns:p14="http://schemas.microsoft.com/office/powerpoint/2010/main" val="1749971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Use</a:t>
            </a:r>
            <a:r>
              <a:rPr lang="da-DK" baseline="0" dirty="0"/>
              <a:t> this diagram to explain that:</a:t>
            </a:r>
          </a:p>
          <a:p>
            <a:pPr marL="171450" indent="-171450">
              <a:buFont typeface="Arial" panose="020B0604020202020204" pitchFamily="34" charset="0"/>
              <a:buChar char="•"/>
            </a:pPr>
            <a:r>
              <a:rPr lang="da-DK" baseline="0" dirty="0"/>
              <a:t>Transactions in an ERP systems are at real time, for example the posting of a sales order that creates G/L entries in financial management</a:t>
            </a:r>
          </a:p>
          <a:p>
            <a:pPr marL="171450" indent="-171450">
              <a:buFont typeface="Arial" panose="020B0604020202020204" pitchFamily="34" charset="0"/>
              <a:buChar char="•"/>
            </a:pPr>
            <a:r>
              <a:rPr lang="da-DK" baseline="0" dirty="0"/>
              <a:t>Microsoft Dynamics NAV can support grow when companies expand their business</a:t>
            </a:r>
          </a:p>
          <a:p>
            <a:pPr marL="171450" indent="-171450">
              <a:buFont typeface="Arial" panose="020B0604020202020204" pitchFamily="34" charset="0"/>
              <a:buChar char="•"/>
            </a:pPr>
            <a:r>
              <a:rPr lang="da-DK" baseline="0" dirty="0"/>
              <a:t>Microsoft Dynamics NAV contains a security system and role tailored interface based on a number of job roles. </a:t>
            </a:r>
            <a:br>
              <a:rPr lang="da-DK" baseline="0" dirty="0"/>
            </a:br>
            <a:r>
              <a:rPr lang="da-DK" baseline="0" dirty="0"/>
              <a:t>You might want to show the Order Processr role center.</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a:t>
            </a:fld>
            <a:endParaRPr lang="en-US" dirty="0"/>
          </a:p>
        </p:txBody>
      </p:sp>
    </p:spTree>
    <p:extLst>
      <p:ext uri="{BB962C8B-B14F-4D97-AF65-F5344CB8AC3E}">
        <p14:creationId xmlns:p14="http://schemas.microsoft.com/office/powerpoint/2010/main" val="426534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7</a:t>
            </a:fld>
            <a:endParaRPr lang="en-US" dirty="0"/>
          </a:p>
        </p:txBody>
      </p:sp>
    </p:spTree>
    <p:extLst>
      <p:ext uri="{BB962C8B-B14F-4D97-AF65-F5344CB8AC3E}">
        <p14:creationId xmlns:p14="http://schemas.microsoft.com/office/powerpoint/2010/main" val="2195058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 organization uses Office 365, Dynamics NAV 2017 includes an add-in so you can invoice your customers based on entries in your Outlook calendar. From a calendar appointment, you can open the Dynamics NAV add-in and get an overview for the customer associated with the appointment. Then, you can create and send an invoice for the services provided in the meeting – all of this happening right there in the Outlook calendar. You can work directly with attachments to the associated email. We’ve also made it easy to update the add-in – you’ll get notified that a new version is ready for you in Outlook.</a:t>
            </a:r>
          </a:p>
          <a:p>
            <a:r>
              <a:rPr lang="en-US" sz="1200" b="0" i="0" kern="1200" dirty="0">
                <a:solidFill>
                  <a:schemeClr val="tx1"/>
                </a:solidFill>
                <a:effectLst/>
                <a:latin typeface="+mn-lt"/>
                <a:ea typeface="+mn-ea"/>
                <a:cs typeface="+mn-cs"/>
              </a:rPr>
              <a:t>The add-in works for attachments in mail as well – you can send the email attachments directly to the Incoming Documents list and send the documents, such as PDF files, to an Optical Characters Recognition (OCR) service. Here the documents are turned into a machine-readable format so that the invoice information can be added automatically to Dynamics NAV – this reduces the risk of errors and as a result increases productivity.</a:t>
            </a:r>
          </a:p>
          <a:p>
            <a:r>
              <a:rPr lang="en-US" sz="1200" b="0" i="0" kern="1200" dirty="0">
                <a:solidFill>
                  <a:schemeClr val="tx1"/>
                </a:solidFill>
                <a:effectLst/>
                <a:latin typeface="+mn-lt"/>
                <a:ea typeface="+mn-ea"/>
                <a:cs typeface="+mn-cs"/>
              </a:rPr>
              <a:t>From the Contacts List in Dynamics NAV, you can manually synchronize your Dynamics NAV contacts to Office 365 People. The contacts from Office 365 will sync back to Dynamics NAV as well. There is a filter that can be applied to the synchronization process so users will only need to sync the contacts they use most often. This same filter is used during the automatic background sync as well. This synchronization process also works with Microsoft Outlook on the desktop</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Tree>
    <p:extLst>
      <p:ext uri="{BB962C8B-B14F-4D97-AF65-F5344CB8AC3E}">
        <p14:creationId xmlns:p14="http://schemas.microsoft.com/office/powerpoint/2010/main" val="314915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use embedded Power BI to easily create insightful charts and reports using Power BI, and make them available within your Dynamics NAV 2017 Role Center.</a:t>
            </a:r>
          </a:p>
          <a:p>
            <a:r>
              <a:rPr lang="en-US" sz="1200" b="0" i="0" kern="1200" dirty="0">
                <a:solidFill>
                  <a:schemeClr val="tx1"/>
                </a:solidFill>
                <a:effectLst/>
                <a:latin typeface="+mn-lt"/>
                <a:ea typeface="+mn-ea"/>
                <a:cs typeface="+mn-cs"/>
              </a:rPr>
              <a:t>Leverage the Dynamics NAV 2017 Power BI Content Pack to get started, and utilize existing Power BI security to manage reports.</a:t>
            </a:r>
          </a:p>
          <a:p>
            <a:r>
              <a:rPr lang="en-US" sz="1200" b="0" i="0" kern="1200" dirty="0">
                <a:solidFill>
                  <a:schemeClr val="tx1"/>
                </a:solidFill>
                <a:effectLst/>
                <a:latin typeface="+mn-lt"/>
                <a:ea typeface="+mn-ea"/>
                <a:cs typeface="+mn-cs"/>
              </a:rPr>
              <a:t>Get started quickly by using the Dynamics NAV content pack. The content pack provides samples reports that you can use in both the demo or production environment. You can also make edits to the content pack that we provide.</a:t>
            </a:r>
          </a:p>
          <a:p>
            <a:r>
              <a:rPr lang="en-US" sz="1200" b="0" i="0" kern="1200" dirty="0">
                <a:solidFill>
                  <a:schemeClr val="tx1"/>
                </a:solidFill>
                <a:effectLst/>
                <a:latin typeface="+mn-lt"/>
                <a:ea typeface="+mn-ea"/>
                <a:cs typeface="+mn-cs"/>
              </a:rPr>
              <a:t>Any report that is created in Power BI may be made visible on the Dynamics NAV 2017 Role Centers. This enables users to get the information they need to perform their job right from within their Role Center.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Tree>
    <p:extLst>
      <p:ext uri="{BB962C8B-B14F-4D97-AF65-F5344CB8AC3E}">
        <p14:creationId xmlns:p14="http://schemas.microsoft.com/office/powerpoint/2010/main" val="3417798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Before</a:t>
            </a:r>
            <a:r>
              <a:rPr lang="nl-BE" dirty="0"/>
              <a:t> </a:t>
            </a:r>
            <a:r>
              <a:rPr lang="nl-BE" dirty="0" err="1"/>
              <a:t>starting</a:t>
            </a:r>
            <a:r>
              <a:rPr lang="nl-BE" dirty="0"/>
              <a:t> </a:t>
            </a:r>
            <a:r>
              <a:rPr lang="nl-BE" dirty="0" err="1"/>
              <a:t>to</a:t>
            </a:r>
            <a:r>
              <a:rPr lang="nl-BE" dirty="0"/>
              <a:t> </a:t>
            </a:r>
            <a:r>
              <a:rPr lang="nl-BE" dirty="0" err="1"/>
              <a:t>explore</a:t>
            </a:r>
            <a:r>
              <a:rPr lang="nl-BE" baseline="0" dirty="0"/>
              <a:t> Microsoft Dynamics NAV, in </a:t>
            </a:r>
            <a:r>
              <a:rPr lang="nl-BE" baseline="0" dirty="0" err="1"/>
              <a:t>this</a:t>
            </a:r>
            <a:r>
              <a:rPr lang="nl-BE" baseline="0" dirty="0"/>
              <a:t> module </a:t>
            </a:r>
            <a:r>
              <a:rPr lang="nl-BE" baseline="0" dirty="0" err="1"/>
              <a:t>you</a:t>
            </a:r>
            <a:r>
              <a:rPr lang="nl-BE" baseline="0" dirty="0"/>
              <a:t> </a:t>
            </a:r>
            <a:r>
              <a:rPr lang="nl-BE" baseline="0" dirty="0" err="1"/>
              <a:t>will</a:t>
            </a:r>
            <a:r>
              <a:rPr lang="nl-BE" baseline="0" dirty="0"/>
              <a:t> </a:t>
            </a:r>
            <a:r>
              <a:rPr lang="nl-BE" baseline="0" dirty="0" err="1"/>
              <a:t>give</a:t>
            </a:r>
            <a:r>
              <a:rPr lang="nl-BE" baseline="0" dirty="0"/>
              <a:t> a short </a:t>
            </a:r>
            <a:r>
              <a:rPr lang="nl-BE" baseline="0" dirty="0" err="1"/>
              <a:t>introduction</a:t>
            </a:r>
            <a:r>
              <a:rPr lang="nl-BE" baseline="0" dirty="0"/>
              <a:t> of </a:t>
            </a:r>
            <a:r>
              <a:rPr lang="nl-BE" baseline="0" dirty="0" err="1"/>
              <a:t>all</a:t>
            </a:r>
            <a:r>
              <a:rPr lang="nl-BE" baseline="0" dirty="0"/>
              <a:t> </a:t>
            </a:r>
            <a:r>
              <a:rPr lang="nl-BE" baseline="0" dirty="0" err="1"/>
              <a:t>the</a:t>
            </a:r>
            <a:r>
              <a:rPr lang="nl-BE" baseline="0" dirty="0"/>
              <a:t> different </a:t>
            </a:r>
            <a:r>
              <a:rPr lang="nl-BE" baseline="0" dirty="0" err="1"/>
              <a:t>application</a:t>
            </a:r>
            <a:r>
              <a:rPr lang="nl-BE" baseline="0" dirty="0"/>
              <a:t> </a:t>
            </a:r>
            <a:r>
              <a:rPr lang="nl-BE" baseline="0" dirty="0" err="1"/>
              <a:t>areas</a:t>
            </a:r>
            <a:r>
              <a:rPr lang="nl-BE" baseline="0" dirty="0"/>
              <a:t>.</a:t>
            </a:r>
          </a:p>
          <a:p>
            <a:endParaRPr lang="nl-BE" baseline="0" dirty="0"/>
          </a:p>
          <a:p>
            <a:r>
              <a:rPr lang="nl-BE" baseline="0" dirty="0"/>
              <a:t>The </a:t>
            </a:r>
            <a:r>
              <a:rPr lang="nl-BE" baseline="0" dirty="0" err="1"/>
              <a:t>purpose</a:t>
            </a:r>
            <a:r>
              <a:rPr lang="nl-BE" baseline="0" dirty="0"/>
              <a:t> is </a:t>
            </a:r>
            <a:r>
              <a:rPr lang="nl-BE" baseline="0" dirty="0" err="1"/>
              <a:t>to</a:t>
            </a:r>
            <a:r>
              <a:rPr lang="nl-BE" baseline="0" dirty="0"/>
              <a:t> </a:t>
            </a:r>
            <a:r>
              <a:rPr lang="nl-BE" baseline="0" dirty="0" err="1"/>
              <a:t>give</a:t>
            </a:r>
            <a:r>
              <a:rPr lang="nl-BE" baseline="0" dirty="0"/>
              <a:t> </a:t>
            </a:r>
            <a:r>
              <a:rPr lang="nl-BE" baseline="0" dirty="0" err="1"/>
              <a:t>the</a:t>
            </a:r>
            <a:r>
              <a:rPr lang="nl-BE" baseline="0" dirty="0"/>
              <a:t> </a:t>
            </a:r>
            <a:r>
              <a:rPr lang="nl-BE" baseline="0" dirty="0" err="1"/>
              <a:t>audience</a:t>
            </a:r>
            <a:r>
              <a:rPr lang="nl-BE" baseline="0" dirty="0"/>
              <a:t> </a:t>
            </a:r>
            <a:r>
              <a:rPr lang="nl-BE" baseline="0" dirty="0" err="1"/>
              <a:t>an</a:t>
            </a:r>
            <a:r>
              <a:rPr lang="nl-BE" baseline="0" dirty="0"/>
              <a:t> </a:t>
            </a:r>
            <a:r>
              <a:rPr lang="nl-BE" baseline="0" dirty="0" err="1"/>
              <a:t>idea</a:t>
            </a:r>
            <a:r>
              <a:rPr lang="nl-BE" baseline="0" dirty="0"/>
              <a:t> </a:t>
            </a:r>
            <a:r>
              <a:rPr lang="nl-BE" baseline="0" dirty="0" err="1"/>
              <a:t>what</a:t>
            </a:r>
            <a:r>
              <a:rPr lang="nl-BE" baseline="0" dirty="0"/>
              <a:t> NAV </a:t>
            </a:r>
            <a:r>
              <a:rPr lang="nl-BE" baseline="0" dirty="0" err="1"/>
              <a:t>can</a:t>
            </a:r>
            <a:r>
              <a:rPr lang="nl-BE" baseline="0" dirty="0"/>
              <a:t> </a:t>
            </a:r>
            <a:r>
              <a:rPr lang="nl-BE" baseline="0" dirty="0" err="1"/>
              <a:t>be</a:t>
            </a:r>
            <a:r>
              <a:rPr lang="nl-BE" baseline="0" dirty="0"/>
              <a:t> </a:t>
            </a:r>
            <a:r>
              <a:rPr lang="nl-BE" baseline="0" dirty="0" err="1"/>
              <a:t>used</a:t>
            </a:r>
            <a:r>
              <a:rPr lang="nl-BE" baseline="0" dirty="0"/>
              <a:t> </a:t>
            </a:r>
            <a:r>
              <a:rPr lang="nl-BE" baseline="0" dirty="0" err="1"/>
              <a:t>for</a:t>
            </a:r>
            <a:r>
              <a:rPr lang="nl-BE" baseline="0" dirty="0"/>
              <a:t>.</a:t>
            </a:r>
          </a:p>
          <a:p>
            <a:endParaRPr lang="nl-BE" baseline="0" dirty="0"/>
          </a:p>
          <a:p>
            <a:r>
              <a:rPr lang="nl-BE" baseline="0" dirty="0" err="1"/>
              <a:t>You</a:t>
            </a:r>
            <a:r>
              <a:rPr lang="nl-BE" baseline="0" dirty="0"/>
              <a:t> </a:t>
            </a:r>
            <a:r>
              <a:rPr lang="nl-BE" baseline="0" dirty="0" err="1"/>
              <a:t>can</a:t>
            </a:r>
            <a:r>
              <a:rPr lang="nl-BE" baseline="0" dirty="0"/>
              <a:t> of course </a:t>
            </a:r>
            <a:r>
              <a:rPr lang="nl-BE" baseline="0" dirty="0" err="1"/>
              <a:t>not</a:t>
            </a:r>
            <a:r>
              <a:rPr lang="nl-BE" baseline="0" dirty="0"/>
              <a:t> cover </a:t>
            </a:r>
            <a:r>
              <a:rPr lang="nl-BE" baseline="0" dirty="0" err="1"/>
              <a:t>every</a:t>
            </a:r>
            <a:r>
              <a:rPr lang="nl-BE" baseline="0" dirty="0"/>
              <a:t> module in detail. </a:t>
            </a:r>
            <a:r>
              <a:rPr lang="nl-BE" baseline="0" dirty="0" err="1"/>
              <a:t>You</a:t>
            </a:r>
            <a:r>
              <a:rPr lang="nl-BE" baseline="0" dirty="0"/>
              <a:t> </a:t>
            </a:r>
            <a:r>
              <a:rPr lang="nl-BE" baseline="0" dirty="0" err="1"/>
              <a:t>could</a:t>
            </a:r>
            <a:r>
              <a:rPr lang="nl-BE" baseline="0" dirty="0"/>
              <a:t> </a:t>
            </a:r>
            <a:r>
              <a:rPr lang="nl-BE" baseline="0" dirty="0" err="1"/>
              <a:t>however</a:t>
            </a:r>
            <a:r>
              <a:rPr lang="nl-BE" baseline="0" dirty="0"/>
              <a:t> </a:t>
            </a:r>
            <a:r>
              <a:rPr lang="nl-BE" baseline="0" dirty="0" err="1"/>
              <a:t>refer</a:t>
            </a:r>
            <a:r>
              <a:rPr lang="nl-BE" baseline="0" dirty="0"/>
              <a:t> </a:t>
            </a:r>
            <a:r>
              <a:rPr lang="nl-BE" baseline="0" dirty="0" err="1"/>
              <a:t>to</a:t>
            </a:r>
            <a:r>
              <a:rPr lang="nl-BE" baseline="0" dirty="0"/>
              <a:t> </a:t>
            </a:r>
            <a:r>
              <a:rPr lang="nl-BE" baseline="0" dirty="0" err="1"/>
              <a:t>other</a:t>
            </a:r>
            <a:r>
              <a:rPr lang="nl-BE" baseline="0" dirty="0"/>
              <a:t> courses </a:t>
            </a:r>
            <a:r>
              <a:rPr lang="nl-BE" baseline="0" dirty="0" err="1"/>
              <a:t>that</a:t>
            </a:r>
            <a:r>
              <a:rPr lang="nl-BE" baseline="0" dirty="0"/>
              <a:t> cover these topics more in detail.</a:t>
            </a:r>
            <a:endParaRPr lang="nl-BE" dirty="0"/>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dirty="0"/>
          </a:p>
        </p:txBody>
      </p:sp>
    </p:spTree>
    <p:extLst>
      <p:ext uri="{BB962C8B-B14F-4D97-AF65-F5344CB8AC3E}">
        <p14:creationId xmlns:p14="http://schemas.microsoft.com/office/powerpoint/2010/main" val="41041386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1885950"/>
            <a:ext cx="9144000" cy="22296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p:cNvSpPr>
            <a:spLocks noGrp="1"/>
          </p:cNvSpPr>
          <p:nvPr>
            <p:ph type="body" sz="quarter" idx="10" hasCustomPrompt="1"/>
          </p:nvPr>
        </p:nvSpPr>
        <p:spPr>
          <a:xfrm>
            <a:off x="3108236" y="1924050"/>
            <a:ext cx="5687423" cy="10287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2990850"/>
            <a:ext cx="5638800" cy="11049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10" name="Picture 9"/>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1885950"/>
            <a:ext cx="3063240" cy="2229612"/>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9603" y="641027"/>
            <a:ext cx="4710223" cy="1016323"/>
          </a:xfrm>
          <a:prstGeom prst="rect">
            <a:avLst/>
          </a:prstGeom>
        </p:spPr>
      </p:pic>
      <p:pic>
        <p:nvPicPr>
          <p:cNvPr id="8" name="Picture 7"/>
          <p:cNvPicPr>
            <a:picLocks noChangeAspect="1"/>
          </p:cNvPicPr>
          <p:nvPr userDrawn="1"/>
        </p:nvPicPr>
        <p:blipFill>
          <a:blip r:embed="rId4"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7458078" y="4671613"/>
            <a:ext cx="1413823" cy="230205"/>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or Non-bulleted text">
    <p:bg>
      <p:bgPr>
        <a:solidFill>
          <a:schemeClr val="bg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gradFill>
                  <a:gsLst>
                    <a:gs pos="0">
                      <a:srgbClr val="DDDDDD">
                        <a:lumMod val="75000"/>
                      </a:srgbClr>
                    </a:gs>
                    <a:gs pos="100000">
                      <a:srgbClr val="DDDDDD">
                        <a:lumMod val="75000"/>
                      </a:srgbClr>
                    </a:gs>
                  </a:gsLst>
                  <a:lin ang="5400000" scaled="0"/>
                </a:gradFill>
              </a:rPr>
              <a:t>Microsoft Confidential</a:t>
            </a:r>
            <a:endParaRPr lang="en-US" dirty="0">
              <a:gradFill>
                <a:gsLst>
                  <a:gs pos="0">
                    <a:srgbClr val="DDDDDD">
                      <a:lumMod val="75000"/>
                    </a:srgbClr>
                  </a:gs>
                  <a:gs pos="100000">
                    <a:srgbClr val="DDDDDD">
                      <a:lumMod val="75000"/>
                    </a:srgbClr>
                  </a:gs>
                </a:gsLst>
                <a:lin ang="5400000" scaled="0"/>
              </a:gradFill>
            </a:endParaRPr>
          </a:p>
        </p:txBody>
      </p:sp>
      <p:sp>
        <p:nvSpPr>
          <p:cNvPr id="4" name="Slide Number Placeholder 3"/>
          <p:cNvSpPr>
            <a:spLocks noGrp="1"/>
          </p:cNvSpPr>
          <p:nvPr>
            <p:ph type="sldNum" sz="quarter" idx="11"/>
          </p:nvPr>
        </p:nvSpPr>
        <p:spPr/>
        <p:txBody>
          <a:bodyPr/>
          <a:lstStyle/>
          <a:p>
            <a:fld id="{25B1B22E-D3C8-4129-8E85-2E5037E3E69B}" type="slidenum">
              <a:rPr lang="en-US" smtClean="0">
                <a:gradFill>
                  <a:gsLst>
                    <a:gs pos="0">
                      <a:srgbClr val="DDDDDD">
                        <a:lumMod val="75000"/>
                      </a:srgbClr>
                    </a:gs>
                    <a:gs pos="100000">
                      <a:srgbClr val="DDDDDD">
                        <a:lumMod val="75000"/>
                      </a:srgbClr>
                    </a:gs>
                  </a:gsLst>
                  <a:lin ang="5400000" scaled="0"/>
                </a:gradFill>
              </a:rPr>
              <a:pPr/>
              <a:t>‹#›</a:t>
            </a:fld>
            <a:endParaRPr lang="en-US" dirty="0">
              <a:gradFill>
                <a:gsLst>
                  <a:gs pos="0">
                    <a:srgbClr val="DDDDDD">
                      <a:lumMod val="75000"/>
                    </a:srgbClr>
                  </a:gs>
                  <a:gs pos="100000">
                    <a:srgbClr val="DDDDDD">
                      <a:lumMod val="75000"/>
                    </a:srgbClr>
                  </a:gs>
                </a:gsLst>
                <a:lin ang="5400000" scaled="0"/>
              </a:gradFill>
            </a:endParaRPr>
          </a:p>
        </p:txBody>
      </p:sp>
      <p:sp>
        <p:nvSpPr>
          <p:cNvPr id="6" name="Text Placeholder 5"/>
          <p:cNvSpPr>
            <a:spLocks noGrp="1"/>
          </p:cNvSpPr>
          <p:nvPr>
            <p:ph type="body" sz="quarter" idx="12"/>
          </p:nvPr>
        </p:nvSpPr>
        <p:spPr>
          <a:xfrm>
            <a:off x="201930" y="1058820"/>
            <a:ext cx="8740142" cy="1278747"/>
          </a:xfrm>
        </p:spPr>
        <p:txBody>
          <a:bodyPr/>
          <a:lstStyle>
            <a:lvl1pPr>
              <a:spcBef>
                <a:spcPts val="882"/>
              </a:spcBef>
              <a:defRPr lang="en-US" sz="2941" b="0" i="0" kern="1200" spc="0" baseline="0" dirty="0" smtClean="0">
                <a:gradFill>
                  <a:gsLst>
                    <a:gs pos="1250">
                      <a:schemeClr val="accent2"/>
                    </a:gs>
                    <a:gs pos="100000">
                      <a:schemeClr val="accent2"/>
                    </a:gs>
                  </a:gsLst>
                  <a:lin ang="5400000" scaled="0"/>
                </a:gradFill>
                <a:latin typeface="+mj-lt"/>
                <a:ea typeface="+mn-ea"/>
                <a:cs typeface="+mn-cs"/>
              </a:defRPr>
            </a:lvl1pPr>
            <a:lvl2pPr>
              <a:defRPr sz="1471"/>
            </a:lvl2pPr>
            <a:lvl3pPr>
              <a:defRPr sz="1324"/>
            </a:lvl3pPr>
            <a:lvl4pPr>
              <a:defRPr sz="1176"/>
            </a:lvl4pPr>
            <a:lvl5pPr>
              <a:defRPr sz="117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78698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or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1058820"/>
            <a:ext cx="8740142" cy="1278747"/>
          </a:xfrm>
        </p:spPr>
        <p:txBody>
          <a:bodyPr/>
          <a:lstStyle>
            <a:lvl1pPr marL="0" indent="0">
              <a:buNone/>
              <a:defRPr lang="en-US" sz="2941" b="0" kern="1200" spc="0" baseline="0" dirty="0" smtClean="0">
                <a:gradFill>
                  <a:gsLst>
                    <a:gs pos="1250">
                      <a:schemeClr val="accent2"/>
                    </a:gs>
                    <a:gs pos="100000">
                      <a:schemeClr val="accent2"/>
                    </a:gs>
                  </a:gsLst>
                  <a:lin ang="5400000" scaled="0"/>
                </a:gradFill>
                <a:latin typeface="+mj-lt"/>
                <a:ea typeface="+mn-ea"/>
                <a:cs typeface="+mn-cs"/>
              </a:defRPr>
            </a:lvl1pPr>
            <a:lvl2pPr marL="0" indent="0">
              <a:buFontTx/>
              <a:buNone/>
              <a:defRPr sz="1471"/>
            </a:lvl2pPr>
            <a:lvl3pPr marL="248583" indent="-123707">
              <a:buFont typeface="Arial" pitchFamily="34" charset="0"/>
              <a:buChar char="•"/>
              <a:tabLst>
                <a:tab pos="248583" algn="l"/>
              </a:tabLst>
              <a:defRPr/>
            </a:lvl3pPr>
            <a:lvl4pPr marL="381628" indent="-133045">
              <a:buFont typeface="Arial" pitchFamily="34" charset="0"/>
              <a:buChar char="•"/>
              <a:defRPr/>
            </a:lvl4pPr>
            <a:lvl5pPr marL="464488" indent="-82862">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1"/>
          </p:nvPr>
        </p:nvSpPr>
        <p:spPr/>
        <p:txBody>
          <a:bodyPr/>
          <a:lstStyle/>
          <a:p>
            <a:r>
              <a:rPr lang="en-US">
                <a:gradFill>
                  <a:gsLst>
                    <a:gs pos="0">
                      <a:srgbClr val="DDDDDD">
                        <a:lumMod val="75000"/>
                      </a:srgbClr>
                    </a:gs>
                    <a:gs pos="100000">
                      <a:srgbClr val="DDDDDD">
                        <a:lumMod val="75000"/>
                      </a:srgbClr>
                    </a:gs>
                  </a:gsLst>
                  <a:lin ang="5400000" scaled="0"/>
                </a:gradFill>
              </a:rPr>
              <a:t>Microsoft Confidential</a:t>
            </a:r>
            <a:endParaRPr lang="en-US" dirty="0">
              <a:gradFill>
                <a:gsLst>
                  <a:gs pos="0">
                    <a:srgbClr val="DDDDDD">
                      <a:lumMod val="75000"/>
                    </a:srgbClr>
                  </a:gs>
                  <a:gs pos="100000">
                    <a:srgbClr val="DDDDDD">
                      <a:lumMod val="75000"/>
                    </a:srgbClr>
                  </a:gs>
                </a:gsLst>
                <a:lin ang="5400000" scaled="0"/>
              </a:gradFill>
            </a:endParaRPr>
          </a:p>
        </p:txBody>
      </p:sp>
      <p:sp>
        <p:nvSpPr>
          <p:cNvPr id="4" name="Slide Number Placeholder 3"/>
          <p:cNvSpPr>
            <a:spLocks noGrp="1"/>
          </p:cNvSpPr>
          <p:nvPr>
            <p:ph type="sldNum" sz="quarter" idx="12"/>
          </p:nvPr>
        </p:nvSpPr>
        <p:spPr/>
        <p:txBody>
          <a:bodyPr/>
          <a:lstStyle/>
          <a:p>
            <a:fld id="{25B1B22E-D3C8-4129-8E85-2E5037E3E69B}" type="slidenum">
              <a:rPr lang="en-US" smtClean="0">
                <a:gradFill>
                  <a:gsLst>
                    <a:gs pos="0">
                      <a:srgbClr val="DDDDDD">
                        <a:lumMod val="75000"/>
                      </a:srgbClr>
                    </a:gs>
                    <a:gs pos="100000">
                      <a:srgbClr val="DDDDDD">
                        <a:lumMod val="75000"/>
                      </a:srgbClr>
                    </a:gs>
                  </a:gsLst>
                  <a:lin ang="5400000" scaled="0"/>
                </a:gradFill>
              </a:rPr>
              <a:pPr/>
              <a:t>‹#›</a:t>
            </a:fld>
            <a:endParaRPr lang="en-US" dirty="0">
              <a:gradFill>
                <a:gsLst>
                  <a:gs pos="0">
                    <a:srgbClr val="DDDDDD">
                      <a:lumMod val="75000"/>
                    </a:srgbClr>
                  </a:gs>
                  <a:gs pos="100000">
                    <a:srgbClr val="DDDDDD">
                      <a:lumMod val="75000"/>
                    </a:srgbClr>
                  </a:gs>
                </a:gsLst>
                <a:lin ang="5400000" scaled="0"/>
              </a:gradFill>
            </a:endParaRPr>
          </a:p>
        </p:txBody>
      </p:sp>
    </p:spTree>
    <p:extLst>
      <p:ext uri="{BB962C8B-B14F-4D97-AF65-F5344CB8AC3E}">
        <p14:creationId xmlns:p14="http://schemas.microsoft.com/office/powerpoint/2010/main" val="275832212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color Non-bulleted tex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gradFill>
                  <a:gsLst>
                    <a:gs pos="0">
                      <a:srgbClr val="DDDDDD">
                        <a:lumMod val="75000"/>
                      </a:srgbClr>
                    </a:gs>
                    <a:gs pos="100000">
                      <a:srgbClr val="DDDDDD">
                        <a:lumMod val="75000"/>
                      </a:srgbClr>
                    </a:gs>
                  </a:gsLst>
                  <a:lin ang="5400000" scaled="0"/>
                </a:gradFill>
              </a:rPr>
              <a:t>Microsoft Confidential</a:t>
            </a:r>
            <a:endParaRPr lang="en-US" dirty="0">
              <a:gradFill>
                <a:gsLst>
                  <a:gs pos="0">
                    <a:srgbClr val="DDDDDD">
                      <a:lumMod val="75000"/>
                    </a:srgbClr>
                  </a:gs>
                  <a:gs pos="100000">
                    <a:srgbClr val="DDDDDD">
                      <a:lumMod val="75000"/>
                    </a:srgbClr>
                  </a:gs>
                </a:gsLst>
                <a:lin ang="5400000" scaled="0"/>
              </a:gradFill>
            </a:endParaRPr>
          </a:p>
        </p:txBody>
      </p:sp>
      <p:sp>
        <p:nvSpPr>
          <p:cNvPr id="4" name="Slide Number Placeholder 3"/>
          <p:cNvSpPr>
            <a:spLocks noGrp="1"/>
          </p:cNvSpPr>
          <p:nvPr>
            <p:ph type="sldNum" sz="quarter" idx="12"/>
          </p:nvPr>
        </p:nvSpPr>
        <p:spPr/>
        <p:txBody>
          <a:bodyPr/>
          <a:lstStyle/>
          <a:p>
            <a:fld id="{25B1B22E-D3C8-4129-8E85-2E5037E3E69B}" type="slidenum">
              <a:rPr lang="en-US" smtClean="0">
                <a:gradFill>
                  <a:gsLst>
                    <a:gs pos="0">
                      <a:srgbClr val="DDDDDD">
                        <a:lumMod val="75000"/>
                      </a:srgbClr>
                    </a:gs>
                    <a:gs pos="100000">
                      <a:srgbClr val="DDDDDD">
                        <a:lumMod val="75000"/>
                      </a:srgbClr>
                    </a:gs>
                  </a:gsLst>
                  <a:lin ang="5400000" scaled="0"/>
                </a:gradFill>
              </a:rPr>
              <a:pPr/>
              <a:t>‹#›</a:t>
            </a:fld>
            <a:endParaRPr lang="en-US" dirty="0">
              <a:gradFill>
                <a:gsLst>
                  <a:gs pos="0">
                    <a:srgbClr val="DDDDDD">
                      <a:lumMod val="75000"/>
                    </a:srgbClr>
                  </a:gs>
                  <a:gs pos="100000">
                    <a:srgbClr val="DDDDDD">
                      <a:lumMod val="75000"/>
                    </a:srgbClr>
                  </a:gs>
                </a:gsLst>
                <a:lin ang="5400000" scaled="0"/>
              </a:gradFill>
            </a:endParaRPr>
          </a:p>
        </p:txBody>
      </p:sp>
      <p:sp>
        <p:nvSpPr>
          <p:cNvPr id="5" name="Title 4"/>
          <p:cNvSpPr>
            <a:spLocks noGrp="1"/>
          </p:cNvSpPr>
          <p:nvPr>
            <p:ph type="title"/>
          </p:nvPr>
        </p:nvSpPr>
        <p:spPr/>
        <p:txBody>
          <a:bodyPr/>
          <a:lstStyle/>
          <a:p>
            <a:r>
              <a:rPr lang="en-US"/>
              <a:t>Click to edit Master title style</a:t>
            </a:r>
          </a:p>
        </p:txBody>
      </p:sp>
      <p:sp>
        <p:nvSpPr>
          <p:cNvPr id="8" name="Text Placeholder 7"/>
          <p:cNvSpPr>
            <a:spLocks noGrp="1"/>
          </p:cNvSpPr>
          <p:nvPr>
            <p:ph type="body" sz="quarter" idx="13"/>
          </p:nvPr>
        </p:nvSpPr>
        <p:spPr>
          <a:xfrm>
            <a:off x="201930" y="1058820"/>
            <a:ext cx="8740142" cy="1278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2362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or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1058820"/>
            <a:ext cx="8740142" cy="1278427"/>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248583" indent="-123707">
              <a:buFont typeface="Arial" pitchFamily="34" charset="0"/>
              <a:buChar char="•"/>
              <a:tabLst>
                <a:tab pos="248583" algn="l"/>
              </a:tabLst>
              <a:defRPr/>
            </a:lvl3pPr>
            <a:lvl4pPr marL="381628" indent="-133045">
              <a:buFont typeface="Arial" pitchFamily="34" charset="0"/>
              <a:buChar char="•"/>
              <a:defRPr/>
            </a:lvl4pPr>
            <a:lvl5pPr marL="464488" indent="-82862">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1"/>
          </p:nvPr>
        </p:nvSpPr>
        <p:spPr/>
        <p:txBody>
          <a:bodyPr/>
          <a:lstStyle/>
          <a:p>
            <a:r>
              <a:rPr lang="en-US">
                <a:gradFill>
                  <a:gsLst>
                    <a:gs pos="0">
                      <a:srgbClr val="DDDDDD">
                        <a:lumMod val="75000"/>
                      </a:srgbClr>
                    </a:gs>
                    <a:gs pos="100000">
                      <a:srgbClr val="DDDDDD">
                        <a:lumMod val="75000"/>
                      </a:srgbClr>
                    </a:gs>
                  </a:gsLst>
                  <a:lin ang="5400000" scaled="0"/>
                </a:gradFill>
              </a:rPr>
              <a:t>Microsoft Confidential</a:t>
            </a:r>
            <a:endParaRPr lang="en-US" dirty="0">
              <a:gradFill>
                <a:gsLst>
                  <a:gs pos="0">
                    <a:srgbClr val="DDDDDD">
                      <a:lumMod val="75000"/>
                    </a:srgbClr>
                  </a:gs>
                  <a:gs pos="100000">
                    <a:srgbClr val="DDDDDD">
                      <a:lumMod val="75000"/>
                    </a:srgbClr>
                  </a:gs>
                </a:gsLst>
                <a:lin ang="5400000" scaled="0"/>
              </a:gradFill>
            </a:endParaRPr>
          </a:p>
        </p:txBody>
      </p:sp>
      <p:sp>
        <p:nvSpPr>
          <p:cNvPr id="4" name="Slide Number Placeholder 3"/>
          <p:cNvSpPr>
            <a:spLocks noGrp="1"/>
          </p:cNvSpPr>
          <p:nvPr>
            <p:ph type="sldNum" sz="quarter" idx="12"/>
          </p:nvPr>
        </p:nvSpPr>
        <p:spPr/>
        <p:txBody>
          <a:bodyPr/>
          <a:lstStyle/>
          <a:p>
            <a:fld id="{25B1B22E-D3C8-4129-8E85-2E5037E3E69B}" type="slidenum">
              <a:rPr lang="en-US" smtClean="0">
                <a:gradFill>
                  <a:gsLst>
                    <a:gs pos="0">
                      <a:srgbClr val="DDDDDD">
                        <a:lumMod val="75000"/>
                      </a:srgbClr>
                    </a:gs>
                    <a:gs pos="100000">
                      <a:srgbClr val="DDDDDD">
                        <a:lumMod val="75000"/>
                      </a:srgbClr>
                    </a:gs>
                  </a:gsLst>
                  <a:lin ang="5400000" scaled="0"/>
                </a:gradFill>
              </a:rPr>
              <a:pPr/>
              <a:t>‹#›</a:t>
            </a:fld>
            <a:endParaRPr lang="en-US" dirty="0">
              <a:gradFill>
                <a:gsLst>
                  <a:gs pos="0">
                    <a:srgbClr val="DDDDDD">
                      <a:lumMod val="75000"/>
                    </a:srgbClr>
                  </a:gs>
                  <a:gs pos="100000">
                    <a:srgbClr val="DDDDDD">
                      <a:lumMod val="75000"/>
                    </a:srgbClr>
                  </a:gs>
                </a:gsLst>
                <a:lin ang="5400000" scaled="0"/>
              </a:gradFill>
            </a:endParaRPr>
          </a:p>
        </p:txBody>
      </p:sp>
    </p:spTree>
    <p:extLst>
      <p:ext uri="{BB962C8B-B14F-4D97-AF65-F5344CB8AC3E}">
        <p14:creationId xmlns:p14="http://schemas.microsoft.com/office/powerpoint/2010/main" val="41402877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TWO 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2" y="1563483"/>
            <a:ext cx="4033911" cy="1738179"/>
          </a:xfrm>
        </p:spPr>
        <p:txBody>
          <a:bodyPr wrap="square">
            <a:spAutoFit/>
          </a:bodyPr>
          <a:lstStyle>
            <a:lvl1pPr marL="0" indent="0">
              <a:spcBef>
                <a:spcPts val="900"/>
              </a:spcBef>
              <a:buClr>
                <a:schemeClr val="tx1"/>
              </a:buClr>
              <a:buFont typeface="Wingdings" pitchFamily="2" charset="2"/>
              <a:buNone/>
              <a:defRPr lang="en-US" sz="2941" b="0" kern="1200" spc="0" baseline="0" dirty="0" smtClean="0">
                <a:gradFill>
                  <a:gsLst>
                    <a:gs pos="1250">
                      <a:schemeClr val="accent2"/>
                    </a:gs>
                    <a:gs pos="100000">
                      <a:schemeClr val="accent2"/>
                    </a:gs>
                  </a:gsLst>
                  <a:lin ang="5400000" scaled="0"/>
                </a:gradFill>
                <a:latin typeface="+mj-lt"/>
                <a:ea typeface="+mn-ea"/>
                <a:cs typeface="+mn-cs"/>
              </a:defRPr>
            </a:lvl1pPr>
            <a:lvl2pPr marL="0" indent="0">
              <a:buNone/>
              <a:defRPr sz="1471"/>
            </a:lvl2pPr>
            <a:lvl3pPr marL="170390" indent="0">
              <a:buNone/>
              <a:tabLst/>
              <a:defRPr sz="1471"/>
            </a:lvl3pPr>
            <a:lvl4pPr marL="338446" indent="0">
              <a:buNone/>
              <a:defRPr/>
            </a:lvl4pPr>
            <a:lvl5pPr marL="50416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563483"/>
            <a:ext cx="4033911" cy="1738179"/>
          </a:xfrm>
        </p:spPr>
        <p:txBody>
          <a:bodyPr wrap="square">
            <a:spAutoFit/>
          </a:bodyPr>
          <a:lstStyle>
            <a:lvl1pPr marL="0" indent="0">
              <a:spcBef>
                <a:spcPts val="900"/>
              </a:spcBef>
              <a:buClr>
                <a:schemeClr val="tx1"/>
              </a:buClr>
              <a:buFont typeface="Wingdings" pitchFamily="2" charset="2"/>
              <a:buNone/>
              <a:defRPr lang="en-US" sz="2941" b="0" kern="1200" spc="0" baseline="0" dirty="0" smtClean="0">
                <a:gradFill>
                  <a:gsLst>
                    <a:gs pos="1250">
                      <a:schemeClr val="accent2"/>
                    </a:gs>
                    <a:gs pos="100000">
                      <a:schemeClr val="accent2"/>
                    </a:gs>
                  </a:gsLst>
                  <a:lin ang="5400000" scaled="0"/>
                </a:gradFill>
                <a:latin typeface="+mj-lt"/>
                <a:ea typeface="+mn-ea"/>
                <a:cs typeface="+mn-cs"/>
              </a:defRPr>
            </a:lvl1pPr>
            <a:lvl2pPr marL="0" indent="0">
              <a:buNone/>
              <a:defRPr sz="1471"/>
            </a:lvl2pPr>
            <a:lvl3pPr marL="170390" indent="0">
              <a:buNone/>
              <a:tabLst/>
              <a:defRPr sz="1471"/>
            </a:lvl3pPr>
            <a:lvl4pPr marL="338446" indent="0">
              <a:buNone/>
              <a:defRPr/>
            </a:lvl4pPr>
            <a:lvl5pPr marL="50416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r>
              <a:rPr lang="en-US">
                <a:gradFill>
                  <a:gsLst>
                    <a:gs pos="0">
                      <a:srgbClr val="DDDDDD">
                        <a:lumMod val="75000"/>
                      </a:srgbClr>
                    </a:gs>
                    <a:gs pos="100000">
                      <a:srgbClr val="DDDDDD">
                        <a:lumMod val="75000"/>
                      </a:srgbClr>
                    </a:gs>
                  </a:gsLst>
                  <a:lin ang="5400000" scaled="0"/>
                </a:gradFill>
              </a:rPr>
              <a:t>Microsoft Confidential</a:t>
            </a:r>
            <a:endParaRPr lang="en-US" dirty="0">
              <a:gradFill>
                <a:gsLst>
                  <a:gs pos="0">
                    <a:srgbClr val="DDDDDD">
                      <a:lumMod val="75000"/>
                    </a:srgbClr>
                  </a:gs>
                  <a:gs pos="100000">
                    <a:srgbClr val="DDDDDD">
                      <a:lumMod val="75000"/>
                    </a:srgbClr>
                  </a:gs>
                </a:gsLst>
                <a:lin ang="5400000" scaled="0"/>
              </a:gradFill>
            </a:endParaRPr>
          </a:p>
        </p:txBody>
      </p:sp>
      <p:sp>
        <p:nvSpPr>
          <p:cNvPr id="6" name="Slide Number Placeholder 5"/>
          <p:cNvSpPr>
            <a:spLocks noGrp="1"/>
          </p:cNvSpPr>
          <p:nvPr>
            <p:ph type="sldNum" sz="quarter" idx="13"/>
          </p:nvPr>
        </p:nvSpPr>
        <p:spPr/>
        <p:txBody>
          <a:bodyPr/>
          <a:lstStyle/>
          <a:p>
            <a:fld id="{25B1B22E-D3C8-4129-8E85-2E5037E3E69B}" type="slidenum">
              <a:rPr lang="en-US" smtClean="0">
                <a:gradFill>
                  <a:gsLst>
                    <a:gs pos="0">
                      <a:srgbClr val="DDDDDD">
                        <a:lumMod val="75000"/>
                      </a:srgbClr>
                    </a:gs>
                    <a:gs pos="100000">
                      <a:srgbClr val="DDDDDD">
                        <a:lumMod val="75000"/>
                      </a:srgbClr>
                    </a:gs>
                  </a:gsLst>
                  <a:lin ang="5400000" scaled="0"/>
                </a:gradFill>
              </a:rPr>
              <a:pPr/>
              <a:t>‹#›</a:t>
            </a:fld>
            <a:endParaRPr lang="en-US" dirty="0">
              <a:gradFill>
                <a:gsLst>
                  <a:gs pos="0">
                    <a:srgbClr val="DDDDDD">
                      <a:lumMod val="75000"/>
                    </a:srgbClr>
                  </a:gs>
                  <a:gs pos="100000">
                    <a:srgbClr val="DDDDDD">
                      <a:lumMod val="75000"/>
                    </a:srgbClr>
                  </a:gs>
                </a:gsLst>
                <a:lin ang="5400000" scaled="0"/>
              </a:gradFill>
            </a:endParaRPr>
          </a:p>
        </p:txBody>
      </p:sp>
    </p:spTree>
    <p:extLst>
      <p:ext uri="{BB962C8B-B14F-4D97-AF65-F5344CB8AC3E}">
        <p14:creationId xmlns:p14="http://schemas.microsoft.com/office/powerpoint/2010/main" val="314452880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2" y="1563130"/>
            <a:ext cx="4033911" cy="1738179"/>
          </a:xfrm>
        </p:spPr>
        <p:txBody>
          <a:bodyPr wrap="square">
            <a:spAutoFit/>
          </a:bodyPr>
          <a:lstStyle>
            <a:lvl1pPr marL="0" indent="0">
              <a:spcBef>
                <a:spcPts val="900"/>
              </a:spcBef>
              <a:buClr>
                <a:schemeClr val="tx1"/>
              </a:buClr>
              <a:buFont typeface="Wingdings" pitchFamily="2" charset="2"/>
              <a:buNone/>
              <a:defRPr sz="2941"/>
            </a:lvl1pPr>
            <a:lvl2pPr marL="0" indent="0">
              <a:buNone/>
              <a:defRPr sz="1471"/>
            </a:lvl2pPr>
            <a:lvl3pPr marL="170390" indent="0">
              <a:buNone/>
              <a:tabLst/>
              <a:defRPr sz="1471"/>
            </a:lvl3pPr>
            <a:lvl4pPr marL="338446" indent="0">
              <a:buNone/>
              <a:defRPr/>
            </a:lvl4pPr>
            <a:lvl5pPr marL="50416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563130"/>
            <a:ext cx="4033911" cy="1738179"/>
          </a:xfrm>
        </p:spPr>
        <p:txBody>
          <a:bodyPr wrap="square">
            <a:spAutoFit/>
          </a:bodyPr>
          <a:lstStyle>
            <a:lvl1pPr marL="0" indent="0">
              <a:spcBef>
                <a:spcPts val="900"/>
              </a:spcBef>
              <a:buClr>
                <a:schemeClr val="tx1"/>
              </a:buClr>
              <a:buFont typeface="Wingdings" pitchFamily="2" charset="2"/>
              <a:buNone/>
              <a:defRPr sz="2941"/>
            </a:lvl1pPr>
            <a:lvl2pPr marL="0" indent="0">
              <a:buNone/>
              <a:defRPr sz="1471"/>
            </a:lvl2pPr>
            <a:lvl3pPr marL="170390" indent="0">
              <a:buNone/>
              <a:tabLst/>
              <a:defRPr sz="1471"/>
            </a:lvl3pPr>
            <a:lvl4pPr marL="338446" indent="0">
              <a:buNone/>
              <a:defRPr/>
            </a:lvl4pPr>
            <a:lvl5pPr marL="50416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r>
              <a:rPr lang="en-US">
                <a:gradFill>
                  <a:gsLst>
                    <a:gs pos="0">
                      <a:srgbClr val="DDDDDD">
                        <a:lumMod val="75000"/>
                      </a:srgbClr>
                    </a:gs>
                    <a:gs pos="100000">
                      <a:srgbClr val="DDDDDD">
                        <a:lumMod val="75000"/>
                      </a:srgbClr>
                    </a:gs>
                  </a:gsLst>
                  <a:lin ang="5400000" scaled="0"/>
                </a:gradFill>
              </a:rPr>
              <a:t>Microsoft Confidential</a:t>
            </a:r>
            <a:endParaRPr lang="en-US" dirty="0">
              <a:gradFill>
                <a:gsLst>
                  <a:gs pos="0">
                    <a:srgbClr val="DDDDDD">
                      <a:lumMod val="75000"/>
                    </a:srgbClr>
                  </a:gs>
                  <a:gs pos="100000">
                    <a:srgbClr val="DDDDDD">
                      <a:lumMod val="75000"/>
                    </a:srgbClr>
                  </a:gs>
                </a:gsLst>
                <a:lin ang="5400000" scaled="0"/>
              </a:gradFill>
            </a:endParaRPr>
          </a:p>
        </p:txBody>
      </p:sp>
      <p:sp>
        <p:nvSpPr>
          <p:cNvPr id="6" name="Slide Number Placeholder 5"/>
          <p:cNvSpPr>
            <a:spLocks noGrp="1"/>
          </p:cNvSpPr>
          <p:nvPr>
            <p:ph type="sldNum" sz="quarter" idx="13"/>
          </p:nvPr>
        </p:nvSpPr>
        <p:spPr/>
        <p:txBody>
          <a:bodyPr/>
          <a:lstStyle/>
          <a:p>
            <a:fld id="{25B1B22E-D3C8-4129-8E85-2E5037E3E69B}" type="slidenum">
              <a:rPr lang="en-US" smtClean="0">
                <a:gradFill>
                  <a:gsLst>
                    <a:gs pos="0">
                      <a:srgbClr val="DDDDDD">
                        <a:lumMod val="75000"/>
                      </a:srgbClr>
                    </a:gs>
                    <a:gs pos="100000">
                      <a:srgbClr val="DDDDDD">
                        <a:lumMod val="75000"/>
                      </a:srgbClr>
                    </a:gs>
                  </a:gsLst>
                  <a:lin ang="5400000" scaled="0"/>
                </a:gradFill>
              </a:rPr>
              <a:pPr/>
              <a:t>‹#›</a:t>
            </a:fld>
            <a:endParaRPr lang="en-US" dirty="0">
              <a:gradFill>
                <a:gsLst>
                  <a:gs pos="0">
                    <a:srgbClr val="DDDDDD">
                      <a:lumMod val="75000"/>
                    </a:srgbClr>
                  </a:gs>
                  <a:gs pos="100000">
                    <a:srgbClr val="DDDDDD">
                      <a:lumMod val="75000"/>
                    </a:srgbClr>
                  </a:gs>
                </a:gsLst>
                <a:lin ang="5400000" scaled="0"/>
              </a:gradFill>
            </a:endParaRPr>
          </a:p>
        </p:txBody>
      </p:sp>
    </p:spTree>
    <p:extLst>
      <p:ext uri="{BB962C8B-B14F-4D97-AF65-F5344CB8AC3E}">
        <p14:creationId xmlns:p14="http://schemas.microsoft.com/office/powerpoint/2010/main" val="41063019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201930" y="4822595"/>
            <a:ext cx="2894705" cy="273168"/>
          </a:xfrm>
        </p:spPr>
        <p:txBody>
          <a:bodyPr/>
          <a:lstStyle/>
          <a:p>
            <a:r>
              <a:rPr lang="en-US" dirty="0">
                <a:gradFill>
                  <a:gsLst>
                    <a:gs pos="0">
                      <a:srgbClr val="DDDDDD">
                        <a:lumMod val="75000"/>
                      </a:srgbClr>
                    </a:gs>
                    <a:gs pos="100000">
                      <a:srgbClr val="DDDDDD">
                        <a:lumMod val="75000"/>
                      </a:srgbClr>
                    </a:gs>
                  </a:gsLst>
                  <a:lin ang="5400000" scaled="0"/>
                </a:gradFill>
              </a:rPr>
              <a:t>Microsoft Confidential</a:t>
            </a:r>
          </a:p>
        </p:txBody>
      </p:sp>
      <p:sp>
        <p:nvSpPr>
          <p:cNvPr id="4" name="Slide Number Placeholder 3"/>
          <p:cNvSpPr>
            <a:spLocks noGrp="1"/>
          </p:cNvSpPr>
          <p:nvPr>
            <p:ph type="sldNum" sz="quarter" idx="11"/>
          </p:nvPr>
        </p:nvSpPr>
        <p:spPr>
          <a:xfrm>
            <a:off x="6808394" y="4822595"/>
            <a:ext cx="2133678" cy="273168"/>
          </a:xfrm>
        </p:spPr>
        <p:txBody>
          <a:bodyPr/>
          <a:lstStyle/>
          <a:p>
            <a:fld id="{25B1B22E-D3C8-4129-8E85-2E5037E3E69B}" type="slidenum">
              <a:rPr lang="en-US" smtClean="0">
                <a:gradFill>
                  <a:gsLst>
                    <a:gs pos="0">
                      <a:srgbClr val="DDDDDD">
                        <a:lumMod val="75000"/>
                      </a:srgbClr>
                    </a:gs>
                    <a:gs pos="100000">
                      <a:srgbClr val="DDDDDD">
                        <a:lumMod val="75000"/>
                      </a:srgbClr>
                    </a:gs>
                  </a:gsLst>
                  <a:lin ang="5400000" scaled="0"/>
                </a:gradFill>
              </a:rPr>
              <a:pPr/>
              <a:t>‹#›</a:t>
            </a:fld>
            <a:endParaRPr lang="en-US" dirty="0">
              <a:gradFill>
                <a:gsLst>
                  <a:gs pos="0">
                    <a:srgbClr val="DDDDDD">
                      <a:lumMod val="75000"/>
                    </a:srgbClr>
                  </a:gs>
                  <a:gs pos="100000">
                    <a:srgbClr val="DDDDDD">
                      <a:lumMod val="75000"/>
                    </a:srgbClr>
                  </a:gs>
                </a:gsLst>
                <a:lin ang="5400000" scaled="0"/>
              </a:gradFill>
            </a:endParaRPr>
          </a:p>
        </p:txBody>
      </p:sp>
    </p:spTree>
    <p:extLst>
      <p:ext uri="{BB962C8B-B14F-4D97-AF65-F5344CB8AC3E}">
        <p14:creationId xmlns:p14="http://schemas.microsoft.com/office/powerpoint/2010/main" val="393796403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Sid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gradFill>
                  <a:gsLst>
                    <a:gs pos="0">
                      <a:srgbClr val="DDDDDD">
                        <a:lumMod val="75000"/>
                      </a:srgbClr>
                    </a:gs>
                    <a:gs pos="100000">
                      <a:srgbClr val="DDDDDD">
                        <a:lumMod val="75000"/>
                      </a:srgbClr>
                    </a:gs>
                  </a:gsLst>
                  <a:lin ang="5400000" scaled="0"/>
                </a:gradFill>
              </a:rPr>
              <a:t>Microsoft Confidential</a:t>
            </a:r>
            <a:endParaRPr lang="en-US" dirty="0">
              <a:gradFill>
                <a:gsLst>
                  <a:gs pos="0">
                    <a:srgbClr val="DDDDDD">
                      <a:lumMod val="75000"/>
                    </a:srgbClr>
                  </a:gs>
                  <a:gs pos="100000">
                    <a:srgbClr val="DDDDDD">
                      <a:lumMod val="75000"/>
                    </a:srgbClr>
                  </a:gs>
                </a:gsLst>
                <a:lin ang="5400000" scaled="0"/>
              </a:gradFill>
            </a:endParaRPr>
          </a:p>
        </p:txBody>
      </p:sp>
      <p:sp>
        <p:nvSpPr>
          <p:cNvPr id="4" name="Slide Number Placeholder 3"/>
          <p:cNvSpPr>
            <a:spLocks noGrp="1"/>
          </p:cNvSpPr>
          <p:nvPr>
            <p:ph type="sldNum" sz="quarter" idx="11"/>
          </p:nvPr>
        </p:nvSpPr>
        <p:spPr/>
        <p:txBody>
          <a:bodyPr/>
          <a:lstStyle/>
          <a:p>
            <a:fld id="{25B1B22E-D3C8-4129-8E85-2E5037E3E69B}" type="slidenum">
              <a:rPr lang="en-US" smtClean="0">
                <a:gradFill>
                  <a:gsLst>
                    <a:gs pos="0">
                      <a:srgbClr val="DDDDDD">
                        <a:lumMod val="75000"/>
                      </a:srgbClr>
                    </a:gs>
                    <a:gs pos="100000">
                      <a:srgbClr val="DDDDDD">
                        <a:lumMod val="75000"/>
                      </a:srgbClr>
                    </a:gs>
                  </a:gsLst>
                  <a:lin ang="5400000" scaled="0"/>
                </a:gradFill>
              </a:rPr>
              <a:pPr/>
              <a:t>‹#›</a:t>
            </a:fld>
            <a:endParaRPr lang="en-US" dirty="0">
              <a:gradFill>
                <a:gsLst>
                  <a:gs pos="0">
                    <a:srgbClr val="DDDDDD">
                      <a:lumMod val="75000"/>
                    </a:srgbClr>
                  </a:gs>
                  <a:gs pos="100000">
                    <a:srgbClr val="DDDDDD">
                      <a:lumMod val="75000"/>
                    </a:srgbClr>
                  </a:gs>
                </a:gsLst>
                <a:lin ang="5400000" scaled="0"/>
              </a:gradFill>
            </a:endParaRPr>
          </a:p>
        </p:txBody>
      </p:sp>
      <p:sp>
        <p:nvSpPr>
          <p:cNvPr id="6" name="Text Placeholder 5"/>
          <p:cNvSpPr>
            <a:spLocks noGrp="1"/>
          </p:cNvSpPr>
          <p:nvPr>
            <p:ph type="body" sz="quarter" idx="12"/>
          </p:nvPr>
        </p:nvSpPr>
        <p:spPr>
          <a:xfrm>
            <a:off x="3563523" y="1563130"/>
            <a:ext cx="5378549" cy="1278747"/>
          </a:xfrm>
        </p:spPr>
        <p:txBody>
          <a:bodyPr/>
          <a:lstStyle>
            <a:lvl1pPr>
              <a:spcBef>
                <a:spcPts val="882"/>
              </a:spcBef>
              <a:defRPr lang="en-US" sz="2941" b="0" i="0" kern="1200" spc="0" baseline="0" dirty="0" smtClean="0">
                <a:gradFill>
                  <a:gsLst>
                    <a:gs pos="1250">
                      <a:schemeClr val="accent2"/>
                    </a:gs>
                    <a:gs pos="100000">
                      <a:schemeClr val="accent2"/>
                    </a:gs>
                  </a:gsLst>
                  <a:lin ang="5400000" scaled="0"/>
                </a:gradFill>
                <a:latin typeface="+mj-lt"/>
                <a:ea typeface="+mn-ea"/>
                <a:cs typeface="+mn-cs"/>
              </a:defRPr>
            </a:lvl1pPr>
            <a:lvl2pPr>
              <a:defRPr sz="1471"/>
            </a:lvl2pPr>
            <a:lvl3pPr>
              <a:defRPr sz="1324"/>
            </a:lvl3pPr>
            <a:lvl4pPr>
              <a:defRPr sz="1176"/>
            </a:lvl4pPr>
            <a:lvl5pPr>
              <a:defRPr sz="117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a:xfrm>
            <a:off x="3564192" y="217134"/>
            <a:ext cx="5379619" cy="1099820"/>
          </a:xfrm>
        </p:spPr>
        <p:txBody>
          <a:bodyPr/>
          <a:lstStyle/>
          <a:p>
            <a:r>
              <a:rPr lang="en-US"/>
              <a:t>Click to edit Master title style</a:t>
            </a:r>
            <a:endParaRPr lang="en-US" dirty="0"/>
          </a:p>
        </p:txBody>
      </p:sp>
    </p:spTree>
    <p:extLst>
      <p:ext uri="{BB962C8B-B14F-4D97-AF65-F5344CB8AC3E}">
        <p14:creationId xmlns:p14="http://schemas.microsoft.com/office/powerpoint/2010/main" val="35989671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gradFill>
                  <a:gsLst>
                    <a:gs pos="0">
                      <a:srgbClr val="DDDDDD">
                        <a:lumMod val="75000"/>
                      </a:srgbClr>
                    </a:gs>
                    <a:gs pos="100000">
                      <a:srgbClr val="DDDDDD">
                        <a:lumMod val="75000"/>
                      </a:srgbClr>
                    </a:gs>
                  </a:gsLst>
                  <a:lin ang="5400000" scaled="0"/>
                </a:gradFill>
              </a:rPr>
              <a:t>Microsoft Confidential</a:t>
            </a:r>
            <a:endParaRPr lang="en-US" dirty="0">
              <a:gradFill>
                <a:gsLst>
                  <a:gs pos="0">
                    <a:srgbClr val="DDDDDD">
                      <a:lumMod val="75000"/>
                    </a:srgbClr>
                  </a:gs>
                  <a:gs pos="100000">
                    <a:srgbClr val="DDDDDD">
                      <a:lumMod val="75000"/>
                    </a:srgbClr>
                  </a:gs>
                </a:gsLst>
                <a:lin ang="5400000" scaled="0"/>
              </a:gradFill>
            </a:endParaRPr>
          </a:p>
        </p:txBody>
      </p:sp>
      <p:sp>
        <p:nvSpPr>
          <p:cNvPr id="3" name="Slide Number Placeholder 2"/>
          <p:cNvSpPr>
            <a:spLocks noGrp="1"/>
          </p:cNvSpPr>
          <p:nvPr>
            <p:ph type="sldNum" sz="quarter" idx="11"/>
          </p:nvPr>
        </p:nvSpPr>
        <p:spPr/>
        <p:txBody>
          <a:bodyPr/>
          <a:lstStyle/>
          <a:p>
            <a:fld id="{25B1B22E-D3C8-4129-8E85-2E5037E3E69B}" type="slidenum">
              <a:rPr lang="en-US" smtClean="0">
                <a:gradFill>
                  <a:gsLst>
                    <a:gs pos="0">
                      <a:srgbClr val="DDDDDD">
                        <a:lumMod val="75000"/>
                      </a:srgbClr>
                    </a:gs>
                    <a:gs pos="100000">
                      <a:srgbClr val="DDDDDD">
                        <a:lumMod val="75000"/>
                      </a:srgbClr>
                    </a:gs>
                  </a:gsLst>
                  <a:lin ang="5400000" scaled="0"/>
                </a:gradFill>
              </a:rPr>
              <a:pPr/>
              <a:t>‹#›</a:t>
            </a:fld>
            <a:endParaRPr lang="en-US" dirty="0">
              <a:gradFill>
                <a:gsLst>
                  <a:gs pos="0">
                    <a:srgbClr val="DDDDDD">
                      <a:lumMod val="75000"/>
                    </a:srgbClr>
                  </a:gs>
                  <a:gs pos="100000">
                    <a:srgbClr val="DDDDDD">
                      <a:lumMod val="75000"/>
                    </a:srgbClr>
                  </a:gs>
                </a:gsLst>
                <a:lin ang="5400000" scaled="0"/>
              </a:gradFill>
            </a:endParaRPr>
          </a:p>
        </p:txBody>
      </p:sp>
    </p:spTree>
    <p:extLst>
      <p:ext uri="{BB962C8B-B14F-4D97-AF65-F5344CB8AC3E}">
        <p14:creationId xmlns:p14="http://schemas.microsoft.com/office/powerpoint/2010/main" val="258581886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ECTION | DEMO BLU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6252798" y="3580371"/>
            <a:ext cx="2891203" cy="1563129"/>
          </a:xfrm>
          <a:prstGeom prst="rect">
            <a:avLst/>
          </a:prstGeom>
          <a:solidFill>
            <a:schemeClr val="accent4">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23" tIns="33611" rIns="67223" bIns="33611" numCol="1" rtlCol="0" anchor="ctr" anchorCtr="0" compatLnSpc="1">
            <a:prstTxWarp prst="textNoShape">
              <a:avLst/>
            </a:prstTxWarp>
          </a:bodyPr>
          <a:lstStyle/>
          <a:p>
            <a:pPr algn="ctr" defTabSz="672003"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2" name="Rectangle 11"/>
          <p:cNvSpPr/>
          <p:nvPr userDrawn="1"/>
        </p:nvSpPr>
        <p:spPr bwMode="auto">
          <a:xfrm>
            <a:off x="1" y="3580371"/>
            <a:ext cx="6252797" cy="1563129"/>
          </a:xfrm>
          <a:prstGeom prst="rect">
            <a:avLst/>
          </a:prstGeom>
          <a:solidFill>
            <a:schemeClr val="accent3">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23" tIns="33611" rIns="67223" bIns="33611" numCol="1" rtlCol="0" anchor="ctr" anchorCtr="0" compatLnSpc="1">
            <a:prstTxWarp prst="textNoShape">
              <a:avLst/>
            </a:prstTxWarp>
          </a:bodyPr>
          <a:lstStyle/>
          <a:p>
            <a:pPr algn="ctr" defTabSz="672003"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89878" y="3580372"/>
            <a:ext cx="6162920" cy="1284564"/>
          </a:xfrm>
          <a:noFill/>
        </p:spPr>
        <p:txBody>
          <a:bodyPr lIns="146289" tIns="91431" rIns="146289" bIns="91431" anchor="t" anchorCtr="0"/>
          <a:lstStyle>
            <a:lvl1pPr>
              <a:defRPr sz="3971" spc="-74" baseline="0">
                <a:gradFill>
                  <a:gsLst>
                    <a:gs pos="5833">
                      <a:srgbClr val="FFFFFF"/>
                    </a:gs>
                    <a:gs pos="18000">
                      <a:srgbClr val="FFFFFF"/>
                    </a:gs>
                  </a:gsLst>
                  <a:lin ang="5400000" scaled="0"/>
                </a:gradFill>
              </a:defRPr>
            </a:lvl1pPr>
          </a:lstStyle>
          <a:p>
            <a:pPr lvl="0"/>
            <a:r>
              <a:rPr lang="en-US" dirty="0"/>
              <a:t>Click to edit Master text styles</a:t>
            </a:r>
          </a:p>
        </p:txBody>
      </p:sp>
      <p:sp>
        <p:nvSpPr>
          <p:cNvPr id="3" name="Text Placeholder 2"/>
          <p:cNvSpPr>
            <a:spLocks noGrp="1"/>
          </p:cNvSpPr>
          <p:nvPr>
            <p:ph type="body" sz="quarter" idx="14"/>
          </p:nvPr>
        </p:nvSpPr>
        <p:spPr bwMode="ltGray">
          <a:xfrm>
            <a:off x="6252798" y="3580372"/>
            <a:ext cx="2891202" cy="1014458"/>
          </a:xfrm>
          <a:noFill/>
        </p:spPr>
        <p:txBody>
          <a:bodyPr tIns="109717" bIns="109717">
            <a:noAutofit/>
          </a:bodyPr>
          <a:lstStyle>
            <a:lvl1pPr marL="0" indent="0">
              <a:spcBef>
                <a:spcPts val="0"/>
              </a:spcBef>
              <a:buNone/>
              <a:defRPr sz="1324" b="0">
                <a:solidFill>
                  <a:schemeClr val="bg1"/>
                </a:solidFill>
                <a:latin typeface="+mn-lt"/>
              </a:defRPr>
            </a:lvl1pPr>
          </a:lstStyle>
          <a:p>
            <a:pPr lvl="0"/>
            <a:r>
              <a:rPr lang="en-US"/>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729459" y="4557480"/>
            <a:ext cx="1339190" cy="492683"/>
          </a:xfrm>
          <a:prstGeom prst="rect">
            <a:avLst/>
          </a:prstGeom>
        </p:spPr>
      </p:pic>
    </p:spTree>
    <p:extLst>
      <p:ext uri="{BB962C8B-B14F-4D97-AF65-F5344CB8AC3E}">
        <p14:creationId xmlns:p14="http://schemas.microsoft.com/office/powerpoint/2010/main" val="3256839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57150"/>
            <a:ext cx="9448800" cy="542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1885952"/>
            <a:ext cx="6858000" cy="661307"/>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1885952"/>
            <a:ext cx="5638800" cy="661307"/>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a:t>Module &lt;Number</a:t>
            </a:r>
            <a:r>
              <a:rPr lang="en-US" dirty="0"/>
              <a:t>&gt;</a:t>
            </a:r>
          </a:p>
        </p:txBody>
      </p:sp>
      <p:sp>
        <p:nvSpPr>
          <p:cNvPr id="9" name="Text Placeholder 18"/>
          <p:cNvSpPr>
            <a:spLocks noGrp="1"/>
          </p:cNvSpPr>
          <p:nvPr>
            <p:ph type="body" sz="quarter" idx="12" hasCustomPrompt="1"/>
          </p:nvPr>
        </p:nvSpPr>
        <p:spPr>
          <a:xfrm>
            <a:off x="2590800" y="2628900"/>
            <a:ext cx="5624732" cy="116205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Module title starts here</a:t>
            </a:r>
          </a:p>
        </p:txBody>
      </p:sp>
    </p:spTree>
    <p:extLst>
      <p:ext uri="{BB962C8B-B14F-4D97-AF65-F5344CB8AC3E}">
        <p14:creationId xmlns:p14="http://schemas.microsoft.com/office/powerpoint/2010/main" val="20434262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ECTION | DEMO BLU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6252798" y="3580371"/>
            <a:ext cx="2891203" cy="1563129"/>
          </a:xfrm>
          <a:prstGeom prst="rect">
            <a:avLst/>
          </a:prstGeom>
          <a:solidFill>
            <a:schemeClr val="accent4">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23" tIns="33611" rIns="67223" bIns="33611" numCol="1" rtlCol="0" anchor="ctr" anchorCtr="0" compatLnSpc="1">
            <a:prstTxWarp prst="textNoShape">
              <a:avLst/>
            </a:prstTxWarp>
          </a:bodyPr>
          <a:lstStyle/>
          <a:p>
            <a:pPr algn="ctr" defTabSz="672003"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2" name="Rectangle 11"/>
          <p:cNvSpPr/>
          <p:nvPr userDrawn="1"/>
        </p:nvSpPr>
        <p:spPr bwMode="auto">
          <a:xfrm>
            <a:off x="1" y="3580371"/>
            <a:ext cx="6252797" cy="1563129"/>
          </a:xfrm>
          <a:prstGeom prst="rect">
            <a:avLst/>
          </a:prstGeom>
          <a:solidFill>
            <a:schemeClr val="accent3">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23" tIns="33611" rIns="67223" bIns="33611" numCol="1" rtlCol="0" anchor="ctr" anchorCtr="0" compatLnSpc="1">
            <a:prstTxWarp prst="textNoShape">
              <a:avLst/>
            </a:prstTxWarp>
          </a:bodyPr>
          <a:lstStyle/>
          <a:p>
            <a:pPr algn="ctr" defTabSz="672003"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89878" y="3580372"/>
            <a:ext cx="6162920" cy="1284564"/>
          </a:xfrm>
          <a:noFill/>
        </p:spPr>
        <p:txBody>
          <a:bodyPr lIns="146289" tIns="91431" rIns="146289" bIns="91431" anchor="t" anchorCtr="0"/>
          <a:lstStyle>
            <a:lvl1pPr>
              <a:defRPr sz="3971" spc="-74" baseline="0">
                <a:gradFill>
                  <a:gsLst>
                    <a:gs pos="5833">
                      <a:srgbClr val="FFFFFF"/>
                    </a:gs>
                    <a:gs pos="18000">
                      <a:srgbClr val="FFFFFF"/>
                    </a:gs>
                  </a:gsLst>
                  <a:lin ang="5400000" scaled="0"/>
                </a:gradFill>
              </a:defRPr>
            </a:lvl1pPr>
          </a:lstStyle>
          <a:p>
            <a:pPr lvl="0"/>
            <a:r>
              <a:rPr lang="en-US" dirty="0"/>
              <a:t>Click to edit Master text styles</a:t>
            </a:r>
          </a:p>
        </p:txBody>
      </p:sp>
      <p:sp>
        <p:nvSpPr>
          <p:cNvPr id="3" name="Text Placeholder 2"/>
          <p:cNvSpPr>
            <a:spLocks noGrp="1"/>
          </p:cNvSpPr>
          <p:nvPr>
            <p:ph type="body" sz="quarter" idx="14"/>
          </p:nvPr>
        </p:nvSpPr>
        <p:spPr bwMode="ltGray">
          <a:xfrm>
            <a:off x="6252798" y="3580372"/>
            <a:ext cx="2891202" cy="1014458"/>
          </a:xfrm>
          <a:noFill/>
        </p:spPr>
        <p:txBody>
          <a:bodyPr tIns="109717" bIns="109717">
            <a:noAutofit/>
          </a:bodyPr>
          <a:lstStyle>
            <a:lvl1pPr marL="0" indent="0">
              <a:spcBef>
                <a:spcPts val="0"/>
              </a:spcBef>
              <a:buNone/>
              <a:defRPr sz="1324" b="0">
                <a:solidFill>
                  <a:schemeClr val="bg1"/>
                </a:solidFill>
                <a:latin typeface="+mn-lt"/>
              </a:defRPr>
            </a:lvl1pPr>
          </a:lstStyle>
          <a:p>
            <a:pPr lvl="0"/>
            <a:r>
              <a:rPr lang="en-US"/>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729459" y="4557480"/>
            <a:ext cx="1339190" cy="492683"/>
          </a:xfrm>
          <a:prstGeom prst="rect">
            <a:avLst/>
          </a:prstGeom>
        </p:spPr>
      </p:pic>
    </p:spTree>
    <p:extLst>
      <p:ext uri="{BB962C8B-B14F-4D97-AF65-F5344CB8AC3E}">
        <p14:creationId xmlns:p14="http://schemas.microsoft.com/office/powerpoint/2010/main" val="6208823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SECTION | DEMO BLU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6252798" y="3580371"/>
            <a:ext cx="2891203" cy="1563129"/>
          </a:xfrm>
          <a:prstGeom prst="rect">
            <a:avLst/>
          </a:prstGeom>
          <a:solidFill>
            <a:schemeClr val="accent4">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23" tIns="33611" rIns="67223" bIns="33611" numCol="1" rtlCol="0" anchor="ctr" anchorCtr="0" compatLnSpc="1">
            <a:prstTxWarp prst="textNoShape">
              <a:avLst/>
            </a:prstTxWarp>
          </a:bodyPr>
          <a:lstStyle/>
          <a:p>
            <a:pPr algn="ctr" defTabSz="672003"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2" name="Rectangle 11"/>
          <p:cNvSpPr/>
          <p:nvPr userDrawn="1"/>
        </p:nvSpPr>
        <p:spPr bwMode="auto">
          <a:xfrm>
            <a:off x="1" y="3580371"/>
            <a:ext cx="6252797" cy="1563129"/>
          </a:xfrm>
          <a:prstGeom prst="rect">
            <a:avLst/>
          </a:prstGeom>
          <a:solidFill>
            <a:schemeClr val="accent3">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23" tIns="33611" rIns="67223" bIns="33611" numCol="1" rtlCol="0" anchor="ctr" anchorCtr="0" compatLnSpc="1">
            <a:prstTxWarp prst="textNoShape">
              <a:avLst/>
            </a:prstTxWarp>
          </a:bodyPr>
          <a:lstStyle/>
          <a:p>
            <a:pPr algn="ctr" defTabSz="672003"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200762" y="3580372"/>
            <a:ext cx="6052035" cy="1284564"/>
          </a:xfrm>
          <a:noFill/>
        </p:spPr>
        <p:txBody>
          <a:bodyPr lIns="146289" tIns="91431" rIns="146289" bIns="91431" anchor="t" anchorCtr="0"/>
          <a:lstStyle>
            <a:lvl1pPr>
              <a:defRPr sz="3971" spc="-74" baseline="0">
                <a:gradFill>
                  <a:gsLst>
                    <a:gs pos="5833">
                      <a:srgbClr val="FFFFFF"/>
                    </a:gs>
                    <a:gs pos="18000">
                      <a:srgbClr val="FFFFFF"/>
                    </a:gs>
                  </a:gsLst>
                  <a:lin ang="5400000" scaled="0"/>
                </a:gradFill>
              </a:defRPr>
            </a:lvl1pPr>
          </a:lstStyle>
          <a:p>
            <a:pPr lvl="0"/>
            <a:r>
              <a:rPr lang="en-US" dirty="0"/>
              <a:t>Click to edit Master text styles</a:t>
            </a:r>
          </a:p>
        </p:txBody>
      </p:sp>
      <p:sp>
        <p:nvSpPr>
          <p:cNvPr id="3" name="Text Placeholder 2"/>
          <p:cNvSpPr>
            <a:spLocks noGrp="1"/>
          </p:cNvSpPr>
          <p:nvPr>
            <p:ph type="body" sz="quarter" idx="14"/>
          </p:nvPr>
        </p:nvSpPr>
        <p:spPr bwMode="ltGray">
          <a:xfrm>
            <a:off x="6252798" y="3580372"/>
            <a:ext cx="2891203" cy="1014458"/>
          </a:xfrm>
          <a:noFill/>
        </p:spPr>
        <p:txBody>
          <a:bodyPr tIns="109717" bIns="109717">
            <a:noAutofit/>
          </a:bodyPr>
          <a:lstStyle>
            <a:lvl1pPr marL="0" indent="0">
              <a:spcBef>
                <a:spcPts val="0"/>
              </a:spcBef>
              <a:buNone/>
              <a:defRPr sz="1324" b="0">
                <a:solidFill>
                  <a:schemeClr val="bg1"/>
                </a:solidFill>
                <a:latin typeface="+mn-lt"/>
              </a:defRPr>
            </a:lvl1pPr>
          </a:lstStyle>
          <a:p>
            <a:pPr lvl="0"/>
            <a:r>
              <a:rPr lang="en-US"/>
              <a:t>Click to edit Master text styles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729459" y="4557480"/>
            <a:ext cx="1339190" cy="492683"/>
          </a:xfrm>
          <a:prstGeom prst="rect">
            <a:avLst/>
          </a:prstGeom>
        </p:spPr>
      </p:pic>
    </p:spTree>
    <p:extLst>
      <p:ext uri="{BB962C8B-B14F-4D97-AF65-F5344CB8AC3E}">
        <p14:creationId xmlns:p14="http://schemas.microsoft.com/office/powerpoint/2010/main" val="41549888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1080727"/>
          </a:xfrm>
          <a:noFill/>
        </p:spPr>
        <p:txBody>
          <a:bodyPr tIns="91431" bIns="91431" anchor="t" anchorCtr="0"/>
          <a:lstStyle>
            <a:lvl1pPr>
              <a:defRPr sz="6470" b="0" spc="-11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231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1080727"/>
          </a:xfrm>
          <a:noFill/>
        </p:spPr>
        <p:txBody>
          <a:bodyPr vert="horz" wrap="square" lIns="146289" tIns="91431" rIns="146289" bIns="91431" rtlCol="0" anchor="t" anchorCtr="0">
            <a:spAutoFit/>
          </a:bodyPr>
          <a:lstStyle>
            <a:lvl1pPr algn="l" defTabSz="685709" rtl="0" eaLnBrk="1" latinLnBrk="0" hangingPunct="1">
              <a:lnSpc>
                <a:spcPct val="90000"/>
              </a:lnSpc>
              <a:spcBef>
                <a:spcPct val="0"/>
              </a:spcBef>
              <a:buNone/>
              <a:defRPr lang="en-US" sz="6470" b="0" kern="1200" cap="none" spc="-110" baseline="0" dirty="0">
                <a:ln w="3175">
                  <a:noFill/>
                </a:ln>
                <a:solidFill>
                  <a:schemeClr val="bg1"/>
                </a:solidFill>
                <a:effectLst/>
                <a:latin typeface="+mj-lt"/>
                <a:ea typeface="+mn-ea"/>
                <a:cs typeface="Segoe UI" pitchFamily="34" charset="0"/>
              </a:defRPr>
            </a:lvl1pPr>
          </a:lstStyle>
          <a:p>
            <a:pPr lvl="0"/>
            <a:r>
              <a:rPr lang="en-US" dirty="0"/>
              <a:t>Section title</a:t>
            </a:r>
          </a:p>
        </p:txBody>
      </p:sp>
    </p:spTree>
    <p:extLst>
      <p:ext uri="{BB962C8B-B14F-4D97-AF65-F5344CB8AC3E}">
        <p14:creationId xmlns:p14="http://schemas.microsoft.com/office/powerpoint/2010/main" val="1860948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1080727"/>
          </a:xfrm>
          <a:noFill/>
        </p:spPr>
        <p:txBody>
          <a:bodyPr tIns="91431" bIns="91431" anchor="t" anchorCtr="0"/>
          <a:lstStyle>
            <a:lvl1pPr algn="l" defTabSz="685709" rtl="0" eaLnBrk="1" latinLnBrk="0" hangingPunct="1">
              <a:lnSpc>
                <a:spcPct val="90000"/>
              </a:lnSpc>
              <a:spcBef>
                <a:spcPct val="0"/>
              </a:spcBef>
              <a:buNone/>
              <a:defRPr lang="en-US" sz="6470" b="0" kern="1200" cap="none" spc="-110" baseline="0" dirty="0">
                <a:ln w="3175">
                  <a:noFill/>
                </a:ln>
                <a:solidFill>
                  <a:schemeClr val="bg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033100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0366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57954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434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891882"/>
            <a:ext cx="9144000" cy="42516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9" tIns="34289" rIns="34289" bIns="34289" numCol="1" spcCol="0" rtlCol="0" fromWordArt="0" anchor="ctr" anchorCtr="0" forceAA="0" compatLnSpc="1">
            <a:prstTxWarp prst="textNoShape">
              <a:avLst/>
            </a:prstTxWarp>
            <a:noAutofit/>
          </a:bodyPr>
          <a:lstStyle/>
          <a:p>
            <a:pPr algn="ctr" defTabSz="685510" fontAlgn="base">
              <a:spcBef>
                <a:spcPct val="0"/>
              </a:spcBef>
              <a:spcAft>
                <a:spcPct val="0"/>
              </a:spcAft>
            </a:pPr>
            <a:endParaRPr lang="en-US" sz="1324"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2"/>
            <a:ext cx="8740142" cy="1207206"/>
          </a:xfrm>
        </p:spPr>
        <p:txBody>
          <a:bodyPr/>
          <a:lstStyle>
            <a:lvl1pPr marL="0" indent="0">
              <a:buNone/>
              <a:defRPr sz="2426">
                <a:gradFill>
                  <a:gsLst>
                    <a:gs pos="1250">
                      <a:srgbClr val="000000"/>
                    </a:gs>
                    <a:gs pos="100000">
                      <a:srgbClr val="000000"/>
                    </a:gs>
                  </a:gsLst>
                  <a:lin ang="5400000" scaled="0"/>
                </a:gradFill>
                <a:latin typeface="Segoe UI" pitchFamily="34" charset="0"/>
                <a:cs typeface="Segoe UI" pitchFamily="34" charset="0"/>
              </a:defRPr>
            </a:lvl1pPr>
            <a:lvl2pPr marL="254770" indent="0">
              <a:buNone/>
              <a:defRPr>
                <a:gradFill>
                  <a:gsLst>
                    <a:gs pos="1250">
                      <a:srgbClr val="000000"/>
                    </a:gs>
                    <a:gs pos="100000">
                      <a:srgbClr val="000000"/>
                    </a:gs>
                  </a:gsLst>
                  <a:lin ang="5400000" scaled="0"/>
                </a:gradFill>
                <a:latin typeface="Segoe UI" pitchFamily="34" charset="0"/>
                <a:cs typeface="Segoe UI" pitchFamily="34" charset="0"/>
              </a:defRPr>
            </a:lvl2pPr>
            <a:lvl3pPr marL="429776" indent="0">
              <a:buNone/>
              <a:defRPr>
                <a:gradFill>
                  <a:gsLst>
                    <a:gs pos="1250">
                      <a:srgbClr val="000000"/>
                    </a:gs>
                    <a:gs pos="100000">
                      <a:srgbClr val="000000"/>
                    </a:gs>
                  </a:gsLst>
                  <a:lin ang="5400000" scaled="0"/>
                </a:gradFill>
                <a:latin typeface="Segoe UI" pitchFamily="34" charset="0"/>
                <a:cs typeface="Segoe UI" pitchFamily="34" charset="0"/>
              </a:defRPr>
            </a:lvl3pPr>
            <a:lvl4pPr marL="598829" indent="0">
              <a:buNone/>
              <a:defRPr>
                <a:gradFill>
                  <a:gsLst>
                    <a:gs pos="1250">
                      <a:srgbClr val="000000"/>
                    </a:gs>
                    <a:gs pos="100000">
                      <a:srgbClr val="000000"/>
                    </a:gs>
                  </a:gsLst>
                  <a:lin ang="5400000" scaled="0"/>
                </a:gradFill>
                <a:latin typeface="Segoe UI" pitchFamily="34" charset="0"/>
                <a:cs typeface="Segoe UI" pitchFamily="34" charset="0"/>
              </a:defRPr>
            </a:lvl4pPr>
            <a:lvl5pPr marL="772643"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80590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891884"/>
            <a:ext cx="8740142" cy="1660984"/>
          </a:xfrm>
          <a:prstGeom prst="rect">
            <a:avLst/>
          </a:prstGeom>
        </p:spPr>
        <p:txBody>
          <a:bodyPr/>
          <a:lstStyle>
            <a:lvl1pPr marL="213572" indent="-213572">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40" indent="-206569">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11" indent="-213572">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767" indent="-168056">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824" indent="-168056">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42" tIns="77721" rIns="155442" bIns="77721"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368381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6172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61722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9" name="Text Placeholder 4"/>
          <p:cNvSpPr>
            <a:spLocks noGrp="1"/>
          </p:cNvSpPr>
          <p:nvPr>
            <p:ph type="body" sz="quarter" idx="13"/>
          </p:nvPr>
        </p:nvSpPr>
        <p:spPr>
          <a:xfrm>
            <a:off x="457200" y="720000"/>
            <a:ext cx="8229600" cy="4176000"/>
          </a:xfrm>
          <a:prstGeom prst="rect">
            <a:avLst/>
          </a:prstGeom>
        </p:spPr>
        <p:txBody>
          <a:bodyPr/>
          <a:lstStyle>
            <a:lvl1pPr marL="457200" indent="-457200">
              <a:spcBef>
                <a:spcPts val="600"/>
              </a:spcBef>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spcBef>
                <a:spcPts val="600"/>
              </a:spcBef>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endParaRPr lang="en-US" dirty="0"/>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S END SLIDE 2013">
    <p:bg>
      <p:bgPr>
        <a:solidFill>
          <a:schemeClr val="bg1"/>
        </a:solidFill>
        <a:effectLst/>
      </p:bgPr>
    </p:bg>
    <p:spTree>
      <p:nvGrpSpPr>
        <p:cNvPr id="1" name=""/>
        <p:cNvGrpSpPr/>
        <p:nvPr/>
      </p:nvGrpSpPr>
      <p:grpSpPr>
        <a:xfrm>
          <a:off x="0" y="0"/>
          <a:ext cx="0" cy="0"/>
          <a:chOff x="0" y="0"/>
          <a:chExt cx="0" cy="0"/>
        </a:xfrm>
      </p:grpSpPr>
      <p:sp>
        <p:nvSpPr>
          <p:cNvPr id="5" name="Text Box 3"/>
          <p:cNvSpPr txBox="1">
            <a:spLocks noChangeArrowheads="1"/>
          </p:cNvSpPr>
          <p:nvPr userDrawn="1"/>
        </p:nvSpPr>
        <p:spPr bwMode="blackWhite">
          <a:xfrm>
            <a:off x="200764" y="4628734"/>
            <a:ext cx="8068991" cy="296473"/>
          </a:xfrm>
          <a:prstGeom prst="rect">
            <a:avLst/>
          </a:prstGeom>
          <a:noFill/>
          <a:ln w="12700">
            <a:noFill/>
            <a:miter lim="800000"/>
            <a:headEnd type="none" w="sm" len="sm"/>
            <a:tailEnd type="none" w="sm" len="sm"/>
          </a:ln>
          <a:effectLst/>
        </p:spPr>
        <p:txBody>
          <a:bodyPr vert="horz" wrap="square" lIns="134450" tIns="107560" rIns="134450" bIns="107560" numCol="1" anchor="t" anchorCtr="0" compatLnSpc="1">
            <a:prstTxWarp prst="textNoShape">
              <a:avLst/>
            </a:prstTxWarp>
            <a:spAutoFit/>
          </a:bodyPr>
          <a:lstStyle/>
          <a:p>
            <a:pPr defTabSz="685376" eaLnBrk="0" hangingPunct="0"/>
            <a:r>
              <a:rPr lang="en-US" sz="515" dirty="0">
                <a:gradFill>
                  <a:gsLst>
                    <a:gs pos="0">
                      <a:srgbClr val="292929"/>
                    </a:gs>
                    <a:gs pos="100000">
                      <a:srgbClr val="292929"/>
                    </a:gs>
                  </a:gsLst>
                  <a:lin ang="5400000" scaled="0"/>
                </a:gradFill>
                <a:cs typeface="Segoe UI" pitchFamily="34" charset="0"/>
              </a:rPr>
              <a:t>© 2014 Microsoft Corporation. All rights reserved. </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337652" y="2313644"/>
            <a:ext cx="2417896" cy="516212"/>
          </a:xfrm>
          <a:prstGeom prst="rect">
            <a:avLst/>
          </a:prstGeom>
        </p:spPr>
      </p:pic>
    </p:spTree>
    <p:extLst>
      <p:ext uri="{BB962C8B-B14F-4D97-AF65-F5344CB8AC3E}">
        <p14:creationId xmlns:p14="http://schemas.microsoft.com/office/powerpoint/2010/main" val="359958705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6172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57200" y="0"/>
            <a:ext cx="8229600" cy="617220"/>
          </a:xfrm>
        </p:spPr>
        <p:txBody>
          <a:bodyPr>
            <a:noAutofit/>
          </a:bodyPr>
          <a:lstStyle>
            <a:lvl1pPr algn="l">
              <a:defRPr sz="24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4743451"/>
            <a:ext cx="2895600" cy="273844"/>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800100"/>
            <a:ext cx="8229600" cy="1048492"/>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endParaRPr lang="en-US" dirty="0"/>
          </a:p>
        </p:txBody>
      </p:sp>
    </p:spTree>
    <p:extLst>
      <p:ext uri="{BB962C8B-B14F-4D97-AF65-F5344CB8AC3E}">
        <p14:creationId xmlns:p14="http://schemas.microsoft.com/office/powerpoint/2010/main" val="25072504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6172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61722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9" name="Text Placeholder 4"/>
          <p:cNvSpPr>
            <a:spLocks noGrp="1"/>
          </p:cNvSpPr>
          <p:nvPr>
            <p:ph type="body" sz="quarter" idx="13"/>
          </p:nvPr>
        </p:nvSpPr>
        <p:spPr>
          <a:xfrm>
            <a:off x="457200" y="720000"/>
            <a:ext cx="8229600" cy="41760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endParaRPr lang="en-US" dirty="0"/>
          </a:p>
        </p:txBody>
      </p:sp>
    </p:spTree>
    <p:extLst>
      <p:ext uri="{BB962C8B-B14F-4D97-AF65-F5344CB8AC3E}">
        <p14:creationId xmlns:p14="http://schemas.microsoft.com/office/powerpoint/2010/main" val="97819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144000" cy="6172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61722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Tree>
    <p:extLst>
      <p:ext uri="{BB962C8B-B14F-4D97-AF65-F5344CB8AC3E}">
        <p14:creationId xmlns:p14="http://schemas.microsoft.com/office/powerpoint/2010/main" val="414811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creenshot">
    <p:spTree>
      <p:nvGrpSpPr>
        <p:cNvPr id="1" name=""/>
        <p:cNvGrpSpPr/>
        <p:nvPr/>
      </p:nvGrpSpPr>
      <p:grpSpPr>
        <a:xfrm>
          <a:off x="0" y="0"/>
          <a:ext cx="0" cy="0"/>
          <a:chOff x="0" y="0"/>
          <a:chExt cx="0" cy="0"/>
        </a:xfrm>
      </p:grpSpPr>
      <p:sp>
        <p:nvSpPr>
          <p:cNvPr id="5" name="Rectangle 4"/>
          <p:cNvSpPr/>
          <p:nvPr userDrawn="1"/>
        </p:nvSpPr>
        <p:spPr>
          <a:xfrm>
            <a:off x="0" y="0"/>
            <a:ext cx="9144000" cy="6172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61722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3" name="Picture Placeholder 2"/>
          <p:cNvSpPr>
            <a:spLocks noGrp="1"/>
          </p:cNvSpPr>
          <p:nvPr>
            <p:ph type="pic" sz="quarter" idx="10" hasCustomPrompt="1"/>
          </p:nvPr>
        </p:nvSpPr>
        <p:spPr>
          <a:xfrm>
            <a:off x="457200" y="720000"/>
            <a:ext cx="8229600" cy="4176000"/>
          </a:xfrm>
          <a:prstGeom prst="rect">
            <a:avLst/>
          </a:prstGeom>
        </p:spPr>
        <p:txBody>
          <a:bodyPr/>
          <a:lstStyle>
            <a:lvl1pPr>
              <a:defRPr/>
            </a:lvl1pPr>
          </a:lstStyle>
          <a:p>
            <a:r>
              <a:rPr lang="en-GB" dirty="0"/>
              <a:t>Click to insert screenshot</a:t>
            </a:r>
          </a:p>
        </p:txBody>
      </p:sp>
    </p:spTree>
    <p:extLst>
      <p:ext uri="{BB962C8B-B14F-4D97-AF65-F5344CB8AC3E}">
        <p14:creationId xmlns:p14="http://schemas.microsoft.com/office/powerpoint/2010/main" val="268665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2pt Two column">
    <p:spTree>
      <p:nvGrpSpPr>
        <p:cNvPr id="1" name=""/>
        <p:cNvGrpSpPr/>
        <p:nvPr/>
      </p:nvGrpSpPr>
      <p:grpSpPr>
        <a:xfrm>
          <a:off x="0" y="0"/>
          <a:ext cx="0" cy="0"/>
          <a:chOff x="0" y="0"/>
          <a:chExt cx="0" cy="0"/>
        </a:xfrm>
      </p:grpSpPr>
      <p:sp>
        <p:nvSpPr>
          <p:cNvPr id="8" name="Rectangle 7"/>
          <p:cNvSpPr/>
          <p:nvPr userDrawn="1"/>
        </p:nvSpPr>
        <p:spPr>
          <a:xfrm>
            <a:off x="0" y="0"/>
            <a:ext cx="9144000" cy="6172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hasCustomPrompt="1"/>
          </p:nvPr>
        </p:nvSpPr>
        <p:spPr>
          <a:xfrm>
            <a:off x="457200" y="0"/>
            <a:ext cx="8229600" cy="61722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9" name="Column 1 Contents"/>
          <p:cNvSpPr>
            <a:spLocks noGrp="1"/>
          </p:cNvSpPr>
          <p:nvPr>
            <p:ph type="body" sz="quarter" idx="13"/>
          </p:nvPr>
        </p:nvSpPr>
        <p:spPr>
          <a:xfrm>
            <a:off x="252000" y="1235712"/>
            <a:ext cx="4248000" cy="3420000"/>
          </a:xfrm>
          <a:prstGeom prst="rect">
            <a:avLst/>
          </a:prstGeom>
        </p:spPr>
        <p:txBody>
          <a:bodyPr/>
          <a:lstStyle>
            <a:lvl1pPr marL="205200" indent="-205200">
              <a:spcBef>
                <a:spcPts val="0"/>
              </a:spcBef>
              <a:spcAft>
                <a:spcPts val="300"/>
              </a:spcAft>
              <a:buClr>
                <a:srgbClr val="0070C0"/>
              </a:buClr>
              <a:buFont typeface="Arial" pitchFamily="34" charset="0"/>
              <a:buChar char="•"/>
              <a:defRPr sz="2000" b="0">
                <a:latin typeface="Segoe UI" pitchFamily="34" charset="0"/>
                <a:ea typeface="Segoe UI" pitchFamily="34" charset="0"/>
                <a:cs typeface="Segoe UI" pitchFamily="34" charset="0"/>
              </a:defRPr>
            </a:lvl1pPr>
            <a:lvl2pPr marL="628650" indent="-266700">
              <a:buClr>
                <a:srgbClr val="0070C0"/>
              </a:buClr>
              <a:buFont typeface="Arial" pitchFamily="34" charset="0"/>
              <a:buChar char="•"/>
              <a:defRPr sz="1800" b="0">
                <a:latin typeface="Segoe UI" pitchFamily="34" charset="0"/>
                <a:ea typeface="Segoe UI" pitchFamily="34" charset="0"/>
                <a:cs typeface="Segoe UI" pitchFamily="34" charset="0"/>
              </a:defRPr>
            </a:lvl2pPr>
            <a:lvl3pPr marL="895350" indent="-266700">
              <a:buClr>
                <a:srgbClr val="0070C0"/>
              </a:buClr>
              <a:buFont typeface="Arial" pitchFamily="34" charset="0"/>
              <a:buChar char="•"/>
              <a:defRPr sz="1800" b="0">
                <a:latin typeface="Segoe UI" pitchFamily="34" charset="0"/>
                <a:ea typeface="Segoe UI" pitchFamily="34" charset="0"/>
                <a:cs typeface="Segoe UI" pitchFamily="34" charset="0"/>
              </a:defRPr>
            </a:lvl3pPr>
            <a:lvl4pPr>
              <a:defRPr sz="1800">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endParaRPr lang="en-US" dirty="0"/>
          </a:p>
        </p:txBody>
      </p:sp>
      <p:sp>
        <p:nvSpPr>
          <p:cNvPr id="11" name="Column 2 Contents"/>
          <p:cNvSpPr>
            <a:spLocks noGrp="1"/>
          </p:cNvSpPr>
          <p:nvPr>
            <p:ph type="body" sz="quarter" idx="14"/>
          </p:nvPr>
        </p:nvSpPr>
        <p:spPr>
          <a:xfrm>
            <a:off x="4608000" y="1235712"/>
            <a:ext cx="4248000" cy="3420000"/>
          </a:xfrm>
          <a:prstGeom prst="rect">
            <a:avLst/>
          </a:prstGeom>
        </p:spPr>
        <p:txBody>
          <a:bodyPr/>
          <a:lstStyle>
            <a:lvl1pPr marL="205200" indent="-205200">
              <a:spcBef>
                <a:spcPts val="0"/>
              </a:spcBef>
              <a:spcAft>
                <a:spcPts val="300"/>
              </a:spcAft>
              <a:buClr>
                <a:srgbClr val="0070C0"/>
              </a:buClr>
              <a:buFont typeface="Arial" pitchFamily="34" charset="0"/>
              <a:buChar char="•"/>
              <a:defRPr sz="2000" b="0">
                <a:latin typeface="Segoe UI" pitchFamily="34" charset="0"/>
                <a:ea typeface="Segoe UI" pitchFamily="34" charset="0"/>
                <a:cs typeface="Segoe UI" pitchFamily="34" charset="0"/>
              </a:defRPr>
            </a:lvl1pPr>
            <a:lvl2pPr marL="628650" indent="-266700">
              <a:buClr>
                <a:srgbClr val="0070C0"/>
              </a:buClr>
              <a:buFont typeface="Arial" pitchFamily="34" charset="0"/>
              <a:buChar char="•"/>
              <a:defRPr sz="1800" b="0">
                <a:latin typeface="Segoe UI" pitchFamily="34" charset="0"/>
                <a:ea typeface="Segoe UI" pitchFamily="34" charset="0"/>
                <a:cs typeface="Segoe UI" pitchFamily="34" charset="0"/>
              </a:defRPr>
            </a:lvl2pPr>
            <a:lvl3pPr marL="895350" indent="-266700">
              <a:buClr>
                <a:srgbClr val="0070C0"/>
              </a:buClr>
              <a:buFont typeface="Arial" pitchFamily="34" charset="0"/>
              <a:buChar char="•"/>
              <a:defRPr sz="1800" b="0">
                <a:latin typeface="Segoe UI" pitchFamily="34" charset="0"/>
                <a:ea typeface="Segoe UI" pitchFamily="34" charset="0"/>
                <a:cs typeface="Segoe UI" pitchFamily="34" charset="0"/>
              </a:defRPr>
            </a:lvl3pPr>
            <a:lvl4pPr>
              <a:defRPr sz="1800">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endParaRPr lang="en-US" dirty="0"/>
          </a:p>
        </p:txBody>
      </p:sp>
      <p:sp>
        <p:nvSpPr>
          <p:cNvPr id="5" name="Column 1 Heading"/>
          <p:cNvSpPr>
            <a:spLocks noGrp="1"/>
          </p:cNvSpPr>
          <p:nvPr>
            <p:ph type="body" sz="quarter" idx="15"/>
          </p:nvPr>
        </p:nvSpPr>
        <p:spPr>
          <a:xfrm>
            <a:off x="457200" y="731712"/>
            <a:ext cx="4068000" cy="540000"/>
          </a:xfrm>
          <a:prstGeom prst="rect">
            <a:avLst/>
          </a:prstGeom>
        </p:spPr>
        <p:txBody>
          <a:bodyPr/>
          <a:lstStyle>
            <a:lvl1pPr marL="0" indent="0">
              <a:buNone/>
              <a:defRPr sz="2800"/>
            </a:lvl1pPr>
          </a:lstStyle>
          <a:p>
            <a:pPr lvl="0"/>
            <a:r>
              <a:rPr lang="en-US" dirty="0"/>
              <a:t>Click to edit Master text styles</a:t>
            </a:r>
            <a:endParaRPr lang="en-GB" dirty="0"/>
          </a:p>
        </p:txBody>
      </p:sp>
      <p:sp>
        <p:nvSpPr>
          <p:cNvPr id="12" name="Column 2 Heading"/>
          <p:cNvSpPr>
            <a:spLocks noGrp="1"/>
          </p:cNvSpPr>
          <p:nvPr>
            <p:ph type="body" sz="quarter" idx="16"/>
          </p:nvPr>
        </p:nvSpPr>
        <p:spPr>
          <a:xfrm>
            <a:off x="4813200" y="731712"/>
            <a:ext cx="4248000" cy="540000"/>
          </a:xfrm>
          <a:prstGeom prst="rect">
            <a:avLst/>
          </a:prstGeom>
        </p:spPr>
        <p:txBody>
          <a:bodyPr/>
          <a:lstStyle>
            <a:lvl1pPr marL="0" indent="0">
              <a:buNone/>
              <a:defRPr sz="2800"/>
            </a:lvl1pPr>
          </a:lstStyle>
          <a:p>
            <a:pPr lvl="0"/>
            <a:r>
              <a:rPr lang="en-US" dirty="0"/>
              <a:t>Click to edit Master text styles</a:t>
            </a:r>
            <a:endParaRPr lang="en-GB" dirty="0"/>
          </a:p>
        </p:txBody>
      </p:sp>
    </p:spTree>
    <p:extLst>
      <p:ext uri="{BB962C8B-B14F-4D97-AF65-F5344CB8AC3E}">
        <p14:creationId xmlns:p14="http://schemas.microsoft.com/office/powerpoint/2010/main" val="1994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wipe(left)">
                                      <p:cBhvr>
                                        <p:cTn id="15" dur="500"/>
                                        <p:tgtEl>
                                          <p:spTgt spid="9">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wipe(left)">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animEffect transition="in" filter="wipe(left)">
                                      <p:cBhvr>
                                        <p:cTn id="31" dur="500"/>
                                        <p:tgtEl>
                                          <p:spTgt spid="11">
                                            <p:txEl>
                                              <p:pRg st="1" end="1"/>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1">
                                            <p:txEl>
                                              <p:pRg st="2" end="2"/>
                                            </p:txEl>
                                          </p:spTgt>
                                        </p:tgtEl>
                                        <p:attrNameLst>
                                          <p:attrName>style.visibility</p:attrName>
                                        </p:attrNameLst>
                                      </p:cBhvr>
                                      <p:to>
                                        <p:strVal val="visible"/>
                                      </p:to>
                                    </p:set>
                                    <p:animEffect transition="in" filter="wipe(left)">
                                      <p:cBhvr>
                                        <p:cTn id="34"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2" presetClass="entr" presetSubtype="8"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1" grpId="0" build="p">
        <p:tmplLst>
          <p:tmpl lvl="1">
            <p:tnLst>
              <p:par>
                <p:cTn presetID="22" presetClass="entr" presetSubtype="8"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down)">
                      <p:cBhvr>
                        <p:cTn dur="500"/>
                        <p:tgtEl>
                          <p:spTgt spid="11"/>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52376D7-730E-49E5-8E97-A1D99564E447}" type="datetimeFigureOut">
              <a:rPr lang="en-US" smtClean="0"/>
              <a:t>5/5/2017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F83C05E-7956-4AAC-BA04-48A811FC9029}" type="slidenum">
              <a:rPr lang="en-US" smtClean="0"/>
              <a:t>‹#›</a:t>
            </a:fld>
            <a:endParaRPr lang="en-US" dirty="0"/>
          </a:p>
        </p:txBody>
      </p:sp>
    </p:spTree>
    <p:extLst>
      <p:ext uri="{BB962C8B-B14F-4D97-AF65-F5344CB8AC3E}">
        <p14:creationId xmlns:p14="http://schemas.microsoft.com/office/powerpoint/2010/main" val="301333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S END SLIDE 2013">
    <p:bg>
      <p:bgPr>
        <a:solidFill>
          <a:schemeClr val="bg1"/>
        </a:solidFill>
        <a:effectLst/>
      </p:bgPr>
    </p:bg>
    <p:spTree>
      <p:nvGrpSpPr>
        <p:cNvPr id="1" name=""/>
        <p:cNvGrpSpPr/>
        <p:nvPr/>
      </p:nvGrpSpPr>
      <p:grpSpPr>
        <a:xfrm>
          <a:off x="0" y="0"/>
          <a:ext cx="0" cy="0"/>
          <a:chOff x="0" y="0"/>
          <a:chExt cx="0" cy="0"/>
        </a:xfrm>
      </p:grpSpPr>
      <p:sp>
        <p:nvSpPr>
          <p:cNvPr id="5" name="Text Box 3"/>
          <p:cNvSpPr txBox="1">
            <a:spLocks noChangeArrowheads="1"/>
          </p:cNvSpPr>
          <p:nvPr userDrawn="1"/>
        </p:nvSpPr>
        <p:spPr bwMode="blackWhite">
          <a:xfrm>
            <a:off x="200764" y="4628734"/>
            <a:ext cx="8068991" cy="296473"/>
          </a:xfrm>
          <a:prstGeom prst="rect">
            <a:avLst/>
          </a:prstGeom>
          <a:noFill/>
          <a:ln w="12700">
            <a:noFill/>
            <a:miter lim="800000"/>
            <a:headEnd type="none" w="sm" len="sm"/>
            <a:tailEnd type="none" w="sm" len="sm"/>
          </a:ln>
          <a:effectLst/>
        </p:spPr>
        <p:txBody>
          <a:bodyPr vert="horz" wrap="square" lIns="134450" tIns="107560" rIns="134450" bIns="107560" numCol="1" anchor="t" anchorCtr="0" compatLnSpc="1">
            <a:prstTxWarp prst="textNoShape">
              <a:avLst/>
            </a:prstTxWarp>
            <a:spAutoFit/>
          </a:bodyPr>
          <a:lstStyle/>
          <a:p>
            <a:pPr defTabSz="685376" eaLnBrk="0" hangingPunct="0"/>
            <a:r>
              <a:rPr lang="en-US" sz="515" dirty="0">
                <a:gradFill>
                  <a:gsLst>
                    <a:gs pos="0">
                      <a:srgbClr val="292929"/>
                    </a:gs>
                    <a:gs pos="100000">
                      <a:srgbClr val="292929"/>
                    </a:gs>
                  </a:gsLst>
                  <a:lin ang="5400000" scaled="0"/>
                </a:gradFill>
                <a:cs typeface="Segoe UI" pitchFamily="34" charset="0"/>
              </a:rPr>
              <a:t>© 2014 Microsoft Corporation. All rights reserved. </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337652" y="2313644"/>
            <a:ext cx="2417896" cy="516212"/>
          </a:xfrm>
          <a:prstGeom prst="rect">
            <a:avLst/>
          </a:prstGeom>
        </p:spPr>
      </p:pic>
    </p:spTree>
    <p:extLst>
      <p:ext uri="{BB962C8B-B14F-4D97-AF65-F5344CB8AC3E}">
        <p14:creationId xmlns:p14="http://schemas.microsoft.com/office/powerpoint/2010/main" val="740485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theme" Target="../theme/theme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5/5/2017</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0" r:id="rId3"/>
    <p:sldLayoutId id="2147483661" r:id="rId4"/>
    <p:sldLayoutId id="2147483655" r:id="rId5"/>
    <p:sldLayoutId id="2147483665" r:id="rId6"/>
    <p:sldLayoutId id="2147483675" r:id="rId7"/>
    <p:sldLayoutId id="2147483676" r:id="rId8"/>
    <p:sldLayoutId id="2147483679"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549974"/>
          </a:xfrm>
          <a:prstGeom prst="rect">
            <a:avLst/>
          </a:prstGeom>
        </p:spPr>
        <p:txBody>
          <a:bodyPr vert="horz" wrap="square" lIns="146289" tIns="0" rIns="146289"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201931" y="1058820"/>
            <a:ext cx="8740141" cy="1278747"/>
          </a:xfrm>
          <a:prstGeom prst="rect">
            <a:avLst/>
          </a:prstGeom>
        </p:spPr>
        <p:txBody>
          <a:bodyPr vert="horz" wrap="square" lIns="146289" tIns="0" rIns="146289"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201930" y="4925200"/>
            <a:ext cx="2894705" cy="273168"/>
          </a:xfrm>
          <a:prstGeom prst="rect">
            <a:avLst/>
          </a:prstGeom>
        </p:spPr>
        <p:txBody>
          <a:bodyPr vert="horz" lIns="0" tIns="45716" rIns="91431" bIns="45716" rtlCol="0" anchor="ctr"/>
          <a:lstStyle>
            <a:lvl1pPr algn="l">
              <a:defRPr sz="882">
                <a:gradFill>
                  <a:gsLst>
                    <a:gs pos="0">
                      <a:schemeClr val="bg2">
                        <a:lumMod val="75000"/>
                      </a:schemeClr>
                    </a:gs>
                    <a:gs pos="100000">
                      <a:schemeClr val="bg2">
                        <a:lumMod val="75000"/>
                      </a:schemeClr>
                    </a:gs>
                  </a:gsLst>
                  <a:lin ang="5400000" scaled="0"/>
                </a:gradFill>
              </a:defRPr>
            </a:lvl1pPr>
          </a:lstStyle>
          <a:p>
            <a:pPr defTabSz="685709"/>
            <a:endParaRPr lang="en-US" dirty="0">
              <a:gradFill>
                <a:gsLst>
                  <a:gs pos="0">
                    <a:srgbClr val="DDDDDD">
                      <a:lumMod val="75000"/>
                    </a:srgbClr>
                  </a:gs>
                  <a:gs pos="100000">
                    <a:srgbClr val="DDDDDD">
                      <a:lumMod val="75000"/>
                    </a:srgbClr>
                  </a:gs>
                </a:gsLst>
                <a:lin ang="5400000" scaled="0"/>
              </a:gradFill>
            </a:endParaRPr>
          </a:p>
        </p:txBody>
      </p:sp>
      <p:sp>
        <p:nvSpPr>
          <p:cNvPr id="5" name="Slide Number Placeholder 4"/>
          <p:cNvSpPr>
            <a:spLocks noGrp="1"/>
          </p:cNvSpPr>
          <p:nvPr>
            <p:ph type="sldNum" sz="quarter" idx="4"/>
          </p:nvPr>
        </p:nvSpPr>
        <p:spPr>
          <a:xfrm>
            <a:off x="6808394" y="4923514"/>
            <a:ext cx="2133678" cy="273168"/>
          </a:xfrm>
          <a:prstGeom prst="rect">
            <a:avLst/>
          </a:prstGeom>
        </p:spPr>
        <p:txBody>
          <a:bodyPr vert="horz" lIns="91431" tIns="45716" rIns="0" bIns="45716" rtlCol="0" anchor="ctr"/>
          <a:lstStyle>
            <a:lvl1pPr algn="r">
              <a:defRPr sz="882">
                <a:gradFill>
                  <a:gsLst>
                    <a:gs pos="0">
                      <a:schemeClr val="bg2">
                        <a:lumMod val="75000"/>
                      </a:schemeClr>
                    </a:gs>
                    <a:gs pos="100000">
                      <a:schemeClr val="bg2">
                        <a:lumMod val="75000"/>
                      </a:schemeClr>
                    </a:gs>
                  </a:gsLst>
                  <a:lin ang="5400000" scaled="0"/>
                </a:gradFill>
              </a:defRPr>
            </a:lvl1pPr>
          </a:lstStyle>
          <a:p>
            <a:pPr defTabSz="685709"/>
            <a:fld id="{25B1B22E-D3C8-4129-8E85-2E5037E3E69B}" type="slidenum">
              <a:rPr lang="en-US" smtClean="0">
                <a:gradFill>
                  <a:gsLst>
                    <a:gs pos="0">
                      <a:srgbClr val="DDDDDD">
                        <a:lumMod val="75000"/>
                      </a:srgbClr>
                    </a:gs>
                    <a:gs pos="100000">
                      <a:srgbClr val="DDDDDD">
                        <a:lumMod val="75000"/>
                      </a:srgbClr>
                    </a:gs>
                  </a:gsLst>
                  <a:lin ang="5400000" scaled="0"/>
                </a:gradFill>
              </a:rPr>
              <a:pPr defTabSz="685709"/>
              <a:t>‹#›</a:t>
            </a:fld>
            <a:endParaRPr lang="en-US" dirty="0">
              <a:gradFill>
                <a:gsLst>
                  <a:gs pos="0">
                    <a:srgbClr val="DDDDDD">
                      <a:lumMod val="75000"/>
                    </a:srgbClr>
                  </a:gs>
                  <a:gs pos="100000">
                    <a:srgbClr val="DDDDDD">
                      <a:lumMod val="75000"/>
                    </a:srgbClr>
                  </a:gs>
                </a:gsLst>
                <a:lin ang="5400000" scaled="0"/>
              </a:gradFill>
            </a:endParaRPr>
          </a:p>
        </p:txBody>
      </p:sp>
    </p:spTree>
    <p:extLst>
      <p:ext uri="{BB962C8B-B14F-4D97-AF65-F5344CB8AC3E}">
        <p14:creationId xmlns:p14="http://schemas.microsoft.com/office/powerpoint/2010/main" val="321367321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Lst>
  <p:transition>
    <p:fade/>
  </p:transition>
  <p:txStyles>
    <p:titleStyle>
      <a:lvl1pPr algn="l" defTabSz="685709" rtl="0" eaLnBrk="1" latinLnBrk="0" hangingPunct="1">
        <a:lnSpc>
          <a:spcPct val="90000"/>
        </a:lnSpc>
        <a:spcBef>
          <a:spcPct val="0"/>
        </a:spcBef>
        <a:buNone/>
        <a:defRPr lang="en-US" sz="3971" b="0" kern="1200" cap="none" spc="-75" baseline="0" dirty="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85709" rtl="0" eaLnBrk="1" fontAlgn="auto" latinLnBrk="0" hangingPunct="1">
        <a:lnSpc>
          <a:spcPct val="90000"/>
        </a:lnSpc>
        <a:spcBef>
          <a:spcPts val="882"/>
        </a:spcBef>
        <a:spcAft>
          <a:spcPts val="0"/>
        </a:spcAft>
        <a:buClrTx/>
        <a:buSzPct val="90000"/>
        <a:buFont typeface="Arial" pitchFamily="34" charset="0"/>
        <a:buNone/>
        <a:tabLst/>
        <a:defRPr sz="2941" b="0" kern="1200" spc="0" baseline="0">
          <a:gradFill>
            <a:gsLst>
              <a:gs pos="1250">
                <a:schemeClr val="tx1"/>
              </a:gs>
              <a:gs pos="100000">
                <a:schemeClr val="tx1"/>
              </a:gs>
            </a:gsLst>
            <a:lin ang="5400000" scaled="0"/>
          </a:gradFill>
          <a:latin typeface="+mj-lt"/>
          <a:ea typeface="+mn-ea"/>
          <a:cs typeface="+mn-cs"/>
        </a:defRPr>
      </a:lvl1pPr>
      <a:lvl2pPr marL="3502" marR="0" indent="0" algn="l" defTabSz="685709" rtl="0" eaLnBrk="1" fontAlgn="auto" latinLnBrk="0" hangingPunct="1">
        <a:lnSpc>
          <a:spcPct val="90000"/>
        </a:lnSpc>
        <a:spcBef>
          <a:spcPct val="20000"/>
        </a:spcBef>
        <a:spcAft>
          <a:spcPts val="0"/>
        </a:spcAft>
        <a:buClrTx/>
        <a:buSzPct val="90000"/>
        <a:buFont typeface="Arial" pitchFamily="34" charset="0"/>
        <a:buNone/>
        <a:tabLst/>
        <a:defRPr sz="1471" kern="1200" spc="0" baseline="0">
          <a:gradFill>
            <a:gsLst>
              <a:gs pos="1250">
                <a:schemeClr val="tx1"/>
              </a:gs>
              <a:gs pos="100000">
                <a:schemeClr val="tx1"/>
              </a:gs>
            </a:gsLst>
            <a:lin ang="5400000" scaled="0"/>
          </a:gradFill>
          <a:latin typeface="+mn-lt"/>
          <a:ea typeface="+mn-ea"/>
          <a:cs typeface="+mn-cs"/>
        </a:defRPr>
      </a:lvl2pPr>
      <a:lvl3pPr marL="0" marR="0" indent="0" algn="l" defTabSz="685709" rtl="0" eaLnBrk="1" fontAlgn="auto" latinLnBrk="0" hangingPunct="1">
        <a:lnSpc>
          <a:spcPct val="90000"/>
        </a:lnSpc>
        <a:spcBef>
          <a:spcPct val="20000"/>
        </a:spcBef>
        <a:spcAft>
          <a:spcPts val="0"/>
        </a:spcAft>
        <a:buClrTx/>
        <a:buSzPct val="90000"/>
        <a:buFont typeface="Arial" pitchFamily="34" charset="0"/>
        <a:buNone/>
        <a:tabLst/>
        <a:defRPr sz="1324" kern="1200" spc="0" baseline="0">
          <a:gradFill>
            <a:gsLst>
              <a:gs pos="1250">
                <a:schemeClr val="tx1"/>
              </a:gs>
              <a:gs pos="100000">
                <a:schemeClr val="tx1"/>
              </a:gs>
            </a:gsLst>
            <a:lin ang="5400000" scaled="0"/>
          </a:gradFill>
          <a:latin typeface="+mn-lt"/>
          <a:ea typeface="+mn-ea"/>
          <a:cs typeface="+mn-cs"/>
        </a:defRPr>
      </a:lvl3pPr>
      <a:lvl4pPr marL="756252" marR="0" indent="-756252" algn="l" defTabSz="685709" rtl="0" eaLnBrk="1" fontAlgn="auto" latinLnBrk="0" hangingPunct="1">
        <a:lnSpc>
          <a:spcPct val="90000"/>
        </a:lnSpc>
        <a:spcBef>
          <a:spcPct val="20000"/>
        </a:spcBef>
        <a:spcAft>
          <a:spcPts val="0"/>
        </a:spcAft>
        <a:buClrTx/>
        <a:buSzPct val="90000"/>
        <a:buFont typeface="Arial" pitchFamily="34" charset="0"/>
        <a:buNone/>
        <a:tabLst/>
        <a:defRPr sz="1176" kern="1200" spc="0" baseline="0">
          <a:gradFill>
            <a:gsLst>
              <a:gs pos="1250">
                <a:schemeClr val="tx1"/>
              </a:gs>
              <a:gs pos="100000">
                <a:schemeClr val="tx1"/>
              </a:gs>
            </a:gsLst>
            <a:lin ang="5400000" scaled="0"/>
          </a:gradFill>
          <a:latin typeface="+mn-lt"/>
          <a:ea typeface="+mn-ea"/>
          <a:cs typeface="+mn-cs"/>
        </a:defRPr>
      </a:lvl4pPr>
      <a:lvl5pPr marL="756252" marR="0" indent="-756252" algn="l" defTabSz="685709" rtl="0" eaLnBrk="1" fontAlgn="auto" latinLnBrk="0" hangingPunct="1">
        <a:lnSpc>
          <a:spcPct val="90000"/>
        </a:lnSpc>
        <a:spcBef>
          <a:spcPct val="20000"/>
        </a:spcBef>
        <a:spcAft>
          <a:spcPts val="0"/>
        </a:spcAft>
        <a:buClrTx/>
        <a:buSzPct val="90000"/>
        <a:buFont typeface="Arial" pitchFamily="34" charset="0"/>
        <a:buNone/>
        <a:tabLst/>
        <a:defRPr sz="1176" kern="1200" spc="0" baseline="0">
          <a:gradFill>
            <a:gsLst>
              <a:gs pos="1250">
                <a:schemeClr val="tx1"/>
              </a:gs>
              <a:gs pos="100000">
                <a:schemeClr val="tx1"/>
              </a:gs>
            </a:gsLst>
            <a:lin ang="5400000" scaled="0"/>
          </a:gradFill>
          <a:latin typeface="+mn-lt"/>
          <a:ea typeface="+mn-ea"/>
          <a:cs typeface="+mn-cs"/>
        </a:defRPr>
      </a:lvl5pPr>
      <a:lvl6pPr marL="1885697" indent="-171428" algn="l" defTabSz="685709"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2" indent="-171428" algn="l" defTabSz="685709"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05" indent="-171428" algn="l" defTabSz="685709"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1" indent="-171428" algn="l" defTabSz="685709"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09" rtl="0" eaLnBrk="1" latinLnBrk="0" hangingPunct="1">
        <a:defRPr sz="1324" kern="1200">
          <a:solidFill>
            <a:schemeClr val="tx1"/>
          </a:solidFill>
          <a:latin typeface="+mn-lt"/>
          <a:ea typeface="+mn-ea"/>
          <a:cs typeface="+mn-cs"/>
        </a:defRPr>
      </a:lvl1pPr>
      <a:lvl2pPr marL="342854" algn="l" defTabSz="685709" rtl="0" eaLnBrk="1" latinLnBrk="0" hangingPunct="1">
        <a:defRPr sz="1324" kern="1200">
          <a:solidFill>
            <a:schemeClr val="tx1"/>
          </a:solidFill>
          <a:latin typeface="+mn-lt"/>
          <a:ea typeface="+mn-ea"/>
          <a:cs typeface="+mn-cs"/>
        </a:defRPr>
      </a:lvl2pPr>
      <a:lvl3pPr marL="685709" algn="l" defTabSz="685709" rtl="0" eaLnBrk="1" latinLnBrk="0" hangingPunct="1">
        <a:defRPr sz="1324" kern="1200">
          <a:solidFill>
            <a:schemeClr val="tx1"/>
          </a:solidFill>
          <a:latin typeface="+mn-lt"/>
          <a:ea typeface="+mn-ea"/>
          <a:cs typeface="+mn-cs"/>
        </a:defRPr>
      </a:lvl3pPr>
      <a:lvl4pPr marL="1028562" algn="l" defTabSz="685709" rtl="0" eaLnBrk="1" latinLnBrk="0" hangingPunct="1">
        <a:defRPr sz="1324" kern="1200">
          <a:solidFill>
            <a:schemeClr val="tx1"/>
          </a:solidFill>
          <a:latin typeface="+mn-lt"/>
          <a:ea typeface="+mn-ea"/>
          <a:cs typeface="+mn-cs"/>
        </a:defRPr>
      </a:lvl4pPr>
      <a:lvl5pPr marL="1371416" algn="l" defTabSz="685709" rtl="0" eaLnBrk="1" latinLnBrk="0" hangingPunct="1">
        <a:defRPr sz="1324" kern="1200">
          <a:solidFill>
            <a:schemeClr val="tx1"/>
          </a:solidFill>
          <a:latin typeface="+mn-lt"/>
          <a:ea typeface="+mn-ea"/>
          <a:cs typeface="+mn-cs"/>
        </a:defRPr>
      </a:lvl5pPr>
      <a:lvl6pPr marL="1714271" algn="l" defTabSz="685709" rtl="0" eaLnBrk="1" latinLnBrk="0" hangingPunct="1">
        <a:defRPr sz="1324" kern="1200">
          <a:solidFill>
            <a:schemeClr val="tx1"/>
          </a:solidFill>
          <a:latin typeface="+mn-lt"/>
          <a:ea typeface="+mn-ea"/>
          <a:cs typeface="+mn-cs"/>
        </a:defRPr>
      </a:lvl6pPr>
      <a:lvl7pPr marL="2057124" algn="l" defTabSz="685709" rtl="0" eaLnBrk="1" latinLnBrk="0" hangingPunct="1">
        <a:defRPr sz="1324" kern="1200">
          <a:solidFill>
            <a:schemeClr val="tx1"/>
          </a:solidFill>
          <a:latin typeface="+mn-lt"/>
          <a:ea typeface="+mn-ea"/>
          <a:cs typeface="+mn-cs"/>
        </a:defRPr>
      </a:lvl7pPr>
      <a:lvl8pPr marL="2399978" algn="l" defTabSz="685709" rtl="0" eaLnBrk="1" latinLnBrk="0" hangingPunct="1">
        <a:defRPr sz="1324" kern="1200">
          <a:solidFill>
            <a:schemeClr val="tx1"/>
          </a:solidFill>
          <a:latin typeface="+mn-lt"/>
          <a:ea typeface="+mn-ea"/>
          <a:cs typeface="+mn-cs"/>
        </a:defRPr>
      </a:lvl8pPr>
      <a:lvl9pPr marL="2742833" algn="l" defTabSz="685709"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3">
          <p15:clr>
            <a:srgbClr val="F26B43"/>
          </p15:clr>
        </p15:guide>
        <p15:guide id="2" pos="3917">
          <p15:clr>
            <a:srgbClr val="F26B43"/>
          </p15:clr>
        </p15:guide>
        <p15:guide id="3" pos="173">
          <p15:clr>
            <a:srgbClr val="F26B43"/>
          </p15:clr>
        </p15:guide>
        <p15:guide id="4" pos="317">
          <p15:clr>
            <a:srgbClr val="F26B43"/>
          </p15:clr>
        </p15:guide>
        <p15:guide id="5" orient="horz" pos="907">
          <p15:clr>
            <a:srgbClr val="F26B43"/>
          </p15:clr>
        </p15:guide>
        <p15:guide id="6" orient="horz" pos="187">
          <p15:clr>
            <a:srgbClr val="F26B43"/>
          </p15:clr>
        </p15:guide>
        <p15:guide id="7" pos="7661">
          <p15:clr>
            <a:srgbClr val="F26B43"/>
          </p15:clr>
        </p15:guide>
        <p15:guide id="8" orient="horz" pos="421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0.jpeg"/><Relationship Id="rId4" Type="http://schemas.openxmlformats.org/officeDocument/2006/relationships/diagramLayout" Target="../diagrams/layout1.xml"/><Relationship Id="rId9"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9" y="3580372"/>
            <a:ext cx="6243879" cy="1150105"/>
          </a:xfrm>
        </p:spPr>
        <p:txBody>
          <a:bodyPr/>
          <a:lstStyle/>
          <a:p>
            <a:r>
              <a:rPr lang="da-DK" dirty="0"/>
              <a:t>80949AE: </a:t>
            </a:r>
            <a:r>
              <a:rPr lang="da-DK" sz="3000" dirty="0"/>
              <a:t>Introduction in Microsoft Dynamics NAV 2017</a:t>
            </a:r>
            <a:endParaRPr lang="en-US" sz="3000" dirty="0"/>
          </a:p>
        </p:txBody>
      </p:sp>
      <p:sp>
        <p:nvSpPr>
          <p:cNvPr id="3" name="Text Placeholder 2"/>
          <p:cNvSpPr>
            <a:spLocks noGrp="1"/>
          </p:cNvSpPr>
          <p:nvPr>
            <p:ph type="body" sz="quarter" idx="14"/>
          </p:nvPr>
        </p:nvSpPr>
        <p:spPr/>
        <p:txBody>
          <a:bodyPr/>
          <a:lstStyle/>
          <a:p>
            <a:r>
              <a:rPr lang="en-US" dirty="0"/>
              <a:t>Koen Stox</a:t>
            </a:r>
          </a:p>
          <a:p>
            <a:r>
              <a:rPr lang="da-DK" dirty="0"/>
              <a:t>December 2016</a:t>
            </a:r>
            <a:endParaRPr lang="en-US" dirty="0"/>
          </a:p>
          <a:p>
            <a:endParaRPr lang="en-US" dirty="0"/>
          </a:p>
        </p:txBody>
      </p:sp>
    </p:spTree>
    <p:extLst>
      <p:ext uri="{BB962C8B-B14F-4D97-AF65-F5344CB8AC3E}">
        <p14:creationId xmlns:p14="http://schemas.microsoft.com/office/powerpoint/2010/main" val="17702336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nl-BE" dirty="0"/>
              <a:t>Module 2</a:t>
            </a:r>
            <a:endParaRPr lang="en-US" dirty="0"/>
          </a:p>
        </p:txBody>
      </p:sp>
      <p:sp>
        <p:nvSpPr>
          <p:cNvPr id="3" name="Text Placeholder 2"/>
          <p:cNvSpPr>
            <a:spLocks noGrp="1"/>
          </p:cNvSpPr>
          <p:nvPr>
            <p:ph type="body" sz="quarter" idx="12"/>
          </p:nvPr>
        </p:nvSpPr>
        <p:spPr/>
        <p:txBody>
          <a:bodyPr/>
          <a:lstStyle/>
          <a:p>
            <a:r>
              <a:rPr lang="nl-BE" dirty="0"/>
              <a:t>Multiple Client Support</a:t>
            </a:r>
            <a:endParaRPr lang="en-US" dirty="0"/>
          </a:p>
        </p:txBody>
      </p:sp>
    </p:spTree>
    <p:extLst>
      <p:ext uri="{BB962C8B-B14F-4D97-AF65-F5344CB8AC3E}">
        <p14:creationId xmlns:p14="http://schemas.microsoft.com/office/powerpoint/2010/main" val="3101731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2 - Overview</a:t>
            </a:r>
          </a:p>
        </p:txBody>
      </p:sp>
      <p:sp>
        <p:nvSpPr>
          <p:cNvPr id="2" name="Text Placeholder 1"/>
          <p:cNvSpPr>
            <a:spLocks noGrp="1"/>
          </p:cNvSpPr>
          <p:nvPr>
            <p:ph type="body" sz="quarter" idx="13"/>
          </p:nvPr>
        </p:nvSpPr>
        <p:spPr/>
        <p:txBody>
          <a:bodyPr/>
          <a:lstStyle/>
          <a:p>
            <a:r>
              <a:rPr lang="nl-BE" sz="2000" dirty="0"/>
              <a:t>Windows Client</a:t>
            </a:r>
          </a:p>
          <a:p>
            <a:r>
              <a:rPr lang="nl-BE" sz="2000" dirty="0"/>
              <a:t>Web Client</a:t>
            </a:r>
          </a:p>
          <a:p>
            <a:r>
              <a:rPr lang="nl-BE" sz="2000" dirty="0"/>
              <a:t>Phone Client</a:t>
            </a:r>
          </a:p>
          <a:p>
            <a:r>
              <a:rPr lang="nl-BE" sz="2000" dirty="0"/>
              <a:t>Tablet Client</a:t>
            </a:r>
          </a:p>
          <a:p>
            <a:r>
              <a:rPr lang="nl-BE" sz="2000" dirty="0"/>
              <a:t>Outlook Client</a:t>
            </a:r>
          </a:p>
          <a:p>
            <a:pPr marL="0" indent="0">
              <a:buNone/>
            </a:pPr>
            <a:endParaRPr lang="nl-BE" sz="2000" dirty="0"/>
          </a:p>
          <a:p>
            <a:pPr marL="0" indent="0">
              <a:buNone/>
            </a:pPr>
            <a:endParaRPr lang="nl-BE"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2"/>
            <a:ext cx="9144000" cy="5131836"/>
          </a:xfrm>
          <a:prstGeom prst="rect">
            <a:avLst/>
          </a:prstGeom>
        </p:spPr>
      </p:pic>
    </p:spTree>
    <p:extLst>
      <p:ext uri="{BB962C8B-B14F-4D97-AF65-F5344CB8AC3E}">
        <p14:creationId xmlns:p14="http://schemas.microsoft.com/office/powerpoint/2010/main" val="21190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Windows Client</a:t>
            </a:r>
          </a:p>
        </p:txBody>
      </p:sp>
      <p:sp>
        <p:nvSpPr>
          <p:cNvPr id="2" name="Text Placeholder 1"/>
          <p:cNvSpPr>
            <a:spLocks noGrp="1"/>
          </p:cNvSpPr>
          <p:nvPr>
            <p:ph type="body" sz="quarter" idx="13"/>
          </p:nvPr>
        </p:nvSpPr>
        <p:spPr/>
        <p:txBody>
          <a:bodyPr/>
          <a:lstStyle/>
          <a:p>
            <a:r>
              <a:rPr lang="en-US" dirty="0" err="1"/>
              <a:t>RoleTailored</a:t>
            </a:r>
            <a:endParaRPr lang="en-US" dirty="0"/>
          </a:p>
          <a:p>
            <a:r>
              <a:rPr lang="en-US" dirty="0"/>
              <a:t>Intuitive and versatile</a:t>
            </a:r>
          </a:p>
        </p:txBody>
      </p:sp>
    </p:spTree>
    <p:extLst>
      <p:ext uri="{BB962C8B-B14F-4D97-AF65-F5344CB8AC3E}">
        <p14:creationId xmlns:p14="http://schemas.microsoft.com/office/powerpoint/2010/main" val="192609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Web Client</a:t>
            </a:r>
          </a:p>
        </p:txBody>
      </p:sp>
      <p:sp>
        <p:nvSpPr>
          <p:cNvPr id="2" name="Text Placeholder 1"/>
          <p:cNvSpPr>
            <a:spLocks noGrp="1"/>
          </p:cNvSpPr>
          <p:nvPr>
            <p:ph type="body" sz="quarter" idx="13"/>
          </p:nvPr>
        </p:nvSpPr>
        <p:spPr/>
        <p:txBody>
          <a:bodyPr/>
          <a:lstStyle/>
          <a:p>
            <a:r>
              <a:rPr lang="en-US" dirty="0"/>
              <a:t>View and edit NAV data over the internet</a:t>
            </a:r>
          </a:p>
          <a:p>
            <a:r>
              <a:rPr lang="en-US" dirty="0"/>
              <a:t>Any web browser</a:t>
            </a:r>
          </a:p>
          <a:p>
            <a:r>
              <a:rPr lang="nl-BE" dirty="0"/>
              <a:t>Interface </a:t>
            </a:r>
            <a:r>
              <a:rPr lang="nl-BE" dirty="0" err="1"/>
              <a:t>similar</a:t>
            </a:r>
            <a:r>
              <a:rPr lang="nl-BE" dirty="0"/>
              <a:t> </a:t>
            </a:r>
            <a:r>
              <a:rPr lang="nl-BE" dirty="0" err="1"/>
              <a:t>to</a:t>
            </a:r>
            <a:r>
              <a:rPr lang="nl-BE" dirty="0"/>
              <a:t> </a:t>
            </a:r>
            <a:r>
              <a:rPr lang="nl-BE" dirty="0" err="1"/>
              <a:t>the</a:t>
            </a:r>
            <a:r>
              <a:rPr lang="nl-BE" dirty="0"/>
              <a:t> NAV Windows </a:t>
            </a:r>
            <a:r>
              <a:rPr lang="nl-BE" dirty="0" err="1"/>
              <a:t>client</a:t>
            </a:r>
            <a:endParaRPr lang="nl-BE" dirty="0"/>
          </a:p>
          <a:p>
            <a:pPr marL="0" indent="0">
              <a:buNone/>
            </a:pPr>
            <a:endParaRPr lang="nl-BE" dirty="0"/>
          </a:p>
          <a:p>
            <a:endParaRPr lang="en-US" dirty="0"/>
          </a:p>
        </p:txBody>
      </p:sp>
    </p:spTree>
    <p:extLst>
      <p:ext uri="{BB962C8B-B14F-4D97-AF65-F5344CB8AC3E}">
        <p14:creationId xmlns:p14="http://schemas.microsoft.com/office/powerpoint/2010/main" val="775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Tablet and Phone Client</a:t>
            </a:r>
          </a:p>
        </p:txBody>
      </p:sp>
      <p:sp>
        <p:nvSpPr>
          <p:cNvPr id="2" name="Text Placeholder 1"/>
          <p:cNvSpPr>
            <a:spLocks noGrp="1"/>
          </p:cNvSpPr>
          <p:nvPr>
            <p:ph type="body" sz="quarter" idx="13"/>
          </p:nvPr>
        </p:nvSpPr>
        <p:spPr/>
        <p:txBody>
          <a:bodyPr/>
          <a:lstStyle/>
          <a:p>
            <a:r>
              <a:rPr lang="en-US" dirty="0"/>
              <a:t>Access data from a table or a phone</a:t>
            </a:r>
          </a:p>
          <a:p>
            <a:r>
              <a:rPr lang="en-US" dirty="0"/>
              <a:t>Portability and flexibility</a:t>
            </a:r>
          </a:p>
          <a:p>
            <a:r>
              <a:rPr lang="nl-BE" dirty="0"/>
              <a:t>Windows, iOS, Android</a:t>
            </a:r>
          </a:p>
          <a:p>
            <a:pPr marL="0" indent="0">
              <a:buNone/>
            </a:pPr>
            <a:endParaRPr lang="nl-BE" dirty="0"/>
          </a:p>
          <a:p>
            <a:endParaRPr lang="en-US" dirty="0"/>
          </a:p>
        </p:txBody>
      </p:sp>
    </p:spTree>
    <p:extLst>
      <p:ext uri="{BB962C8B-B14F-4D97-AF65-F5344CB8AC3E}">
        <p14:creationId xmlns:p14="http://schemas.microsoft.com/office/powerpoint/2010/main" val="10476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Outlook Client</a:t>
            </a:r>
          </a:p>
        </p:txBody>
      </p:sp>
      <p:sp>
        <p:nvSpPr>
          <p:cNvPr id="2" name="Text Placeholder 1"/>
          <p:cNvSpPr>
            <a:spLocks noGrp="1"/>
          </p:cNvSpPr>
          <p:nvPr>
            <p:ph type="body" sz="quarter" idx="13"/>
          </p:nvPr>
        </p:nvSpPr>
        <p:spPr/>
        <p:txBody>
          <a:bodyPr/>
          <a:lstStyle/>
          <a:p>
            <a:r>
              <a:rPr lang="nl-BE" dirty="0" err="1"/>
              <a:t>Synchronize</a:t>
            </a:r>
            <a:r>
              <a:rPr lang="nl-BE" dirty="0"/>
              <a:t> </a:t>
            </a:r>
            <a:r>
              <a:rPr lang="nl-BE" dirty="0" err="1"/>
              <a:t>contacts</a:t>
            </a:r>
            <a:endParaRPr lang="en-US" dirty="0"/>
          </a:p>
          <a:p>
            <a:r>
              <a:rPr lang="en-US" dirty="0"/>
              <a:t>Manage business interactions in Outlook</a:t>
            </a:r>
          </a:p>
          <a:p>
            <a:r>
              <a:rPr lang="en-US" dirty="0"/>
              <a:t>Invoice from Microsoft Booking appointments</a:t>
            </a:r>
          </a:p>
          <a:p>
            <a:pPr marL="0" indent="0">
              <a:buNone/>
            </a:pPr>
            <a:endParaRPr lang="nl-BE" dirty="0"/>
          </a:p>
          <a:p>
            <a:endParaRPr lang="en-US" dirty="0"/>
          </a:p>
        </p:txBody>
      </p:sp>
    </p:spTree>
    <p:extLst>
      <p:ext uri="{BB962C8B-B14F-4D97-AF65-F5344CB8AC3E}">
        <p14:creationId xmlns:p14="http://schemas.microsoft.com/office/powerpoint/2010/main" val="3539049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nl-BE" dirty="0"/>
              <a:t>Module 3</a:t>
            </a:r>
            <a:endParaRPr lang="en-US" dirty="0"/>
          </a:p>
        </p:txBody>
      </p:sp>
      <p:sp>
        <p:nvSpPr>
          <p:cNvPr id="3" name="Text Placeholder 2"/>
          <p:cNvSpPr>
            <a:spLocks noGrp="1"/>
          </p:cNvSpPr>
          <p:nvPr>
            <p:ph type="body" sz="quarter" idx="12"/>
          </p:nvPr>
        </p:nvSpPr>
        <p:spPr/>
        <p:txBody>
          <a:bodyPr/>
          <a:lstStyle/>
          <a:p>
            <a:r>
              <a:rPr lang="nl-BE" dirty="0"/>
              <a:t>Browse Application </a:t>
            </a:r>
            <a:r>
              <a:rPr lang="nl-BE" dirty="0" err="1"/>
              <a:t>Areas</a:t>
            </a:r>
            <a:endParaRPr lang="en-US" dirty="0"/>
          </a:p>
        </p:txBody>
      </p:sp>
    </p:spTree>
    <p:extLst>
      <p:ext uri="{BB962C8B-B14F-4D97-AF65-F5344CB8AC3E}">
        <p14:creationId xmlns:p14="http://schemas.microsoft.com/office/powerpoint/2010/main" val="96180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3 - Overview</a:t>
            </a:r>
          </a:p>
        </p:txBody>
      </p:sp>
      <p:sp>
        <p:nvSpPr>
          <p:cNvPr id="2" name="Text Placeholder 1"/>
          <p:cNvSpPr>
            <a:spLocks noGrp="1"/>
          </p:cNvSpPr>
          <p:nvPr>
            <p:ph type="body" sz="quarter" idx="13"/>
          </p:nvPr>
        </p:nvSpPr>
        <p:spPr>
          <a:xfrm>
            <a:off x="457200" y="720000"/>
            <a:ext cx="8229600" cy="4252522"/>
          </a:xfrm>
        </p:spPr>
        <p:txBody>
          <a:bodyPr/>
          <a:lstStyle/>
          <a:p>
            <a:r>
              <a:rPr lang="nl-BE" sz="1800" dirty="0"/>
              <a:t>Finance</a:t>
            </a:r>
          </a:p>
          <a:p>
            <a:r>
              <a:rPr lang="nl-BE" sz="1800" dirty="0"/>
              <a:t>Business Intelligence</a:t>
            </a:r>
          </a:p>
          <a:p>
            <a:r>
              <a:rPr lang="nl-BE" sz="1800" dirty="0"/>
              <a:t>Marketing &amp; Sales</a:t>
            </a:r>
          </a:p>
          <a:p>
            <a:r>
              <a:rPr lang="nl-BE" sz="1800" dirty="0"/>
              <a:t>Design and Engineering</a:t>
            </a:r>
          </a:p>
          <a:p>
            <a:r>
              <a:rPr lang="nl-BE" sz="1800" dirty="0"/>
              <a:t>Operations Planning</a:t>
            </a:r>
          </a:p>
          <a:p>
            <a:r>
              <a:rPr lang="nl-BE" sz="1800" dirty="0" err="1"/>
              <a:t>Purchasing</a:t>
            </a:r>
            <a:endParaRPr lang="nl-BE" sz="1800" dirty="0"/>
          </a:p>
          <a:p>
            <a:r>
              <a:rPr lang="nl-BE" sz="1800" dirty="0" err="1"/>
              <a:t>Shipping</a:t>
            </a:r>
            <a:r>
              <a:rPr lang="nl-BE" sz="1800" dirty="0"/>
              <a:t> and </a:t>
            </a:r>
            <a:r>
              <a:rPr lang="nl-BE" sz="1800" dirty="0" err="1"/>
              <a:t>Receiving</a:t>
            </a:r>
            <a:endParaRPr lang="nl-BE" sz="1800" dirty="0"/>
          </a:p>
          <a:p>
            <a:r>
              <a:rPr lang="nl-BE" sz="1800" dirty="0"/>
              <a:t>Warehouse </a:t>
            </a:r>
            <a:r>
              <a:rPr lang="nl-BE" sz="1800" dirty="0" err="1"/>
              <a:t>Activities</a:t>
            </a:r>
            <a:endParaRPr lang="nl-BE" sz="1800" dirty="0"/>
          </a:p>
          <a:p>
            <a:r>
              <a:rPr lang="nl-BE" sz="1800" dirty="0"/>
              <a:t>Service</a:t>
            </a:r>
          </a:p>
          <a:p>
            <a:r>
              <a:rPr lang="nl-BE" sz="1800" dirty="0"/>
              <a:t>Resource Planning</a:t>
            </a:r>
          </a:p>
          <a:p>
            <a:r>
              <a:rPr lang="nl-BE" sz="1800" dirty="0"/>
              <a:t>Project Management</a:t>
            </a:r>
          </a:p>
          <a:p>
            <a:r>
              <a:rPr lang="nl-BE" sz="1800" dirty="0"/>
              <a:t>Human Resources</a:t>
            </a:r>
          </a:p>
          <a:p>
            <a:endParaRPr lang="nl-BE" sz="2000" dirty="0"/>
          </a:p>
          <a:p>
            <a:pPr marL="0" indent="0">
              <a:buNone/>
            </a:pPr>
            <a:endParaRPr lang="nl-BE" sz="2000" dirty="0"/>
          </a:p>
          <a:p>
            <a:pPr marL="0" indent="0">
              <a:buNone/>
            </a:pPr>
            <a:endParaRPr lang="nl-BE" sz="2000" dirty="0"/>
          </a:p>
        </p:txBody>
      </p:sp>
    </p:spTree>
    <p:extLst>
      <p:ext uri="{BB962C8B-B14F-4D97-AF65-F5344CB8AC3E}">
        <p14:creationId xmlns:p14="http://schemas.microsoft.com/office/powerpoint/2010/main" val="210182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3 - Review</a:t>
            </a:r>
          </a:p>
        </p:txBody>
      </p:sp>
      <p:sp>
        <p:nvSpPr>
          <p:cNvPr id="2" name="Text Placeholder 1"/>
          <p:cNvSpPr>
            <a:spLocks noGrp="1"/>
          </p:cNvSpPr>
          <p:nvPr>
            <p:ph type="body" sz="quarter" idx="13"/>
          </p:nvPr>
        </p:nvSpPr>
        <p:spPr>
          <a:xfrm>
            <a:off x="457200" y="720000"/>
            <a:ext cx="8229600" cy="4252522"/>
          </a:xfrm>
        </p:spPr>
        <p:txBody>
          <a:bodyPr/>
          <a:lstStyle/>
          <a:p>
            <a:r>
              <a:rPr lang="nl-BE" sz="1800" dirty="0"/>
              <a:t>Finance</a:t>
            </a:r>
          </a:p>
          <a:p>
            <a:r>
              <a:rPr lang="nl-BE" sz="1800" dirty="0"/>
              <a:t>Business Intelligence</a:t>
            </a:r>
          </a:p>
          <a:p>
            <a:r>
              <a:rPr lang="nl-BE" sz="1800" dirty="0"/>
              <a:t>Marketing &amp; Sales</a:t>
            </a:r>
          </a:p>
          <a:p>
            <a:r>
              <a:rPr lang="nl-BE" sz="1800" dirty="0"/>
              <a:t>Design and Engineering</a:t>
            </a:r>
          </a:p>
          <a:p>
            <a:r>
              <a:rPr lang="nl-BE" sz="1800" dirty="0"/>
              <a:t>Operations Planning</a:t>
            </a:r>
          </a:p>
          <a:p>
            <a:r>
              <a:rPr lang="nl-BE" sz="1800" dirty="0" err="1"/>
              <a:t>Purchasing</a:t>
            </a:r>
            <a:endParaRPr lang="nl-BE" sz="1800" dirty="0"/>
          </a:p>
          <a:p>
            <a:r>
              <a:rPr lang="nl-BE" sz="1800" dirty="0" err="1"/>
              <a:t>Shipping</a:t>
            </a:r>
            <a:r>
              <a:rPr lang="nl-BE" sz="1800" dirty="0"/>
              <a:t> and </a:t>
            </a:r>
            <a:r>
              <a:rPr lang="nl-BE" sz="1800" dirty="0" err="1"/>
              <a:t>Receiving</a:t>
            </a:r>
            <a:endParaRPr lang="nl-BE" sz="1800" dirty="0"/>
          </a:p>
          <a:p>
            <a:r>
              <a:rPr lang="nl-BE" sz="1800" dirty="0"/>
              <a:t>Warehouse </a:t>
            </a:r>
            <a:r>
              <a:rPr lang="nl-BE" sz="1800" dirty="0" err="1"/>
              <a:t>Activities</a:t>
            </a:r>
            <a:endParaRPr lang="nl-BE" sz="1800" dirty="0"/>
          </a:p>
          <a:p>
            <a:r>
              <a:rPr lang="nl-BE" sz="1800" dirty="0"/>
              <a:t>Service</a:t>
            </a:r>
          </a:p>
          <a:p>
            <a:r>
              <a:rPr lang="nl-BE" sz="1800" dirty="0"/>
              <a:t>Resource Planning</a:t>
            </a:r>
          </a:p>
          <a:p>
            <a:r>
              <a:rPr lang="nl-BE" sz="1800" dirty="0"/>
              <a:t>Project Management</a:t>
            </a:r>
          </a:p>
          <a:p>
            <a:r>
              <a:rPr lang="nl-BE" sz="1800" dirty="0"/>
              <a:t>Human Resources</a:t>
            </a:r>
          </a:p>
          <a:p>
            <a:endParaRPr lang="nl-BE" sz="2000" dirty="0"/>
          </a:p>
          <a:p>
            <a:pPr marL="0" indent="0">
              <a:buNone/>
            </a:pPr>
            <a:endParaRPr lang="nl-BE" sz="2000" dirty="0"/>
          </a:p>
          <a:p>
            <a:pPr marL="0" indent="0">
              <a:buNone/>
            </a:pPr>
            <a:endParaRPr lang="nl-BE" sz="2000" dirty="0"/>
          </a:p>
        </p:txBody>
      </p:sp>
    </p:spTree>
    <p:extLst>
      <p:ext uri="{BB962C8B-B14F-4D97-AF65-F5344CB8AC3E}">
        <p14:creationId xmlns:p14="http://schemas.microsoft.com/office/powerpoint/2010/main" val="161961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nl-BE" dirty="0"/>
              <a:t>Module 4</a:t>
            </a:r>
            <a:endParaRPr lang="en-US" dirty="0"/>
          </a:p>
        </p:txBody>
      </p:sp>
      <p:sp>
        <p:nvSpPr>
          <p:cNvPr id="3" name="Text Placeholder 2"/>
          <p:cNvSpPr>
            <a:spLocks noGrp="1"/>
          </p:cNvSpPr>
          <p:nvPr>
            <p:ph type="body" sz="quarter" idx="12"/>
          </p:nvPr>
        </p:nvSpPr>
        <p:spPr/>
        <p:txBody>
          <a:bodyPr/>
          <a:lstStyle/>
          <a:p>
            <a:r>
              <a:rPr lang="nl-BE" dirty="0"/>
              <a:t>User Interface</a:t>
            </a:r>
            <a:endParaRPr lang="en-US" dirty="0"/>
          </a:p>
        </p:txBody>
      </p:sp>
    </p:spTree>
    <p:extLst>
      <p:ext uri="{BB962C8B-B14F-4D97-AF65-F5344CB8AC3E}">
        <p14:creationId xmlns:p14="http://schemas.microsoft.com/office/powerpoint/2010/main" val="111365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GB" sz="2800" dirty="0"/>
              <a:t>Course Overview</a:t>
            </a:r>
          </a:p>
        </p:txBody>
      </p:sp>
      <p:sp>
        <p:nvSpPr>
          <p:cNvPr id="5" name="Text Placeholder 4"/>
          <p:cNvSpPr>
            <a:spLocks noGrp="1"/>
          </p:cNvSpPr>
          <p:nvPr>
            <p:ph type="body" sz="quarter" idx="13"/>
          </p:nvPr>
        </p:nvSpPr>
        <p:spPr>
          <a:xfrm>
            <a:off x="457200" y="741325"/>
            <a:ext cx="8229600" cy="3933384"/>
          </a:xfrm>
        </p:spPr>
        <p:txBody>
          <a:bodyPr/>
          <a:lstStyle/>
          <a:p>
            <a:r>
              <a:rPr lang="nl-BE" dirty="0"/>
              <a:t>Module 1: Microsoft Dynamics NAV as </a:t>
            </a:r>
            <a:r>
              <a:rPr lang="nl-BE" dirty="0" err="1"/>
              <a:t>an</a:t>
            </a:r>
            <a:r>
              <a:rPr lang="nl-BE" dirty="0"/>
              <a:t> ERP System?</a:t>
            </a:r>
          </a:p>
          <a:p>
            <a:r>
              <a:rPr lang="nl-BE" dirty="0"/>
              <a:t>Module 2: Multiple Client Support</a:t>
            </a:r>
          </a:p>
          <a:p>
            <a:r>
              <a:rPr lang="nl-BE" dirty="0"/>
              <a:t>Module 3: Browse Application </a:t>
            </a:r>
            <a:r>
              <a:rPr lang="nl-BE" dirty="0" err="1"/>
              <a:t>Areas</a:t>
            </a:r>
            <a:endParaRPr lang="nl-BE" dirty="0"/>
          </a:p>
          <a:p>
            <a:r>
              <a:rPr lang="nl-BE" dirty="0"/>
              <a:t>Module 4: User Interface</a:t>
            </a:r>
          </a:p>
          <a:p>
            <a:r>
              <a:rPr lang="nl-BE" dirty="0"/>
              <a:t>Module 5: User </a:t>
            </a:r>
            <a:r>
              <a:rPr lang="nl-BE" dirty="0" err="1"/>
              <a:t>Personalization</a:t>
            </a:r>
            <a:endParaRPr lang="nl-BE" dirty="0"/>
          </a:p>
          <a:p>
            <a:r>
              <a:rPr lang="nl-BE" dirty="0"/>
              <a:t>Module 6: Basic </a:t>
            </a:r>
            <a:r>
              <a:rPr lang="nl-BE" dirty="0" err="1"/>
              <a:t>Functionalities</a:t>
            </a:r>
            <a:endParaRPr lang="nl-BE" dirty="0"/>
          </a:p>
          <a:p>
            <a:r>
              <a:rPr lang="nl-BE" dirty="0"/>
              <a:t>Module 7: </a:t>
            </a:r>
            <a:r>
              <a:rPr lang="en-US" dirty="0"/>
              <a:t>Master Data for the Sales and Purchase Process</a:t>
            </a:r>
            <a:endParaRPr lang="nl-BE" dirty="0"/>
          </a:p>
          <a:p>
            <a:r>
              <a:rPr lang="nl-BE" dirty="0"/>
              <a:t>Module 8: </a:t>
            </a:r>
            <a:r>
              <a:rPr lang="nl-BE" dirty="0" err="1"/>
              <a:t>Process</a:t>
            </a:r>
            <a:r>
              <a:rPr lang="nl-BE" dirty="0"/>
              <a:t> Sales and </a:t>
            </a:r>
            <a:r>
              <a:rPr lang="nl-BE" dirty="0" err="1"/>
              <a:t>Purchases</a:t>
            </a:r>
            <a:endParaRPr lang="nl-BE" dirty="0"/>
          </a:p>
          <a:p>
            <a:r>
              <a:rPr lang="nl-BE" dirty="0"/>
              <a:t>Module 9: Technology </a:t>
            </a:r>
            <a:r>
              <a:rPr lang="nl-BE" dirty="0" err="1"/>
              <a:t>Overview</a:t>
            </a:r>
            <a:endParaRPr lang="nl-BE" dirty="0"/>
          </a:p>
          <a:p>
            <a:endParaRPr lang="en-GB" sz="2000" dirty="0"/>
          </a:p>
        </p:txBody>
      </p:sp>
    </p:spTree>
    <p:extLst>
      <p:ext uri="{BB962C8B-B14F-4D97-AF65-F5344CB8AC3E}">
        <p14:creationId xmlns:p14="http://schemas.microsoft.com/office/powerpoint/2010/main" val="10578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User Interface </a:t>
            </a:r>
            <a:r>
              <a:rPr lang="en-US" dirty="0"/>
              <a:t>- Overview</a:t>
            </a:r>
          </a:p>
        </p:txBody>
      </p:sp>
      <p:sp>
        <p:nvSpPr>
          <p:cNvPr id="2" name="Text Placeholder 1"/>
          <p:cNvSpPr>
            <a:spLocks noGrp="1"/>
          </p:cNvSpPr>
          <p:nvPr>
            <p:ph type="body" sz="quarter" idx="13"/>
          </p:nvPr>
        </p:nvSpPr>
        <p:spPr/>
        <p:txBody>
          <a:bodyPr/>
          <a:lstStyle/>
          <a:p>
            <a:pPr lvl="0"/>
            <a:r>
              <a:rPr lang="en-US" dirty="0"/>
              <a:t>The Window Client and Web Client Interface.</a:t>
            </a:r>
          </a:p>
          <a:p>
            <a:pPr lvl="0"/>
            <a:r>
              <a:rPr lang="nl-BE" dirty="0"/>
              <a:t>The Application Menu</a:t>
            </a:r>
          </a:p>
          <a:p>
            <a:pPr lvl="0"/>
            <a:r>
              <a:rPr lang="nl-BE" dirty="0"/>
              <a:t>My </a:t>
            </a:r>
            <a:r>
              <a:rPr lang="nl-BE" dirty="0" err="1"/>
              <a:t>Settings</a:t>
            </a:r>
            <a:endParaRPr lang="nl-BE" dirty="0"/>
          </a:p>
          <a:p>
            <a:pPr lvl="0"/>
            <a:r>
              <a:rPr lang="nl-BE" dirty="0"/>
              <a:t>The </a:t>
            </a:r>
            <a:r>
              <a:rPr lang="nl-BE" dirty="0" err="1"/>
              <a:t>Ribbon</a:t>
            </a:r>
            <a:endParaRPr lang="en-US" dirty="0"/>
          </a:p>
          <a:p>
            <a:r>
              <a:rPr lang="en-US" dirty="0"/>
              <a:t>The Navigation pane.</a:t>
            </a:r>
          </a:p>
          <a:p>
            <a:r>
              <a:rPr lang="nl-BE" dirty="0"/>
              <a:t>The List page.</a:t>
            </a:r>
          </a:p>
          <a:p>
            <a:r>
              <a:rPr lang="nl-BE" dirty="0"/>
              <a:t>The Card page.</a:t>
            </a:r>
          </a:p>
          <a:p>
            <a:r>
              <a:rPr lang="nl-BE" dirty="0"/>
              <a:t>Explore the Role Center.</a:t>
            </a:r>
            <a:endParaRPr lang="en-US" dirty="0"/>
          </a:p>
        </p:txBody>
      </p:sp>
    </p:spTree>
    <p:extLst>
      <p:ext uri="{BB962C8B-B14F-4D97-AF65-F5344CB8AC3E}">
        <p14:creationId xmlns:p14="http://schemas.microsoft.com/office/powerpoint/2010/main" val="2354016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Windows Client and Web Client Interface</a:t>
            </a:r>
          </a:p>
        </p:txBody>
      </p:sp>
      <p:pic>
        <p:nvPicPr>
          <p:cNvPr id="13" name="Picture 12"/>
          <p:cNvPicPr>
            <a:picLocks noChangeAspect="1"/>
          </p:cNvPicPr>
          <p:nvPr/>
        </p:nvPicPr>
        <p:blipFill>
          <a:blip r:embed="rId3"/>
          <a:stretch>
            <a:fillRect/>
          </a:stretch>
        </p:blipFill>
        <p:spPr>
          <a:xfrm>
            <a:off x="4494873" y="2200046"/>
            <a:ext cx="4649127" cy="2251414"/>
          </a:xfrm>
          <a:prstGeom prst="rect">
            <a:avLst/>
          </a:prstGeom>
        </p:spPr>
      </p:pic>
      <p:pic>
        <p:nvPicPr>
          <p:cNvPr id="14" name="Picture 13"/>
          <p:cNvPicPr>
            <a:picLocks noChangeAspect="1"/>
          </p:cNvPicPr>
          <p:nvPr/>
        </p:nvPicPr>
        <p:blipFill>
          <a:blip r:embed="rId4"/>
          <a:stretch>
            <a:fillRect/>
          </a:stretch>
        </p:blipFill>
        <p:spPr>
          <a:xfrm>
            <a:off x="0" y="985838"/>
            <a:ext cx="4494873" cy="2428416"/>
          </a:xfrm>
          <a:prstGeom prst="rect">
            <a:avLst/>
          </a:prstGeom>
        </p:spPr>
      </p:pic>
    </p:spTree>
    <p:extLst>
      <p:ext uri="{BB962C8B-B14F-4D97-AF65-F5344CB8AC3E}">
        <p14:creationId xmlns:p14="http://schemas.microsoft.com/office/powerpoint/2010/main" val="187360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Application Menu</a:t>
            </a:r>
          </a:p>
        </p:txBody>
      </p:sp>
      <p:sp>
        <p:nvSpPr>
          <p:cNvPr id="2" name="Text Placeholder 1"/>
          <p:cNvSpPr>
            <a:spLocks noGrp="1"/>
          </p:cNvSpPr>
          <p:nvPr>
            <p:ph type="body" sz="quarter" idx="13"/>
          </p:nvPr>
        </p:nvSpPr>
        <p:spPr/>
        <p:txBody>
          <a:bodyPr/>
          <a:lstStyle/>
          <a:p>
            <a:r>
              <a:rPr lang="nl-BE" sz="2000" dirty="0" err="1"/>
              <a:t>Only</a:t>
            </a:r>
            <a:r>
              <a:rPr lang="nl-BE" sz="2000" dirty="0"/>
              <a:t> in </a:t>
            </a:r>
            <a:r>
              <a:rPr lang="nl-BE" sz="2000" b="1" dirty="0"/>
              <a:t>Windows Client</a:t>
            </a:r>
            <a:endParaRPr lang="en-US" sz="2000" b="1" dirty="0"/>
          </a:p>
          <a:p>
            <a:r>
              <a:rPr lang="en-US" sz="2000" dirty="0"/>
              <a:t>Change:</a:t>
            </a:r>
          </a:p>
          <a:p>
            <a:pPr lvl="1"/>
            <a:r>
              <a:rPr lang="nl-BE" sz="1600" dirty="0" err="1"/>
              <a:t>Work</a:t>
            </a:r>
            <a:r>
              <a:rPr lang="nl-BE" sz="1600" dirty="0"/>
              <a:t> Date</a:t>
            </a:r>
          </a:p>
          <a:p>
            <a:pPr lvl="1"/>
            <a:r>
              <a:rPr lang="nl-BE" sz="1600" dirty="0"/>
              <a:t>Language</a:t>
            </a:r>
          </a:p>
          <a:p>
            <a:pPr lvl="1"/>
            <a:r>
              <a:rPr lang="nl-BE" sz="1600" dirty="0"/>
              <a:t>Server</a:t>
            </a:r>
          </a:p>
          <a:p>
            <a:pPr lvl="1"/>
            <a:r>
              <a:rPr lang="nl-BE" sz="1600" dirty="0"/>
              <a:t>Company</a:t>
            </a:r>
          </a:p>
          <a:p>
            <a:r>
              <a:rPr lang="nl-BE" sz="2000" dirty="0" err="1"/>
              <a:t>Customize</a:t>
            </a:r>
            <a:r>
              <a:rPr lang="nl-BE" sz="2000" dirty="0"/>
              <a:t> </a:t>
            </a:r>
          </a:p>
          <a:p>
            <a:r>
              <a:rPr lang="nl-BE" sz="2000" dirty="0"/>
              <a:t>Help</a:t>
            </a:r>
            <a:endParaRPr lang="en-US" sz="2000" dirty="0"/>
          </a:p>
        </p:txBody>
      </p:sp>
    </p:spTree>
    <p:extLst>
      <p:ext uri="{BB962C8B-B14F-4D97-AF65-F5344CB8AC3E}">
        <p14:creationId xmlns:p14="http://schemas.microsoft.com/office/powerpoint/2010/main" val="315026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My Settings</a:t>
            </a:r>
          </a:p>
        </p:txBody>
      </p:sp>
      <p:sp>
        <p:nvSpPr>
          <p:cNvPr id="2" name="Text Placeholder 1"/>
          <p:cNvSpPr>
            <a:spLocks noGrp="1"/>
          </p:cNvSpPr>
          <p:nvPr>
            <p:ph type="body" sz="quarter" idx="13"/>
          </p:nvPr>
        </p:nvSpPr>
        <p:spPr/>
        <p:txBody>
          <a:bodyPr/>
          <a:lstStyle/>
          <a:p>
            <a:r>
              <a:rPr lang="nl-BE" sz="2000" dirty="0" err="1"/>
              <a:t>Only</a:t>
            </a:r>
            <a:r>
              <a:rPr lang="nl-BE" sz="2000" dirty="0"/>
              <a:t> in </a:t>
            </a:r>
            <a:r>
              <a:rPr lang="nl-BE" sz="2000" b="1" dirty="0"/>
              <a:t>Web Client</a:t>
            </a:r>
            <a:endParaRPr lang="en-US" sz="2000" b="1" dirty="0"/>
          </a:p>
          <a:p>
            <a:r>
              <a:rPr lang="en-US" sz="2000" dirty="0"/>
              <a:t>Change:</a:t>
            </a:r>
          </a:p>
          <a:p>
            <a:pPr lvl="1"/>
            <a:r>
              <a:rPr lang="nl-BE" sz="1600" dirty="0" err="1"/>
              <a:t>Role</a:t>
            </a:r>
            <a:r>
              <a:rPr lang="nl-BE" sz="1600" dirty="0"/>
              <a:t> Center</a:t>
            </a:r>
          </a:p>
          <a:p>
            <a:pPr lvl="1"/>
            <a:r>
              <a:rPr lang="nl-BE" sz="1600" dirty="0"/>
              <a:t>Company</a:t>
            </a:r>
          </a:p>
          <a:p>
            <a:pPr lvl="1"/>
            <a:r>
              <a:rPr lang="nl-BE" sz="1600" dirty="0" err="1"/>
              <a:t>Work</a:t>
            </a:r>
            <a:r>
              <a:rPr lang="nl-BE" sz="1600" dirty="0"/>
              <a:t> Date</a:t>
            </a:r>
          </a:p>
          <a:p>
            <a:pPr lvl="1"/>
            <a:r>
              <a:rPr lang="nl-BE" sz="1600" dirty="0" err="1"/>
              <a:t>Region</a:t>
            </a:r>
            <a:endParaRPr lang="nl-BE" sz="1600" dirty="0"/>
          </a:p>
          <a:p>
            <a:pPr lvl="1"/>
            <a:r>
              <a:rPr lang="nl-BE" sz="1600" dirty="0"/>
              <a:t>Language</a:t>
            </a:r>
          </a:p>
          <a:p>
            <a:pPr lvl="1"/>
            <a:r>
              <a:rPr lang="nl-BE" sz="1600" dirty="0"/>
              <a:t>Time Zone</a:t>
            </a:r>
          </a:p>
          <a:p>
            <a:r>
              <a:rPr lang="nl-BE" sz="2000" dirty="0"/>
              <a:t>My </a:t>
            </a:r>
            <a:r>
              <a:rPr lang="nl-BE" sz="2000" dirty="0" err="1"/>
              <a:t>Notifications</a:t>
            </a:r>
            <a:r>
              <a:rPr lang="nl-BE" sz="2000" dirty="0"/>
              <a:t> </a:t>
            </a:r>
          </a:p>
          <a:p>
            <a:endParaRPr lang="en-US" sz="2000" dirty="0"/>
          </a:p>
        </p:txBody>
      </p:sp>
    </p:spTree>
    <p:extLst>
      <p:ext uri="{BB962C8B-B14F-4D97-AF65-F5344CB8AC3E}">
        <p14:creationId xmlns:p14="http://schemas.microsoft.com/office/powerpoint/2010/main" val="171443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Ribbon</a:t>
            </a:r>
          </a:p>
        </p:txBody>
      </p:sp>
      <p:sp>
        <p:nvSpPr>
          <p:cNvPr id="2" name="Text Placeholder 1"/>
          <p:cNvSpPr>
            <a:spLocks noGrp="1"/>
          </p:cNvSpPr>
          <p:nvPr>
            <p:ph type="body" sz="quarter" idx="13"/>
          </p:nvPr>
        </p:nvSpPr>
        <p:spPr/>
        <p:txBody>
          <a:bodyPr/>
          <a:lstStyle/>
          <a:p>
            <a:pPr marL="0" indent="0">
              <a:buNone/>
            </a:pPr>
            <a:r>
              <a:rPr lang="en-US" b="1" dirty="0"/>
              <a:t>Structure</a:t>
            </a:r>
            <a:endParaRPr lang="en-US" dirty="0"/>
          </a:p>
          <a:p>
            <a:r>
              <a:rPr lang="en-US" dirty="0"/>
              <a:t>Tabs</a:t>
            </a:r>
          </a:p>
          <a:p>
            <a:r>
              <a:rPr lang="en-US" dirty="0"/>
              <a:t>Groups</a:t>
            </a:r>
          </a:p>
          <a:p>
            <a:r>
              <a:rPr lang="en-US" dirty="0"/>
              <a:t>Actions</a:t>
            </a:r>
          </a:p>
        </p:txBody>
      </p:sp>
      <p:sp>
        <p:nvSpPr>
          <p:cNvPr id="7" name="Rectangle 6"/>
          <p:cNvSpPr/>
          <p:nvPr/>
        </p:nvSpPr>
        <p:spPr bwMode="auto">
          <a:xfrm>
            <a:off x="2417707" y="2785927"/>
            <a:ext cx="216024" cy="258068"/>
          </a:xfrm>
          <a:prstGeom prst="rect">
            <a:avLst/>
          </a:prstGeom>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Tab</a:t>
            </a:r>
          </a:p>
        </p:txBody>
      </p:sp>
      <p:sp>
        <p:nvSpPr>
          <p:cNvPr id="10" name="Rectangle 9"/>
          <p:cNvSpPr/>
          <p:nvPr/>
        </p:nvSpPr>
        <p:spPr bwMode="auto">
          <a:xfrm>
            <a:off x="972218" y="3462484"/>
            <a:ext cx="543206" cy="258068"/>
          </a:xfrm>
          <a:prstGeom prst="rect">
            <a:avLst/>
          </a:prstGeom>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Action</a:t>
            </a:r>
          </a:p>
        </p:txBody>
      </p:sp>
      <p:sp>
        <p:nvSpPr>
          <p:cNvPr id="11" name="Rectangle 10"/>
          <p:cNvSpPr/>
          <p:nvPr/>
        </p:nvSpPr>
        <p:spPr bwMode="auto">
          <a:xfrm>
            <a:off x="2525720" y="4321410"/>
            <a:ext cx="543206" cy="258068"/>
          </a:xfrm>
          <a:prstGeom prst="rect">
            <a:avLst/>
          </a:prstGeom>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Group</a:t>
            </a:r>
          </a:p>
        </p:txBody>
      </p:sp>
      <p:pic>
        <p:nvPicPr>
          <p:cNvPr id="3" name="Picture 2"/>
          <p:cNvPicPr>
            <a:picLocks noChangeAspect="1"/>
          </p:cNvPicPr>
          <p:nvPr/>
        </p:nvPicPr>
        <p:blipFill>
          <a:blip r:embed="rId3"/>
          <a:stretch>
            <a:fillRect/>
          </a:stretch>
        </p:blipFill>
        <p:spPr>
          <a:xfrm>
            <a:off x="1628047" y="3156178"/>
            <a:ext cx="7180952" cy="1076190"/>
          </a:xfrm>
          <a:prstGeom prst="rect">
            <a:avLst/>
          </a:prstGeom>
        </p:spPr>
      </p:pic>
      <p:cxnSp>
        <p:nvCxnSpPr>
          <p:cNvPr id="8" name="Straight Connector 7"/>
          <p:cNvCxnSpPr/>
          <p:nvPr/>
        </p:nvCxnSpPr>
        <p:spPr>
          <a:xfrm>
            <a:off x="2525719" y="3025928"/>
            <a:ext cx="0" cy="238707"/>
          </a:xfrm>
          <a:prstGeom prst="line">
            <a:avLst/>
          </a:prstGeom>
          <a:ln w="28575">
            <a:headEnd type="none"/>
            <a:tailEnd type="none"/>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flipH="1">
            <a:off x="1534476" y="3610569"/>
            <a:ext cx="301881" cy="0"/>
          </a:xfrm>
          <a:prstGeom prst="line">
            <a:avLst/>
          </a:prstGeom>
          <a:ln w="28575">
            <a:headEnd type="none"/>
            <a:tailEnd type="none"/>
          </a:ln>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a:off x="2797323" y="4185616"/>
            <a:ext cx="0" cy="162000"/>
          </a:xfrm>
          <a:prstGeom prst="line">
            <a:avLst/>
          </a:prstGeom>
          <a:ln w="28575">
            <a:headEnd type="none"/>
            <a:tailEnd type="non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4865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1000"/>
                                        <p:tgtEl>
                                          <p:spTgt spid="9"/>
                                        </p:tgtEl>
                                      </p:cBhvr>
                                    </p:animEffect>
                                    <p:anim calcmode="lin" valueType="num">
                                      <p:cBhvr>
                                        <p:cTn id="62" dur="1000" fill="hold"/>
                                        <p:tgtEl>
                                          <p:spTgt spid="9"/>
                                        </p:tgtEl>
                                        <p:attrNameLst>
                                          <p:attrName>ppt_x</p:attrName>
                                        </p:attrNameLst>
                                      </p:cBhvr>
                                      <p:tavLst>
                                        <p:tav tm="0">
                                          <p:val>
                                            <p:strVal val="#ppt_x"/>
                                          </p:val>
                                        </p:tav>
                                        <p:tav tm="100000">
                                          <p:val>
                                            <p:strVal val="#ppt_x"/>
                                          </p:val>
                                        </p:tav>
                                      </p:tavLst>
                                    </p:anim>
                                    <p:anim calcmode="lin" valueType="num">
                                      <p:cBhvr>
                                        <p:cTn id="6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Navigation Pane</a:t>
            </a:r>
          </a:p>
        </p:txBody>
      </p:sp>
      <p:graphicFrame>
        <p:nvGraphicFramePr>
          <p:cNvPr id="5" name="Table 4"/>
          <p:cNvGraphicFramePr>
            <a:graphicFrameLocks noGrp="1"/>
          </p:cNvGraphicFramePr>
          <p:nvPr>
            <p:extLst>
              <p:ext uri="{D42A27DB-BD31-4B8C-83A1-F6EECF244321}">
                <p14:modId xmlns:p14="http://schemas.microsoft.com/office/powerpoint/2010/main" val="3073199073"/>
              </p:ext>
            </p:extLst>
          </p:nvPr>
        </p:nvGraphicFramePr>
        <p:xfrm>
          <a:off x="457200" y="1037395"/>
          <a:ext cx="6730791" cy="1483320"/>
        </p:xfrm>
        <a:graphic>
          <a:graphicData uri="http://schemas.openxmlformats.org/drawingml/2006/table">
            <a:tbl>
              <a:tblPr firstRow="1" bandRow="1">
                <a:tableStyleId>{3B4B98B0-60AC-42C2-AFA5-B58CD77FA1E5}</a:tableStyleId>
              </a:tblPr>
              <a:tblGrid>
                <a:gridCol w="2243597">
                  <a:extLst>
                    <a:ext uri="{9D8B030D-6E8A-4147-A177-3AD203B41FA5}">
                      <a16:colId xmlns:a16="http://schemas.microsoft.com/office/drawing/2014/main" val="2534073056"/>
                    </a:ext>
                  </a:extLst>
                </a:gridCol>
                <a:gridCol w="2243597">
                  <a:extLst>
                    <a:ext uri="{9D8B030D-6E8A-4147-A177-3AD203B41FA5}">
                      <a16:colId xmlns:a16="http://schemas.microsoft.com/office/drawing/2014/main" val="3473296930"/>
                    </a:ext>
                  </a:extLst>
                </a:gridCol>
                <a:gridCol w="2243597">
                  <a:extLst>
                    <a:ext uri="{9D8B030D-6E8A-4147-A177-3AD203B41FA5}">
                      <a16:colId xmlns:a16="http://schemas.microsoft.com/office/drawing/2014/main" val="2613351232"/>
                    </a:ext>
                  </a:extLst>
                </a:gridCol>
              </a:tblGrid>
              <a:tr h="370840">
                <a:tc>
                  <a:txBody>
                    <a:bodyPr/>
                    <a:lstStyle/>
                    <a:p>
                      <a:endParaRPr lang="en-US" dirty="0"/>
                    </a:p>
                  </a:txBody>
                  <a:tcPr/>
                </a:tc>
                <a:tc>
                  <a:txBody>
                    <a:bodyPr/>
                    <a:lstStyle/>
                    <a:p>
                      <a:r>
                        <a:rPr lang="nl-BE" dirty="0"/>
                        <a:t>Windows </a:t>
                      </a:r>
                      <a:r>
                        <a:rPr lang="nl-BE" dirty="0" err="1"/>
                        <a:t>client</a:t>
                      </a:r>
                      <a:endParaRPr lang="en-US" dirty="0"/>
                    </a:p>
                  </a:txBody>
                  <a:tcPr/>
                </a:tc>
                <a:tc>
                  <a:txBody>
                    <a:bodyPr/>
                    <a:lstStyle/>
                    <a:p>
                      <a:r>
                        <a:rPr lang="nl-BE" dirty="0"/>
                        <a:t>Web </a:t>
                      </a:r>
                      <a:r>
                        <a:rPr lang="nl-BE" dirty="0" err="1"/>
                        <a:t>client</a:t>
                      </a:r>
                      <a:endParaRPr lang="en-US" dirty="0"/>
                    </a:p>
                  </a:txBody>
                  <a:tcPr/>
                </a:tc>
                <a:extLst>
                  <a:ext uri="{0D108BD9-81ED-4DB2-BD59-A6C34878D82A}">
                    <a16:rowId xmlns:a16="http://schemas.microsoft.com/office/drawing/2014/main" val="2369155526"/>
                  </a:ext>
                </a:extLst>
              </a:tr>
              <a:tr h="370840">
                <a:tc>
                  <a:txBody>
                    <a:bodyPr/>
                    <a:lstStyle/>
                    <a:p>
                      <a:r>
                        <a:rPr lang="nl-BE" dirty="0"/>
                        <a:t>Home menu</a:t>
                      </a:r>
                      <a:endParaRPr lang="en-US"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r>
                        <a:rPr lang="en-US" dirty="0">
                          <a:sym typeface="Wingdings" panose="05000000000000000000" pitchFamily="2" charset="2"/>
                        </a:rPr>
                        <a:t></a:t>
                      </a:r>
                      <a:endParaRPr lang="en-US" dirty="0"/>
                    </a:p>
                  </a:txBody>
                  <a:tcPr/>
                </a:tc>
                <a:extLst>
                  <a:ext uri="{0D108BD9-81ED-4DB2-BD59-A6C34878D82A}">
                    <a16:rowId xmlns:a16="http://schemas.microsoft.com/office/drawing/2014/main" val="637248002"/>
                  </a:ext>
                </a:extLst>
              </a:tr>
              <a:tr h="370840">
                <a:tc>
                  <a:txBody>
                    <a:bodyPr/>
                    <a:lstStyle/>
                    <a:p>
                      <a:r>
                        <a:rPr lang="nl-BE" dirty="0" err="1"/>
                        <a:t>Additional</a:t>
                      </a:r>
                      <a:r>
                        <a:rPr lang="nl-BE" dirty="0"/>
                        <a:t> </a:t>
                      </a:r>
                      <a:r>
                        <a:rPr lang="nl-BE" dirty="0" err="1"/>
                        <a:t>menus</a:t>
                      </a:r>
                      <a:endParaRPr lang="en-US"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r>
                        <a:rPr lang="en-US" dirty="0">
                          <a:sym typeface="Wingdings" panose="05000000000000000000" pitchFamily="2" charset="2"/>
                        </a:rPr>
                        <a:t></a:t>
                      </a:r>
                      <a:endParaRPr lang="en-US" dirty="0"/>
                    </a:p>
                  </a:txBody>
                  <a:tcPr/>
                </a:tc>
                <a:extLst>
                  <a:ext uri="{0D108BD9-81ED-4DB2-BD59-A6C34878D82A}">
                    <a16:rowId xmlns:a16="http://schemas.microsoft.com/office/drawing/2014/main" val="1010002628"/>
                  </a:ext>
                </a:extLst>
              </a:tr>
              <a:tr h="370800">
                <a:tc>
                  <a:txBody>
                    <a:bodyPr/>
                    <a:lstStyle/>
                    <a:p>
                      <a:r>
                        <a:rPr lang="nl-BE" dirty="0" err="1"/>
                        <a:t>Departments</a:t>
                      </a:r>
                      <a:r>
                        <a:rPr lang="nl-BE" dirty="0"/>
                        <a:t> menu</a:t>
                      </a:r>
                      <a:endParaRPr lang="en-US"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endParaRPr lang="en-US" dirty="0"/>
                    </a:p>
                  </a:txBody>
                  <a:tcPr/>
                </a:tc>
                <a:extLst>
                  <a:ext uri="{0D108BD9-81ED-4DB2-BD59-A6C34878D82A}">
                    <a16:rowId xmlns:a16="http://schemas.microsoft.com/office/drawing/2014/main" val="2114005196"/>
                  </a:ext>
                </a:extLst>
              </a:tr>
            </a:tbl>
          </a:graphicData>
        </a:graphic>
      </p:graphicFrame>
    </p:spTree>
    <p:extLst>
      <p:ext uri="{BB962C8B-B14F-4D97-AF65-F5344CB8AC3E}">
        <p14:creationId xmlns:p14="http://schemas.microsoft.com/office/powerpoint/2010/main" val="2356361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Pages</a:t>
            </a:r>
          </a:p>
        </p:txBody>
      </p:sp>
      <p:graphicFrame>
        <p:nvGraphicFramePr>
          <p:cNvPr id="13" name="Table 12"/>
          <p:cNvGraphicFramePr>
            <a:graphicFrameLocks noGrp="1"/>
          </p:cNvGraphicFramePr>
          <p:nvPr>
            <p:extLst>
              <p:ext uri="{D42A27DB-BD31-4B8C-83A1-F6EECF244321}">
                <p14:modId xmlns:p14="http://schemas.microsoft.com/office/powerpoint/2010/main" val="1721910355"/>
              </p:ext>
            </p:extLst>
          </p:nvPr>
        </p:nvGraphicFramePr>
        <p:xfrm>
          <a:off x="457200" y="1085850"/>
          <a:ext cx="7658100" cy="3257550"/>
        </p:xfrm>
        <a:graphic>
          <a:graphicData uri="http://schemas.openxmlformats.org/drawingml/2006/table">
            <a:tbl>
              <a:tblPr firstRow="1" bandRow="1">
                <a:tableStyleId>{2D5ABB26-0587-4C30-8999-92F81FD0307C}</a:tableStyleId>
              </a:tblPr>
              <a:tblGrid>
                <a:gridCol w="3635664">
                  <a:extLst>
                    <a:ext uri="{9D8B030D-6E8A-4147-A177-3AD203B41FA5}">
                      <a16:colId xmlns:a16="http://schemas.microsoft.com/office/drawing/2014/main" val="20000"/>
                    </a:ext>
                  </a:extLst>
                </a:gridCol>
                <a:gridCol w="4022436">
                  <a:extLst>
                    <a:ext uri="{9D8B030D-6E8A-4147-A177-3AD203B41FA5}">
                      <a16:colId xmlns:a16="http://schemas.microsoft.com/office/drawing/2014/main" val="20001"/>
                    </a:ext>
                  </a:extLst>
                </a:gridCol>
              </a:tblGrid>
              <a:tr h="542925">
                <a:tc>
                  <a:txBody>
                    <a:bodyPr/>
                    <a:lstStyle/>
                    <a:p>
                      <a:pPr marL="285750" indent="-285750">
                        <a:buFont typeface="Arial" panose="020B0604020202020204" pitchFamily="34" charset="0"/>
                        <a:buChar char="•"/>
                      </a:pPr>
                      <a:r>
                        <a:rPr lang="nl-BE" sz="1800" dirty="0"/>
                        <a:t>Card</a:t>
                      </a:r>
                    </a:p>
                  </a:txBody>
                  <a:tcPr marL="68580" marR="68580" marT="34290" marB="34290"/>
                </a:tc>
                <a:tc>
                  <a:txBody>
                    <a:bodyPr/>
                    <a:lstStyle/>
                    <a:p>
                      <a:pPr marL="285750" indent="-285750">
                        <a:buFont typeface="Arial" panose="020B0604020202020204" pitchFamily="34" charset="0"/>
                        <a:buChar char="•"/>
                      </a:pPr>
                      <a:r>
                        <a:rPr lang="nl-BE" sz="1800" dirty="0"/>
                        <a:t>Worksheet</a:t>
                      </a:r>
                    </a:p>
                  </a:txBody>
                  <a:tcPr marL="68580" marR="68580" marT="34290" marB="34290"/>
                </a:tc>
                <a:extLst>
                  <a:ext uri="{0D108BD9-81ED-4DB2-BD59-A6C34878D82A}">
                    <a16:rowId xmlns:a16="http://schemas.microsoft.com/office/drawing/2014/main" val="10000"/>
                  </a:ext>
                </a:extLst>
              </a:tr>
              <a:tr h="542925">
                <a:tc>
                  <a:txBody>
                    <a:bodyPr/>
                    <a:lstStyle/>
                    <a:p>
                      <a:pPr marL="285750" indent="-285750">
                        <a:buFont typeface="Arial" panose="020B0604020202020204" pitchFamily="34" charset="0"/>
                        <a:buChar char="•"/>
                      </a:pPr>
                      <a:r>
                        <a:rPr lang="nl-BE" sz="1800" dirty="0"/>
                        <a:t>List</a:t>
                      </a:r>
                    </a:p>
                  </a:txBody>
                  <a:tcPr marL="68580" marR="68580" marT="34290" marB="34290"/>
                </a:tc>
                <a:tc>
                  <a:txBody>
                    <a:bodyPr/>
                    <a:lstStyle/>
                    <a:p>
                      <a:pPr marL="285750" indent="-285750">
                        <a:buFont typeface="Arial" panose="020B0604020202020204" pitchFamily="34" charset="0"/>
                        <a:buChar char="•"/>
                      </a:pPr>
                      <a:r>
                        <a:rPr lang="nl-BE" sz="1800" dirty="0"/>
                        <a:t>Confirmation dialog</a:t>
                      </a:r>
                    </a:p>
                  </a:txBody>
                  <a:tcPr marL="68580" marR="68580" marT="34290" marB="34290"/>
                </a:tc>
                <a:extLst>
                  <a:ext uri="{0D108BD9-81ED-4DB2-BD59-A6C34878D82A}">
                    <a16:rowId xmlns:a16="http://schemas.microsoft.com/office/drawing/2014/main" val="10001"/>
                  </a:ext>
                </a:extLst>
              </a:tr>
              <a:tr h="542925">
                <a:tc>
                  <a:txBody>
                    <a:bodyPr/>
                    <a:lstStyle/>
                    <a:p>
                      <a:pPr marL="285750" indent="-285750">
                        <a:buFont typeface="Arial" panose="020B0604020202020204" pitchFamily="34" charset="0"/>
                        <a:buChar char="•"/>
                      </a:pPr>
                      <a:r>
                        <a:rPr lang="nl-BE" sz="1800" dirty="0"/>
                        <a:t>Role Center</a:t>
                      </a:r>
                    </a:p>
                  </a:txBody>
                  <a:tcPr marL="68580" marR="68580" marT="34290" marB="34290"/>
                </a:tc>
                <a:tc>
                  <a:txBody>
                    <a:bodyPr/>
                    <a:lstStyle/>
                    <a:p>
                      <a:pPr marL="285750" indent="-285750">
                        <a:buFont typeface="Arial" panose="020B0604020202020204" pitchFamily="34" charset="0"/>
                        <a:buChar char="•"/>
                      </a:pPr>
                      <a:r>
                        <a:rPr lang="nl-BE" sz="1800" dirty="0"/>
                        <a:t>List plus</a:t>
                      </a:r>
                    </a:p>
                  </a:txBody>
                  <a:tcPr marL="68580" marR="68580" marT="34290" marB="34290"/>
                </a:tc>
                <a:extLst>
                  <a:ext uri="{0D108BD9-81ED-4DB2-BD59-A6C34878D82A}">
                    <a16:rowId xmlns:a16="http://schemas.microsoft.com/office/drawing/2014/main" val="10002"/>
                  </a:ext>
                </a:extLst>
              </a:tr>
              <a:tr h="542925">
                <a:tc>
                  <a:txBody>
                    <a:bodyPr/>
                    <a:lstStyle/>
                    <a:p>
                      <a:pPr marL="285750" indent="-285750">
                        <a:buFont typeface="Arial" panose="020B0604020202020204" pitchFamily="34" charset="0"/>
                        <a:buChar char="•"/>
                      </a:pPr>
                      <a:r>
                        <a:rPr lang="nl-BE" sz="1800" dirty="0"/>
                        <a:t>Card part</a:t>
                      </a:r>
                    </a:p>
                  </a:txBody>
                  <a:tcPr marL="68580" marR="68580" marT="34290" marB="34290"/>
                </a:tc>
                <a:tc>
                  <a:txBody>
                    <a:bodyPr/>
                    <a:lstStyle/>
                    <a:p>
                      <a:pPr marL="285750" indent="-285750">
                        <a:buFont typeface="Arial" panose="020B0604020202020204" pitchFamily="34" charset="0"/>
                        <a:buChar char="•"/>
                      </a:pPr>
                      <a:r>
                        <a:rPr lang="nl-BE" sz="1800" dirty="0"/>
                        <a:t>Navigate page (wizard)</a:t>
                      </a:r>
                    </a:p>
                  </a:txBody>
                  <a:tcPr marL="68580" marR="68580" marT="34290" marB="34290"/>
                </a:tc>
                <a:extLst>
                  <a:ext uri="{0D108BD9-81ED-4DB2-BD59-A6C34878D82A}">
                    <a16:rowId xmlns:a16="http://schemas.microsoft.com/office/drawing/2014/main" val="10003"/>
                  </a:ext>
                </a:extLst>
              </a:tr>
              <a:tr h="542925">
                <a:tc>
                  <a:txBody>
                    <a:bodyPr/>
                    <a:lstStyle/>
                    <a:p>
                      <a:pPr marL="285750" indent="-285750">
                        <a:buFont typeface="Arial" panose="020B0604020202020204" pitchFamily="34" charset="0"/>
                        <a:buChar char="•"/>
                      </a:pPr>
                      <a:r>
                        <a:rPr lang="nl-BE" sz="1800" dirty="0"/>
                        <a:t>List part</a:t>
                      </a:r>
                    </a:p>
                  </a:txBody>
                  <a:tcPr marL="68580" marR="68580" marT="34290" marB="34290"/>
                </a:tc>
                <a:tc>
                  <a:txBody>
                    <a:bodyPr/>
                    <a:lstStyle/>
                    <a:p>
                      <a:pPr marL="285750" indent="-285750">
                        <a:buFont typeface="Arial" panose="020B0604020202020204" pitchFamily="34" charset="0"/>
                        <a:buChar char="•"/>
                      </a:pPr>
                      <a:r>
                        <a:rPr lang="nl-BE" sz="1800" dirty="0"/>
                        <a:t>Standard dialog</a:t>
                      </a:r>
                    </a:p>
                  </a:txBody>
                  <a:tcPr marL="68580" marR="68580" marT="34290" marB="34290"/>
                </a:tc>
                <a:extLst>
                  <a:ext uri="{0D108BD9-81ED-4DB2-BD59-A6C34878D82A}">
                    <a16:rowId xmlns:a16="http://schemas.microsoft.com/office/drawing/2014/main" val="10004"/>
                  </a:ext>
                </a:extLst>
              </a:tr>
              <a:tr h="542925">
                <a:tc>
                  <a:txBody>
                    <a:bodyPr/>
                    <a:lstStyle/>
                    <a:p>
                      <a:pPr marL="285750" indent="-285750">
                        <a:buFont typeface="Arial" panose="020B0604020202020204" pitchFamily="34" charset="0"/>
                        <a:buChar char="•"/>
                      </a:pPr>
                      <a:r>
                        <a:rPr lang="nl-BE" sz="1800" dirty="0"/>
                        <a:t>Document</a:t>
                      </a:r>
                    </a:p>
                  </a:txBody>
                  <a:tcPr marL="68580" marR="68580" marT="34290" marB="34290"/>
                </a:tc>
                <a:tc>
                  <a:txBody>
                    <a:bodyPr/>
                    <a:lstStyle/>
                    <a:p>
                      <a:pPr marL="285750" indent="-285750">
                        <a:buFont typeface="Arial" panose="020B0604020202020204" pitchFamily="34" charset="0"/>
                        <a:buChar char="•"/>
                      </a:pPr>
                      <a:endParaRPr lang="nl-BE" sz="1800" dirty="0"/>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828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Pages</a:t>
            </a:r>
          </a:p>
        </p:txBody>
      </p:sp>
      <p:sp>
        <p:nvSpPr>
          <p:cNvPr id="4" name="Footer Placeholder 5"/>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2" name="Text Placeholder 1"/>
          <p:cNvSpPr>
            <a:spLocks noGrp="1"/>
          </p:cNvSpPr>
          <p:nvPr>
            <p:ph type="body" sz="quarter" idx="13"/>
          </p:nvPr>
        </p:nvSpPr>
        <p:spPr/>
        <p:txBody>
          <a:bodyPr/>
          <a:lstStyle/>
          <a:p>
            <a:pPr marL="0" indent="0">
              <a:buNone/>
            </a:pPr>
            <a:r>
              <a:rPr lang="en-US" b="1" dirty="0"/>
              <a:t>List Page Windows Client</a:t>
            </a:r>
            <a:endParaRPr lang="en-US"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98" y="1650838"/>
            <a:ext cx="5454606" cy="341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oup 14"/>
          <p:cNvGrpSpPr/>
          <p:nvPr/>
        </p:nvGrpSpPr>
        <p:grpSpPr>
          <a:xfrm>
            <a:off x="343198" y="1944793"/>
            <a:ext cx="5829034" cy="516136"/>
            <a:chOff x="457597" y="2593057"/>
            <a:chExt cx="7772045" cy="688181"/>
          </a:xfrm>
        </p:grpSpPr>
        <p:sp>
          <p:nvSpPr>
            <p:cNvPr id="16" name="Rectangle 15"/>
            <p:cNvSpPr/>
            <p:nvPr/>
          </p:nvSpPr>
          <p:spPr bwMode="auto">
            <a:xfrm>
              <a:off x="457597" y="2593057"/>
              <a:ext cx="7272808" cy="688181"/>
            </a:xfrm>
            <a:prstGeom prst="rect">
              <a:avLst/>
            </a:prstGeom>
            <a:noFill/>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nl-BE" sz="135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Connector 16"/>
            <p:cNvCxnSpPr/>
            <p:nvPr/>
          </p:nvCxnSpPr>
          <p:spPr>
            <a:xfrm>
              <a:off x="7730405" y="2937147"/>
              <a:ext cx="216024" cy="0"/>
            </a:xfrm>
            <a:prstGeom prst="line">
              <a:avLst/>
            </a:prstGeom>
            <a:ln w="12700">
              <a:headEnd type="none"/>
              <a:tailEnd type="none"/>
            </a:ln>
          </p:spPr>
          <p:style>
            <a:lnRef idx="1">
              <a:schemeClr val="accent6"/>
            </a:lnRef>
            <a:fillRef idx="0">
              <a:schemeClr val="accent6"/>
            </a:fillRef>
            <a:effectRef idx="0">
              <a:schemeClr val="accent6"/>
            </a:effectRef>
            <a:fontRef idx="minor">
              <a:schemeClr val="tx1"/>
            </a:fontRef>
          </p:style>
        </p:cxnSp>
        <p:sp>
          <p:nvSpPr>
            <p:cNvPr id="18" name="Rectangle 17"/>
            <p:cNvSpPr/>
            <p:nvPr/>
          </p:nvSpPr>
          <p:spPr bwMode="auto">
            <a:xfrm>
              <a:off x="7941610" y="2765101"/>
              <a:ext cx="288032" cy="344091"/>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1</a:t>
              </a:r>
            </a:p>
          </p:txBody>
        </p:sp>
      </p:grpSp>
      <p:grpSp>
        <p:nvGrpSpPr>
          <p:cNvPr id="19" name="Group 18"/>
          <p:cNvGrpSpPr/>
          <p:nvPr/>
        </p:nvGrpSpPr>
        <p:grpSpPr>
          <a:xfrm>
            <a:off x="2565419" y="2496697"/>
            <a:ext cx="2106234" cy="265493"/>
            <a:chOff x="3420558" y="3328930"/>
            <a:chExt cx="2808312" cy="353990"/>
          </a:xfrm>
        </p:grpSpPr>
        <p:sp>
          <p:nvSpPr>
            <p:cNvPr id="20" name="Rectangle 19"/>
            <p:cNvSpPr/>
            <p:nvPr/>
          </p:nvSpPr>
          <p:spPr bwMode="auto">
            <a:xfrm>
              <a:off x="3924614" y="3328930"/>
              <a:ext cx="2304256" cy="352457"/>
            </a:xfrm>
            <a:prstGeom prst="rect">
              <a:avLst/>
            </a:prstGeom>
            <a:noFill/>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nl-BE" sz="1350" dirty="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p:cNvCxnSpPr/>
            <p:nvPr/>
          </p:nvCxnSpPr>
          <p:spPr>
            <a:xfrm>
              <a:off x="3708590" y="3505158"/>
              <a:ext cx="216024" cy="0"/>
            </a:xfrm>
            <a:prstGeom prst="line">
              <a:avLst/>
            </a:prstGeom>
            <a:ln w="12700">
              <a:headEnd type="none"/>
              <a:tailEnd type="none"/>
            </a:ln>
          </p:spPr>
          <p:style>
            <a:lnRef idx="1">
              <a:schemeClr val="accent6"/>
            </a:lnRef>
            <a:fillRef idx="0">
              <a:schemeClr val="accent6"/>
            </a:fillRef>
            <a:effectRef idx="0">
              <a:schemeClr val="accent6"/>
            </a:effectRef>
            <a:fontRef idx="minor">
              <a:schemeClr val="tx1"/>
            </a:fontRef>
          </p:style>
        </p:cxnSp>
        <p:sp>
          <p:nvSpPr>
            <p:cNvPr id="22" name="Rectangle 21"/>
            <p:cNvSpPr/>
            <p:nvPr/>
          </p:nvSpPr>
          <p:spPr bwMode="auto">
            <a:xfrm>
              <a:off x="3420558" y="3338829"/>
              <a:ext cx="288032" cy="344091"/>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2</a:t>
              </a:r>
            </a:p>
          </p:txBody>
        </p:sp>
      </p:grpSp>
      <p:grpSp>
        <p:nvGrpSpPr>
          <p:cNvPr id="23" name="Group 22"/>
          <p:cNvGrpSpPr/>
          <p:nvPr/>
        </p:nvGrpSpPr>
        <p:grpSpPr>
          <a:xfrm>
            <a:off x="4709652" y="2494972"/>
            <a:ext cx="1312151" cy="2403000"/>
            <a:chOff x="6279536" y="3326629"/>
            <a:chExt cx="1749534" cy="3204000"/>
          </a:xfrm>
        </p:grpSpPr>
        <p:sp>
          <p:nvSpPr>
            <p:cNvPr id="24" name="Rectangle 23"/>
            <p:cNvSpPr/>
            <p:nvPr/>
          </p:nvSpPr>
          <p:spPr bwMode="auto">
            <a:xfrm>
              <a:off x="6279536" y="3326629"/>
              <a:ext cx="1260000" cy="3204000"/>
            </a:xfrm>
            <a:prstGeom prst="rect">
              <a:avLst/>
            </a:prstGeom>
            <a:noFill/>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nl-BE" sz="1350" dirty="0">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p:cNvCxnSpPr/>
            <p:nvPr/>
          </p:nvCxnSpPr>
          <p:spPr>
            <a:xfrm>
              <a:off x="7529833" y="4928629"/>
              <a:ext cx="216024" cy="0"/>
            </a:xfrm>
            <a:prstGeom prst="line">
              <a:avLst/>
            </a:prstGeom>
            <a:ln w="12700">
              <a:headEnd type="none"/>
              <a:tailEnd type="none"/>
            </a:ln>
          </p:spPr>
          <p:style>
            <a:lnRef idx="1">
              <a:schemeClr val="accent6"/>
            </a:lnRef>
            <a:fillRef idx="0">
              <a:schemeClr val="accent6"/>
            </a:fillRef>
            <a:effectRef idx="0">
              <a:schemeClr val="accent6"/>
            </a:effectRef>
            <a:fontRef idx="minor">
              <a:schemeClr val="tx1"/>
            </a:fontRef>
          </p:style>
        </p:cxnSp>
        <p:sp>
          <p:nvSpPr>
            <p:cNvPr id="26" name="Rectangle 25"/>
            <p:cNvSpPr/>
            <p:nvPr/>
          </p:nvSpPr>
          <p:spPr bwMode="auto">
            <a:xfrm>
              <a:off x="7741038" y="4756583"/>
              <a:ext cx="288032" cy="344091"/>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4</a:t>
              </a:r>
            </a:p>
          </p:txBody>
        </p:sp>
      </p:grpSp>
      <p:grpSp>
        <p:nvGrpSpPr>
          <p:cNvPr id="27" name="Group 26"/>
          <p:cNvGrpSpPr/>
          <p:nvPr/>
        </p:nvGrpSpPr>
        <p:grpSpPr>
          <a:xfrm>
            <a:off x="937264" y="2795681"/>
            <a:ext cx="3734389" cy="2041512"/>
            <a:chOff x="1249685" y="3727574"/>
            <a:chExt cx="4979185" cy="2722016"/>
          </a:xfrm>
        </p:grpSpPr>
        <p:sp>
          <p:nvSpPr>
            <p:cNvPr id="28" name="Rectangle 27"/>
            <p:cNvSpPr/>
            <p:nvPr/>
          </p:nvSpPr>
          <p:spPr bwMode="auto">
            <a:xfrm>
              <a:off x="1753741" y="3727574"/>
              <a:ext cx="4475129" cy="2722016"/>
            </a:xfrm>
            <a:prstGeom prst="rect">
              <a:avLst/>
            </a:prstGeom>
            <a:noFill/>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nl-BE" sz="1350" dirty="0">
                <a:gradFill>
                  <a:gsLst>
                    <a:gs pos="0">
                      <a:srgbClr val="FFFFFF"/>
                    </a:gs>
                    <a:gs pos="100000">
                      <a:srgbClr val="FFFFFF"/>
                    </a:gs>
                  </a:gsLst>
                  <a:lin ang="5400000" scaled="0"/>
                </a:gradFill>
                <a:ea typeface="Segoe UI" pitchFamily="34" charset="0"/>
                <a:cs typeface="Segoe UI" pitchFamily="34" charset="0"/>
              </a:endParaRPr>
            </a:p>
          </p:txBody>
        </p:sp>
        <p:cxnSp>
          <p:nvCxnSpPr>
            <p:cNvPr id="29" name="Straight Connector 28"/>
            <p:cNvCxnSpPr/>
            <p:nvPr/>
          </p:nvCxnSpPr>
          <p:spPr>
            <a:xfrm>
              <a:off x="1537717" y="5137446"/>
              <a:ext cx="216024" cy="0"/>
            </a:xfrm>
            <a:prstGeom prst="line">
              <a:avLst/>
            </a:prstGeom>
            <a:ln w="12700">
              <a:headEnd type="none"/>
              <a:tailEnd type="none"/>
            </a:ln>
          </p:spPr>
          <p:style>
            <a:lnRef idx="1">
              <a:schemeClr val="accent6"/>
            </a:lnRef>
            <a:fillRef idx="0">
              <a:schemeClr val="accent6"/>
            </a:fillRef>
            <a:effectRef idx="0">
              <a:schemeClr val="accent6"/>
            </a:effectRef>
            <a:fontRef idx="minor">
              <a:schemeClr val="tx1"/>
            </a:fontRef>
          </p:style>
        </p:cxnSp>
        <p:sp>
          <p:nvSpPr>
            <p:cNvPr id="30" name="Rectangle 29"/>
            <p:cNvSpPr/>
            <p:nvPr/>
          </p:nvSpPr>
          <p:spPr bwMode="auto">
            <a:xfrm>
              <a:off x="1249685" y="4971117"/>
              <a:ext cx="288032" cy="344091"/>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3</a:t>
              </a:r>
            </a:p>
          </p:txBody>
        </p:sp>
      </p:grpSp>
      <p:sp>
        <p:nvSpPr>
          <p:cNvPr id="31" name="Text Placeholder 2"/>
          <p:cNvSpPr txBox="1">
            <a:spLocks/>
          </p:cNvSpPr>
          <p:nvPr/>
        </p:nvSpPr>
        <p:spPr>
          <a:xfrm>
            <a:off x="6572640" y="1650838"/>
            <a:ext cx="2351465" cy="1818959"/>
          </a:xfrm>
          <a:prstGeom prst="rect">
            <a:avLst/>
          </a:prstGeom>
        </p:spPr>
        <p:txBody>
          <a:bodyPr vert="horz" wrap="square" lIns="109717" tIns="0" rIns="109717" bIns="0" rtlCol="0">
            <a:spAutoFit/>
          </a:bodyPr>
          <a:lstStyle>
            <a:lvl1pPr marL="0" marR="0" indent="0" algn="l" defTabSz="932651" rtl="0" eaLnBrk="1" fontAlgn="auto" latinLnBrk="0" hangingPunct="1">
              <a:lnSpc>
                <a:spcPct val="90000"/>
              </a:lnSpc>
              <a:spcBef>
                <a:spcPts val="600"/>
              </a:spcBef>
              <a:spcAft>
                <a:spcPts val="0"/>
              </a:spcAft>
              <a:buClrTx/>
              <a:buSzPct val="90000"/>
              <a:buFont typeface="Arial" pitchFamily="34" charset="0"/>
              <a:buNone/>
              <a:tabLst/>
              <a:defRPr sz="4000" b="0" kern="1200" spc="0" baseline="0">
                <a:gradFill>
                  <a:gsLst>
                    <a:gs pos="1250">
                      <a:schemeClr val="accent2"/>
                    </a:gs>
                    <a:gs pos="100000">
                      <a:schemeClr val="accent2"/>
                    </a:gs>
                  </a:gsLst>
                  <a:lin ang="5400000" scaled="0"/>
                </a:gradFill>
                <a:latin typeface="+mj-lt"/>
                <a:ea typeface="+mn-ea"/>
                <a:cs typeface="+mn-cs"/>
              </a:defRPr>
            </a:lvl1pPr>
            <a:lvl2pPr marL="4763" marR="0" indent="0" algn="l" defTabSz="932651"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651" rtl="0" eaLnBrk="1" fontAlgn="auto" latinLnBrk="0" hangingPunct="1">
              <a:lnSpc>
                <a:spcPct val="90000"/>
              </a:lnSpc>
              <a:spcBef>
                <a:spcPts val="6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3pPr>
            <a:lvl4pPr marL="1028599" marR="0" indent="-1028599" algn="l" defTabSz="932651" rtl="0" eaLnBrk="1" fontAlgn="auto" latinLnBrk="0" hangingPunct="1">
              <a:lnSpc>
                <a:spcPct val="90000"/>
              </a:lnSpc>
              <a:spcBef>
                <a:spcPts val="6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1028599" marR="0" indent="-1028599" algn="l" defTabSz="932651" rtl="0" eaLnBrk="1" fontAlgn="auto" latinLnBrk="0" hangingPunct="1">
              <a:lnSpc>
                <a:spcPct val="90000"/>
              </a:lnSpc>
              <a:spcBef>
                <a:spcPts val="6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4788"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15"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40"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767"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a:pPr>
            <a:r>
              <a:rPr lang="en-US" sz="1400" dirty="0">
                <a:solidFill>
                  <a:schemeClr val="bg2">
                    <a:lumMod val="25000"/>
                  </a:schemeClr>
                </a:solidFill>
                <a:latin typeface="+mn-lt"/>
              </a:rPr>
              <a:t>Ribbon</a:t>
            </a:r>
          </a:p>
          <a:p>
            <a:pPr marL="342900" indent="-342900">
              <a:buFont typeface="+mj-lt"/>
              <a:buAutoNum type="arabicPeriod"/>
            </a:pPr>
            <a:r>
              <a:rPr lang="en-US" sz="1400" dirty="0">
                <a:solidFill>
                  <a:schemeClr val="bg2">
                    <a:lumMod val="25000"/>
                  </a:schemeClr>
                </a:solidFill>
                <a:latin typeface="+mn-lt"/>
              </a:rPr>
              <a:t>Filter pane</a:t>
            </a:r>
          </a:p>
          <a:p>
            <a:pPr marL="342900" indent="-342900">
              <a:buFont typeface="+mj-lt"/>
              <a:buAutoNum type="arabicPeriod"/>
            </a:pPr>
            <a:r>
              <a:rPr lang="en-US" sz="1400" dirty="0">
                <a:solidFill>
                  <a:schemeClr val="bg2">
                    <a:lumMod val="25000"/>
                  </a:schemeClr>
                </a:solidFill>
                <a:latin typeface="+mn-lt"/>
              </a:rPr>
              <a:t>List</a:t>
            </a:r>
          </a:p>
          <a:p>
            <a:pPr marL="342900" indent="-342900">
              <a:buFont typeface="+mj-lt"/>
              <a:buAutoNum type="arabicPeriod"/>
            </a:pPr>
            <a:r>
              <a:rPr lang="en-US" sz="1400" dirty="0" err="1">
                <a:solidFill>
                  <a:schemeClr val="bg2">
                    <a:lumMod val="25000"/>
                  </a:schemeClr>
                </a:solidFill>
                <a:latin typeface="+mn-lt"/>
              </a:rPr>
              <a:t>FactBox</a:t>
            </a:r>
            <a:r>
              <a:rPr lang="en-US" sz="1400" dirty="0">
                <a:solidFill>
                  <a:schemeClr val="bg2">
                    <a:lumMod val="25000"/>
                  </a:schemeClr>
                </a:solidFill>
                <a:latin typeface="+mn-lt"/>
              </a:rPr>
              <a:t> pane</a:t>
            </a:r>
          </a:p>
          <a:p>
            <a:endParaRPr lang="en-US" sz="1400" dirty="0">
              <a:solidFill>
                <a:schemeClr val="bg2">
                  <a:lumMod val="50000"/>
                </a:schemeClr>
              </a:solidFill>
              <a:latin typeface="+mn-lt"/>
            </a:endParaRPr>
          </a:p>
          <a:p>
            <a:endParaRPr lang="en-US" sz="1400" dirty="0">
              <a:solidFill>
                <a:srgbClr val="DDDDDD">
                  <a:lumMod val="50000"/>
                </a:srgbClr>
              </a:solidFill>
              <a:latin typeface="Segoe UI"/>
            </a:endParaRPr>
          </a:p>
          <a:p>
            <a:endParaRPr lang="en-US" sz="1400" dirty="0">
              <a:solidFill>
                <a:schemeClr val="bg2">
                  <a:lumMod val="50000"/>
                </a:schemeClr>
              </a:solidFill>
              <a:latin typeface="+mn-lt"/>
            </a:endParaRPr>
          </a:p>
        </p:txBody>
      </p:sp>
    </p:spTree>
    <p:extLst>
      <p:ext uri="{BB962C8B-B14F-4D97-AF65-F5344CB8AC3E}">
        <p14:creationId xmlns:p14="http://schemas.microsoft.com/office/powerpoint/2010/main" val="132959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6" presetClass="entr" presetSubtype="21" fill="hold" nodeType="withEffect">
                                  <p:stCondLst>
                                    <p:cond delay="0"/>
                                  </p:stCondLst>
                                  <p:childTnLst>
                                    <p:set>
                                      <p:cBhvr>
                                        <p:cTn id="21" dur="1" fill="hold">
                                          <p:stCondLst>
                                            <p:cond delay="0"/>
                                          </p:stCondLst>
                                        </p:cTn>
                                        <p:tgtEl>
                                          <p:spTgt spid="31">
                                            <p:txEl>
                                              <p:pRg st="0" end="0"/>
                                            </p:txEl>
                                          </p:spTgt>
                                        </p:tgtEl>
                                        <p:attrNameLst>
                                          <p:attrName>style.visibility</p:attrName>
                                        </p:attrNameLst>
                                      </p:cBhvr>
                                      <p:to>
                                        <p:strVal val="visible"/>
                                      </p:to>
                                    </p:set>
                                    <p:animEffect transition="in" filter="barn(inVertical)">
                                      <p:cBhvr>
                                        <p:cTn id="22" dur="500"/>
                                        <p:tgtEl>
                                          <p:spTgt spid="3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par>
                                <p:cTn id="28" presetID="16" presetClass="entr" presetSubtype="21" fill="hold" nodeType="withEffect">
                                  <p:stCondLst>
                                    <p:cond delay="0"/>
                                  </p:stCondLst>
                                  <p:childTnLst>
                                    <p:set>
                                      <p:cBhvr>
                                        <p:cTn id="29" dur="1" fill="hold">
                                          <p:stCondLst>
                                            <p:cond delay="0"/>
                                          </p:stCondLst>
                                        </p:cTn>
                                        <p:tgtEl>
                                          <p:spTgt spid="31">
                                            <p:txEl>
                                              <p:pRg st="1" end="1"/>
                                            </p:txEl>
                                          </p:spTgt>
                                        </p:tgtEl>
                                        <p:attrNameLst>
                                          <p:attrName>style.visibility</p:attrName>
                                        </p:attrNameLst>
                                      </p:cBhvr>
                                      <p:to>
                                        <p:strVal val="visible"/>
                                      </p:to>
                                    </p:set>
                                    <p:animEffect transition="in" filter="barn(inVertical)">
                                      <p:cBhvr>
                                        <p:cTn id="30" dur="500"/>
                                        <p:tgtEl>
                                          <p:spTgt spid="3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arn(inVertical)">
                                      <p:cBhvr>
                                        <p:cTn id="35" dur="500"/>
                                        <p:tgtEl>
                                          <p:spTgt spid="27"/>
                                        </p:tgtEl>
                                      </p:cBhvr>
                                    </p:animEffect>
                                  </p:childTnLst>
                                </p:cTn>
                              </p:par>
                              <p:par>
                                <p:cTn id="36" presetID="16" presetClass="entr" presetSubtype="21" fill="hold" nodeType="withEffect">
                                  <p:stCondLst>
                                    <p:cond delay="0"/>
                                  </p:stCondLst>
                                  <p:childTnLst>
                                    <p:set>
                                      <p:cBhvr>
                                        <p:cTn id="37" dur="1" fill="hold">
                                          <p:stCondLst>
                                            <p:cond delay="0"/>
                                          </p:stCondLst>
                                        </p:cTn>
                                        <p:tgtEl>
                                          <p:spTgt spid="31">
                                            <p:txEl>
                                              <p:pRg st="2" end="2"/>
                                            </p:txEl>
                                          </p:spTgt>
                                        </p:tgtEl>
                                        <p:attrNameLst>
                                          <p:attrName>style.visibility</p:attrName>
                                        </p:attrNameLst>
                                      </p:cBhvr>
                                      <p:to>
                                        <p:strVal val="visible"/>
                                      </p:to>
                                    </p:set>
                                    <p:animEffect transition="in" filter="barn(inVertical)">
                                      <p:cBhvr>
                                        <p:cTn id="38" dur="500"/>
                                        <p:tgtEl>
                                          <p:spTgt spid="31">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arn(inVertical)">
                                      <p:cBhvr>
                                        <p:cTn id="43" dur="500"/>
                                        <p:tgtEl>
                                          <p:spTgt spid="23"/>
                                        </p:tgtEl>
                                      </p:cBhvr>
                                    </p:animEffect>
                                  </p:childTnLst>
                                </p:cTn>
                              </p:par>
                              <p:par>
                                <p:cTn id="44" presetID="16" presetClass="entr" presetSubtype="21" fill="hold" nodeType="withEffect">
                                  <p:stCondLst>
                                    <p:cond delay="0"/>
                                  </p:stCondLst>
                                  <p:childTnLst>
                                    <p:set>
                                      <p:cBhvr>
                                        <p:cTn id="45" dur="1" fill="hold">
                                          <p:stCondLst>
                                            <p:cond delay="0"/>
                                          </p:stCondLst>
                                        </p:cTn>
                                        <p:tgtEl>
                                          <p:spTgt spid="31">
                                            <p:txEl>
                                              <p:pRg st="3" end="3"/>
                                            </p:txEl>
                                          </p:spTgt>
                                        </p:tgtEl>
                                        <p:attrNameLst>
                                          <p:attrName>style.visibility</p:attrName>
                                        </p:attrNameLst>
                                      </p:cBhvr>
                                      <p:to>
                                        <p:strVal val="visible"/>
                                      </p:to>
                                    </p:set>
                                    <p:animEffect transition="in" filter="barn(inVertical)">
                                      <p:cBhvr>
                                        <p:cTn id="46" dur="500"/>
                                        <p:tgtEl>
                                          <p:spTgt spid="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6326" y="1500442"/>
            <a:ext cx="7272000" cy="3149267"/>
          </a:xfrm>
          <a:prstGeom prst="rect">
            <a:avLst/>
          </a:prstGeom>
          <a:ln w="3175">
            <a:solidFill>
              <a:schemeClr val="tx1"/>
            </a:solidFill>
          </a:ln>
        </p:spPr>
      </p:pic>
      <p:sp>
        <p:nvSpPr>
          <p:cNvPr id="6" name="Title 5"/>
          <p:cNvSpPr>
            <a:spLocks noGrp="1"/>
          </p:cNvSpPr>
          <p:nvPr>
            <p:ph type="title"/>
          </p:nvPr>
        </p:nvSpPr>
        <p:spPr/>
        <p:txBody>
          <a:bodyPr/>
          <a:lstStyle/>
          <a:p>
            <a:r>
              <a:rPr lang="en-US" dirty="0"/>
              <a:t>Pages</a:t>
            </a:r>
          </a:p>
        </p:txBody>
      </p:sp>
      <p:sp>
        <p:nvSpPr>
          <p:cNvPr id="2" name="Text Placeholder 1"/>
          <p:cNvSpPr>
            <a:spLocks noGrp="1"/>
          </p:cNvSpPr>
          <p:nvPr>
            <p:ph type="body" sz="quarter" idx="13"/>
          </p:nvPr>
        </p:nvSpPr>
        <p:spPr/>
        <p:txBody>
          <a:bodyPr/>
          <a:lstStyle/>
          <a:p>
            <a:pPr marL="0" indent="0">
              <a:buNone/>
            </a:pPr>
            <a:r>
              <a:rPr lang="en-US" b="1" dirty="0"/>
              <a:t>List Page Web Client</a:t>
            </a:r>
            <a:endParaRPr lang="en-US" dirty="0"/>
          </a:p>
        </p:txBody>
      </p:sp>
      <p:grpSp>
        <p:nvGrpSpPr>
          <p:cNvPr id="15" name="Group 14"/>
          <p:cNvGrpSpPr/>
          <p:nvPr/>
        </p:nvGrpSpPr>
        <p:grpSpPr>
          <a:xfrm>
            <a:off x="71513" y="1510865"/>
            <a:ext cx="7109941" cy="625670"/>
            <a:chOff x="457597" y="2593057"/>
            <a:chExt cx="7772045" cy="688181"/>
          </a:xfrm>
        </p:grpSpPr>
        <p:sp>
          <p:nvSpPr>
            <p:cNvPr id="16" name="Rectangle 15"/>
            <p:cNvSpPr/>
            <p:nvPr/>
          </p:nvSpPr>
          <p:spPr bwMode="auto">
            <a:xfrm>
              <a:off x="457597" y="2593057"/>
              <a:ext cx="7272808" cy="688181"/>
            </a:xfrm>
            <a:prstGeom prst="rect">
              <a:avLst/>
            </a:prstGeom>
            <a:noFill/>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nl-BE" sz="135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Connector 16"/>
            <p:cNvCxnSpPr/>
            <p:nvPr/>
          </p:nvCxnSpPr>
          <p:spPr>
            <a:xfrm>
              <a:off x="7730405" y="2937147"/>
              <a:ext cx="216024" cy="0"/>
            </a:xfrm>
            <a:prstGeom prst="line">
              <a:avLst/>
            </a:prstGeom>
            <a:ln w="12700">
              <a:headEnd type="none"/>
              <a:tailEnd type="none"/>
            </a:ln>
          </p:spPr>
          <p:style>
            <a:lnRef idx="1">
              <a:schemeClr val="accent6"/>
            </a:lnRef>
            <a:fillRef idx="0">
              <a:schemeClr val="accent6"/>
            </a:fillRef>
            <a:effectRef idx="0">
              <a:schemeClr val="accent6"/>
            </a:effectRef>
            <a:fontRef idx="minor">
              <a:schemeClr val="tx1"/>
            </a:fontRef>
          </p:style>
        </p:cxnSp>
        <p:sp>
          <p:nvSpPr>
            <p:cNvPr id="18" name="Rectangle 17"/>
            <p:cNvSpPr/>
            <p:nvPr/>
          </p:nvSpPr>
          <p:spPr bwMode="auto">
            <a:xfrm>
              <a:off x="7941610" y="2765101"/>
              <a:ext cx="288032" cy="344091"/>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1</a:t>
              </a:r>
            </a:p>
          </p:txBody>
        </p:sp>
      </p:grpSp>
      <p:grpSp>
        <p:nvGrpSpPr>
          <p:cNvPr id="19" name="Group 18"/>
          <p:cNvGrpSpPr/>
          <p:nvPr/>
        </p:nvGrpSpPr>
        <p:grpSpPr>
          <a:xfrm>
            <a:off x="4203988" y="2290259"/>
            <a:ext cx="1233792" cy="265493"/>
            <a:chOff x="3420558" y="3328930"/>
            <a:chExt cx="2808312" cy="353990"/>
          </a:xfrm>
        </p:grpSpPr>
        <p:sp>
          <p:nvSpPr>
            <p:cNvPr id="20" name="Rectangle 19"/>
            <p:cNvSpPr/>
            <p:nvPr/>
          </p:nvSpPr>
          <p:spPr bwMode="auto">
            <a:xfrm>
              <a:off x="3924614" y="3328930"/>
              <a:ext cx="2304256" cy="352457"/>
            </a:xfrm>
            <a:prstGeom prst="rect">
              <a:avLst/>
            </a:prstGeom>
            <a:noFill/>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nl-BE" sz="1350" dirty="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p:cNvCxnSpPr/>
            <p:nvPr/>
          </p:nvCxnSpPr>
          <p:spPr>
            <a:xfrm>
              <a:off x="3708590" y="3505158"/>
              <a:ext cx="216024" cy="0"/>
            </a:xfrm>
            <a:prstGeom prst="line">
              <a:avLst/>
            </a:prstGeom>
            <a:ln w="12700">
              <a:headEnd type="none"/>
              <a:tailEnd type="none"/>
            </a:ln>
          </p:spPr>
          <p:style>
            <a:lnRef idx="1">
              <a:schemeClr val="accent6"/>
            </a:lnRef>
            <a:fillRef idx="0">
              <a:schemeClr val="accent6"/>
            </a:fillRef>
            <a:effectRef idx="0">
              <a:schemeClr val="accent6"/>
            </a:effectRef>
            <a:fontRef idx="minor">
              <a:schemeClr val="tx1"/>
            </a:fontRef>
          </p:style>
        </p:cxnSp>
        <p:sp>
          <p:nvSpPr>
            <p:cNvPr id="22" name="Rectangle 21"/>
            <p:cNvSpPr/>
            <p:nvPr/>
          </p:nvSpPr>
          <p:spPr bwMode="auto">
            <a:xfrm>
              <a:off x="3420558" y="3338829"/>
              <a:ext cx="288032" cy="344091"/>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2</a:t>
              </a:r>
            </a:p>
          </p:txBody>
        </p:sp>
      </p:grpSp>
      <p:grpSp>
        <p:nvGrpSpPr>
          <p:cNvPr id="27" name="Group 26"/>
          <p:cNvGrpSpPr/>
          <p:nvPr/>
        </p:nvGrpSpPr>
        <p:grpSpPr>
          <a:xfrm>
            <a:off x="720392" y="2657382"/>
            <a:ext cx="4775847" cy="2086069"/>
            <a:chOff x="1249685" y="3727574"/>
            <a:chExt cx="4979185" cy="2722016"/>
          </a:xfrm>
        </p:grpSpPr>
        <p:sp>
          <p:nvSpPr>
            <p:cNvPr id="28" name="Rectangle 27"/>
            <p:cNvSpPr/>
            <p:nvPr/>
          </p:nvSpPr>
          <p:spPr bwMode="auto">
            <a:xfrm>
              <a:off x="1753741" y="3727574"/>
              <a:ext cx="4475129" cy="2722016"/>
            </a:xfrm>
            <a:prstGeom prst="rect">
              <a:avLst/>
            </a:prstGeom>
            <a:noFill/>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nl-BE" sz="1350" dirty="0">
                <a:gradFill>
                  <a:gsLst>
                    <a:gs pos="0">
                      <a:srgbClr val="FFFFFF"/>
                    </a:gs>
                    <a:gs pos="100000">
                      <a:srgbClr val="FFFFFF"/>
                    </a:gs>
                  </a:gsLst>
                  <a:lin ang="5400000" scaled="0"/>
                </a:gradFill>
                <a:ea typeface="Segoe UI" pitchFamily="34" charset="0"/>
                <a:cs typeface="Segoe UI" pitchFamily="34" charset="0"/>
              </a:endParaRPr>
            </a:p>
          </p:txBody>
        </p:sp>
        <p:cxnSp>
          <p:nvCxnSpPr>
            <p:cNvPr id="29" name="Straight Connector 28"/>
            <p:cNvCxnSpPr/>
            <p:nvPr/>
          </p:nvCxnSpPr>
          <p:spPr>
            <a:xfrm>
              <a:off x="1537717" y="5137446"/>
              <a:ext cx="216024" cy="0"/>
            </a:xfrm>
            <a:prstGeom prst="line">
              <a:avLst/>
            </a:prstGeom>
            <a:ln w="12700">
              <a:headEnd type="none"/>
              <a:tailEnd type="none"/>
            </a:ln>
          </p:spPr>
          <p:style>
            <a:lnRef idx="1">
              <a:schemeClr val="accent6"/>
            </a:lnRef>
            <a:fillRef idx="0">
              <a:schemeClr val="accent6"/>
            </a:fillRef>
            <a:effectRef idx="0">
              <a:schemeClr val="accent6"/>
            </a:effectRef>
            <a:fontRef idx="minor">
              <a:schemeClr val="tx1"/>
            </a:fontRef>
          </p:style>
        </p:cxnSp>
        <p:sp>
          <p:nvSpPr>
            <p:cNvPr id="30" name="Rectangle 29"/>
            <p:cNvSpPr/>
            <p:nvPr/>
          </p:nvSpPr>
          <p:spPr bwMode="auto">
            <a:xfrm>
              <a:off x="1249685" y="4971117"/>
              <a:ext cx="288032" cy="344091"/>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3</a:t>
              </a:r>
            </a:p>
          </p:txBody>
        </p:sp>
      </p:grpSp>
      <p:sp>
        <p:nvSpPr>
          <p:cNvPr id="31" name="Text Placeholder 2"/>
          <p:cNvSpPr txBox="1">
            <a:spLocks/>
          </p:cNvSpPr>
          <p:nvPr/>
        </p:nvSpPr>
        <p:spPr>
          <a:xfrm>
            <a:off x="7463734" y="1500442"/>
            <a:ext cx="1845096" cy="2185214"/>
          </a:xfrm>
          <a:prstGeom prst="rect">
            <a:avLst/>
          </a:prstGeom>
        </p:spPr>
        <p:txBody>
          <a:bodyPr vert="horz" wrap="square" lIns="109717" tIns="0" rIns="109717" bIns="0" rtlCol="0">
            <a:spAutoFit/>
          </a:bodyPr>
          <a:lstStyle>
            <a:lvl1pPr marL="0" marR="0" indent="0" algn="l" defTabSz="932651" rtl="0" eaLnBrk="1" fontAlgn="auto" latinLnBrk="0" hangingPunct="1">
              <a:lnSpc>
                <a:spcPct val="90000"/>
              </a:lnSpc>
              <a:spcBef>
                <a:spcPts val="600"/>
              </a:spcBef>
              <a:spcAft>
                <a:spcPts val="0"/>
              </a:spcAft>
              <a:buClrTx/>
              <a:buSzPct val="90000"/>
              <a:buFont typeface="Arial" pitchFamily="34" charset="0"/>
              <a:buNone/>
              <a:tabLst/>
              <a:defRPr sz="4000" b="0" kern="1200" spc="0" baseline="0">
                <a:gradFill>
                  <a:gsLst>
                    <a:gs pos="1250">
                      <a:schemeClr val="accent2"/>
                    </a:gs>
                    <a:gs pos="100000">
                      <a:schemeClr val="accent2"/>
                    </a:gs>
                  </a:gsLst>
                  <a:lin ang="5400000" scaled="0"/>
                </a:gradFill>
                <a:latin typeface="+mj-lt"/>
                <a:ea typeface="+mn-ea"/>
                <a:cs typeface="+mn-cs"/>
              </a:defRPr>
            </a:lvl1pPr>
            <a:lvl2pPr marL="4763" marR="0" indent="0" algn="l" defTabSz="932651"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651" rtl="0" eaLnBrk="1" fontAlgn="auto" latinLnBrk="0" hangingPunct="1">
              <a:lnSpc>
                <a:spcPct val="90000"/>
              </a:lnSpc>
              <a:spcBef>
                <a:spcPts val="6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3pPr>
            <a:lvl4pPr marL="1028599" marR="0" indent="-1028599" algn="l" defTabSz="932651" rtl="0" eaLnBrk="1" fontAlgn="auto" latinLnBrk="0" hangingPunct="1">
              <a:lnSpc>
                <a:spcPct val="90000"/>
              </a:lnSpc>
              <a:spcBef>
                <a:spcPts val="6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1028599" marR="0" indent="-1028599" algn="l" defTabSz="932651" rtl="0" eaLnBrk="1" fontAlgn="auto" latinLnBrk="0" hangingPunct="1">
              <a:lnSpc>
                <a:spcPct val="90000"/>
              </a:lnSpc>
              <a:spcBef>
                <a:spcPts val="6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4788"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15"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40"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767"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100000"/>
              </a:lnSpc>
              <a:buFont typeface="+mj-lt"/>
              <a:buAutoNum type="arabicPeriod"/>
            </a:pPr>
            <a:r>
              <a:rPr lang="en-US" sz="1400" dirty="0">
                <a:solidFill>
                  <a:schemeClr val="bg2">
                    <a:lumMod val="25000"/>
                  </a:schemeClr>
                </a:solidFill>
                <a:latin typeface="+mn-lt"/>
              </a:rPr>
              <a:t>Ribbon</a:t>
            </a:r>
          </a:p>
          <a:p>
            <a:pPr marL="342900" indent="-342900">
              <a:lnSpc>
                <a:spcPct val="100000"/>
              </a:lnSpc>
              <a:buFont typeface="+mj-lt"/>
              <a:buAutoNum type="arabicPeriod"/>
            </a:pPr>
            <a:r>
              <a:rPr lang="en-US" sz="1400" dirty="0">
                <a:solidFill>
                  <a:schemeClr val="bg2">
                    <a:lumMod val="25000"/>
                  </a:schemeClr>
                </a:solidFill>
                <a:latin typeface="+mn-lt"/>
              </a:rPr>
              <a:t>Display &amp; Search</a:t>
            </a:r>
          </a:p>
          <a:p>
            <a:pPr marL="342900" indent="-342900">
              <a:lnSpc>
                <a:spcPct val="100000"/>
              </a:lnSpc>
              <a:buFont typeface="+mj-lt"/>
              <a:buAutoNum type="arabicPeriod"/>
            </a:pPr>
            <a:r>
              <a:rPr lang="en-US" sz="1400" dirty="0">
                <a:solidFill>
                  <a:schemeClr val="bg2">
                    <a:lumMod val="25000"/>
                  </a:schemeClr>
                </a:solidFill>
                <a:latin typeface="+mn-lt"/>
              </a:rPr>
              <a:t>List</a:t>
            </a:r>
          </a:p>
          <a:p>
            <a:pPr marL="342900" indent="-342900">
              <a:lnSpc>
                <a:spcPct val="100000"/>
              </a:lnSpc>
              <a:buFont typeface="+mj-lt"/>
              <a:buAutoNum type="arabicPeriod"/>
            </a:pPr>
            <a:r>
              <a:rPr lang="en-US" sz="1400" dirty="0" err="1">
                <a:solidFill>
                  <a:schemeClr val="bg2">
                    <a:lumMod val="25000"/>
                  </a:schemeClr>
                </a:solidFill>
                <a:latin typeface="+mn-lt"/>
              </a:rPr>
              <a:t>FactBox</a:t>
            </a:r>
            <a:r>
              <a:rPr lang="en-US" sz="1400" dirty="0">
                <a:solidFill>
                  <a:schemeClr val="bg2">
                    <a:lumMod val="25000"/>
                  </a:schemeClr>
                </a:solidFill>
                <a:latin typeface="+mn-lt"/>
              </a:rPr>
              <a:t> pane</a:t>
            </a:r>
          </a:p>
          <a:p>
            <a:pPr>
              <a:lnSpc>
                <a:spcPct val="100000"/>
              </a:lnSpc>
            </a:pPr>
            <a:endParaRPr lang="en-US" sz="1400" dirty="0">
              <a:solidFill>
                <a:schemeClr val="bg2">
                  <a:lumMod val="50000"/>
                </a:schemeClr>
              </a:solidFill>
              <a:latin typeface="+mn-lt"/>
            </a:endParaRPr>
          </a:p>
          <a:p>
            <a:pPr>
              <a:lnSpc>
                <a:spcPct val="100000"/>
              </a:lnSpc>
            </a:pPr>
            <a:endParaRPr lang="en-US" sz="1400" dirty="0">
              <a:solidFill>
                <a:srgbClr val="DDDDDD">
                  <a:lumMod val="50000"/>
                </a:srgbClr>
              </a:solidFill>
              <a:latin typeface="Segoe UI"/>
            </a:endParaRPr>
          </a:p>
          <a:p>
            <a:pPr>
              <a:lnSpc>
                <a:spcPct val="100000"/>
              </a:lnSpc>
            </a:pPr>
            <a:endParaRPr lang="en-US" sz="1400" dirty="0">
              <a:solidFill>
                <a:schemeClr val="bg2">
                  <a:lumMod val="50000"/>
                </a:schemeClr>
              </a:solidFill>
              <a:latin typeface="+mn-lt"/>
            </a:endParaRPr>
          </a:p>
        </p:txBody>
      </p:sp>
      <p:grpSp>
        <p:nvGrpSpPr>
          <p:cNvPr id="32" name="Group 31"/>
          <p:cNvGrpSpPr/>
          <p:nvPr/>
        </p:nvGrpSpPr>
        <p:grpSpPr>
          <a:xfrm>
            <a:off x="5532687" y="2191622"/>
            <a:ext cx="2424860" cy="2403000"/>
            <a:chOff x="6279536" y="3326629"/>
            <a:chExt cx="1749534" cy="3204000"/>
          </a:xfrm>
        </p:grpSpPr>
        <p:sp>
          <p:nvSpPr>
            <p:cNvPr id="33" name="Rectangle 32"/>
            <p:cNvSpPr/>
            <p:nvPr/>
          </p:nvSpPr>
          <p:spPr bwMode="auto">
            <a:xfrm>
              <a:off x="6279536" y="3326629"/>
              <a:ext cx="1260000" cy="3204000"/>
            </a:xfrm>
            <a:prstGeom prst="rect">
              <a:avLst/>
            </a:prstGeom>
            <a:noFill/>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nl-BE" sz="1350" dirty="0">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Connector 33"/>
            <p:cNvCxnSpPr/>
            <p:nvPr/>
          </p:nvCxnSpPr>
          <p:spPr>
            <a:xfrm>
              <a:off x="7529833" y="4928629"/>
              <a:ext cx="216024" cy="0"/>
            </a:xfrm>
            <a:prstGeom prst="line">
              <a:avLst/>
            </a:prstGeom>
            <a:ln w="12700">
              <a:headEnd type="none"/>
              <a:tailEnd type="none"/>
            </a:ln>
          </p:spPr>
          <p:style>
            <a:lnRef idx="1">
              <a:schemeClr val="accent6"/>
            </a:lnRef>
            <a:fillRef idx="0">
              <a:schemeClr val="accent6"/>
            </a:fillRef>
            <a:effectRef idx="0">
              <a:schemeClr val="accent6"/>
            </a:effectRef>
            <a:fontRef idx="minor">
              <a:schemeClr val="tx1"/>
            </a:fontRef>
          </p:style>
        </p:cxnSp>
        <p:sp>
          <p:nvSpPr>
            <p:cNvPr id="35" name="Rectangle 34"/>
            <p:cNvSpPr/>
            <p:nvPr/>
          </p:nvSpPr>
          <p:spPr bwMode="auto">
            <a:xfrm>
              <a:off x="7741038" y="4756583"/>
              <a:ext cx="288032" cy="344091"/>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4</a:t>
              </a:r>
            </a:p>
          </p:txBody>
        </p:sp>
      </p:grpSp>
    </p:spTree>
    <p:extLst>
      <p:ext uri="{BB962C8B-B14F-4D97-AF65-F5344CB8AC3E}">
        <p14:creationId xmlns:p14="http://schemas.microsoft.com/office/powerpoint/2010/main" val="344974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par>
                                <p:cTn id="13" presetID="16" presetClass="entr" presetSubtype="21" fill="hold" nodeType="withEffect">
                                  <p:stCondLst>
                                    <p:cond delay="0"/>
                                  </p:stCondLst>
                                  <p:childTnLst>
                                    <p:set>
                                      <p:cBhvr>
                                        <p:cTn id="14" dur="1" fill="hold">
                                          <p:stCondLst>
                                            <p:cond delay="0"/>
                                          </p:stCondLst>
                                        </p:cTn>
                                        <p:tgtEl>
                                          <p:spTgt spid="31">
                                            <p:txEl>
                                              <p:pRg st="0" end="0"/>
                                            </p:txEl>
                                          </p:spTgt>
                                        </p:tgtEl>
                                        <p:attrNameLst>
                                          <p:attrName>style.visibility</p:attrName>
                                        </p:attrNameLst>
                                      </p:cBhvr>
                                      <p:to>
                                        <p:strVal val="visible"/>
                                      </p:to>
                                    </p:set>
                                    <p:animEffect transition="in" filter="barn(inVertical)">
                                      <p:cBhvr>
                                        <p:cTn id="15" dur="500"/>
                                        <p:tgtEl>
                                          <p:spTgt spid="3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Vertical)">
                                      <p:cBhvr>
                                        <p:cTn id="20" dur="500"/>
                                        <p:tgtEl>
                                          <p:spTgt spid="19"/>
                                        </p:tgtEl>
                                      </p:cBhvr>
                                    </p:animEffect>
                                  </p:childTnLst>
                                </p:cTn>
                              </p:par>
                              <p:par>
                                <p:cTn id="21" presetID="16" presetClass="entr" presetSubtype="21" fill="hold" nodeType="withEffect">
                                  <p:stCondLst>
                                    <p:cond delay="0"/>
                                  </p:stCondLst>
                                  <p:childTnLst>
                                    <p:set>
                                      <p:cBhvr>
                                        <p:cTn id="22" dur="1" fill="hold">
                                          <p:stCondLst>
                                            <p:cond delay="0"/>
                                          </p:stCondLst>
                                        </p:cTn>
                                        <p:tgtEl>
                                          <p:spTgt spid="31">
                                            <p:txEl>
                                              <p:pRg st="1" end="1"/>
                                            </p:txEl>
                                          </p:spTgt>
                                        </p:tgtEl>
                                        <p:attrNameLst>
                                          <p:attrName>style.visibility</p:attrName>
                                        </p:attrNameLst>
                                      </p:cBhvr>
                                      <p:to>
                                        <p:strVal val="visible"/>
                                      </p:to>
                                    </p:set>
                                    <p:animEffect transition="in" filter="barn(inVertical)">
                                      <p:cBhvr>
                                        <p:cTn id="23" dur="500"/>
                                        <p:tgtEl>
                                          <p:spTgt spid="3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arn(inVertical)">
                                      <p:cBhvr>
                                        <p:cTn id="28" dur="500"/>
                                        <p:tgtEl>
                                          <p:spTgt spid="27"/>
                                        </p:tgtEl>
                                      </p:cBhvr>
                                    </p:animEffect>
                                  </p:childTnLst>
                                </p:cTn>
                              </p:par>
                              <p:par>
                                <p:cTn id="29" presetID="16" presetClass="entr" presetSubtype="21" fill="hold" nodeType="withEffect">
                                  <p:stCondLst>
                                    <p:cond delay="0"/>
                                  </p:stCondLst>
                                  <p:childTnLst>
                                    <p:set>
                                      <p:cBhvr>
                                        <p:cTn id="30" dur="1" fill="hold">
                                          <p:stCondLst>
                                            <p:cond delay="0"/>
                                          </p:stCondLst>
                                        </p:cTn>
                                        <p:tgtEl>
                                          <p:spTgt spid="31">
                                            <p:txEl>
                                              <p:pRg st="2" end="2"/>
                                            </p:txEl>
                                          </p:spTgt>
                                        </p:tgtEl>
                                        <p:attrNameLst>
                                          <p:attrName>style.visibility</p:attrName>
                                        </p:attrNameLst>
                                      </p:cBhvr>
                                      <p:to>
                                        <p:strVal val="visible"/>
                                      </p:to>
                                    </p:set>
                                    <p:animEffect transition="in" filter="barn(inVertical)">
                                      <p:cBhvr>
                                        <p:cTn id="31" dur="500"/>
                                        <p:tgtEl>
                                          <p:spTgt spid="31">
                                            <p:txEl>
                                              <p:pRg st="2" end="2"/>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1">
                                            <p:txEl>
                                              <p:pRg st="3" end="3"/>
                                            </p:txEl>
                                          </p:spTgt>
                                        </p:tgtEl>
                                        <p:attrNameLst>
                                          <p:attrName>style.visibility</p:attrName>
                                        </p:attrNameLst>
                                      </p:cBhvr>
                                      <p:to>
                                        <p:strVal val="visible"/>
                                      </p:to>
                                    </p:set>
                                    <p:animEffect transition="in" filter="barn(inVertical)">
                                      <p:cBhvr>
                                        <p:cTn id="34" dur="500"/>
                                        <p:tgtEl>
                                          <p:spTgt spid="31">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arn(inVertical)">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271" y="1469834"/>
            <a:ext cx="7272000" cy="3371159"/>
          </a:xfrm>
          <a:prstGeom prst="rect">
            <a:avLst/>
          </a:prstGeom>
        </p:spPr>
      </p:pic>
      <p:sp>
        <p:nvSpPr>
          <p:cNvPr id="6" name="Title 5"/>
          <p:cNvSpPr>
            <a:spLocks noGrp="1"/>
          </p:cNvSpPr>
          <p:nvPr>
            <p:ph type="title"/>
          </p:nvPr>
        </p:nvSpPr>
        <p:spPr/>
        <p:txBody>
          <a:bodyPr/>
          <a:lstStyle/>
          <a:p>
            <a:r>
              <a:rPr lang="en-US" dirty="0"/>
              <a:t>Pages</a:t>
            </a:r>
          </a:p>
        </p:txBody>
      </p:sp>
      <p:sp>
        <p:nvSpPr>
          <p:cNvPr id="2" name="Text Placeholder 1"/>
          <p:cNvSpPr>
            <a:spLocks noGrp="1"/>
          </p:cNvSpPr>
          <p:nvPr>
            <p:ph type="body" sz="quarter" idx="13"/>
          </p:nvPr>
        </p:nvSpPr>
        <p:spPr/>
        <p:txBody>
          <a:bodyPr/>
          <a:lstStyle/>
          <a:p>
            <a:pPr marL="0" indent="0">
              <a:buNone/>
            </a:pPr>
            <a:r>
              <a:rPr lang="en-US" b="1" dirty="0"/>
              <a:t>Card Page</a:t>
            </a:r>
            <a:endParaRPr lang="en-US" dirty="0"/>
          </a:p>
        </p:txBody>
      </p:sp>
      <p:grpSp>
        <p:nvGrpSpPr>
          <p:cNvPr id="33" name="Group 32"/>
          <p:cNvGrpSpPr/>
          <p:nvPr/>
        </p:nvGrpSpPr>
        <p:grpSpPr>
          <a:xfrm>
            <a:off x="140853" y="1586279"/>
            <a:ext cx="5859000" cy="703793"/>
            <a:chOff x="457597" y="2593057"/>
            <a:chExt cx="7772045" cy="688181"/>
          </a:xfrm>
        </p:grpSpPr>
        <p:sp>
          <p:nvSpPr>
            <p:cNvPr id="34" name="Rectangle 33"/>
            <p:cNvSpPr/>
            <p:nvPr/>
          </p:nvSpPr>
          <p:spPr bwMode="auto">
            <a:xfrm>
              <a:off x="457597" y="2593057"/>
              <a:ext cx="7272808" cy="688181"/>
            </a:xfrm>
            <a:prstGeom prst="rect">
              <a:avLst/>
            </a:prstGeom>
            <a:noFill/>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nl-BE" sz="1350" dirty="0">
                <a:gradFill>
                  <a:gsLst>
                    <a:gs pos="0">
                      <a:srgbClr val="FFFFFF"/>
                    </a:gs>
                    <a:gs pos="100000">
                      <a:srgbClr val="FFFFFF"/>
                    </a:gs>
                  </a:gsLst>
                  <a:lin ang="5400000" scaled="0"/>
                </a:gradFill>
                <a:ea typeface="Segoe UI" pitchFamily="34" charset="0"/>
                <a:cs typeface="Segoe UI" pitchFamily="34" charset="0"/>
              </a:endParaRPr>
            </a:p>
          </p:txBody>
        </p:sp>
        <p:cxnSp>
          <p:nvCxnSpPr>
            <p:cNvPr id="35" name="Straight Connector 34"/>
            <p:cNvCxnSpPr/>
            <p:nvPr/>
          </p:nvCxnSpPr>
          <p:spPr>
            <a:xfrm>
              <a:off x="7730405" y="2937147"/>
              <a:ext cx="216024" cy="0"/>
            </a:xfrm>
            <a:prstGeom prst="line">
              <a:avLst/>
            </a:prstGeom>
            <a:ln w="12700">
              <a:headEnd type="none"/>
              <a:tailEnd type="none"/>
            </a:ln>
          </p:spPr>
          <p:style>
            <a:lnRef idx="1">
              <a:schemeClr val="accent6"/>
            </a:lnRef>
            <a:fillRef idx="0">
              <a:schemeClr val="accent6"/>
            </a:fillRef>
            <a:effectRef idx="0">
              <a:schemeClr val="accent6"/>
            </a:effectRef>
            <a:fontRef idx="minor">
              <a:schemeClr val="tx1"/>
            </a:fontRef>
          </p:style>
        </p:cxnSp>
        <p:sp>
          <p:nvSpPr>
            <p:cNvPr id="36" name="Rectangle 35"/>
            <p:cNvSpPr/>
            <p:nvPr/>
          </p:nvSpPr>
          <p:spPr bwMode="auto">
            <a:xfrm>
              <a:off x="7941610" y="2765101"/>
              <a:ext cx="288032" cy="344091"/>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1</a:t>
              </a:r>
            </a:p>
          </p:txBody>
        </p:sp>
      </p:grpSp>
      <p:grpSp>
        <p:nvGrpSpPr>
          <p:cNvPr id="37" name="Group 36"/>
          <p:cNvGrpSpPr/>
          <p:nvPr/>
        </p:nvGrpSpPr>
        <p:grpSpPr>
          <a:xfrm>
            <a:off x="-134445" y="2701314"/>
            <a:ext cx="5531905" cy="957912"/>
            <a:chOff x="33679" y="3403361"/>
            <a:chExt cx="6202140" cy="1872000"/>
          </a:xfrm>
        </p:grpSpPr>
        <p:sp>
          <p:nvSpPr>
            <p:cNvPr id="38" name="Rectangle 37"/>
            <p:cNvSpPr/>
            <p:nvPr/>
          </p:nvSpPr>
          <p:spPr bwMode="auto">
            <a:xfrm>
              <a:off x="457597" y="3403361"/>
              <a:ext cx="5778222" cy="1872000"/>
            </a:xfrm>
            <a:prstGeom prst="rect">
              <a:avLst/>
            </a:prstGeom>
            <a:noFill/>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nl-BE" sz="1350" dirty="0">
                <a:gradFill>
                  <a:gsLst>
                    <a:gs pos="0">
                      <a:srgbClr val="FFFFFF"/>
                    </a:gs>
                    <a:gs pos="100000">
                      <a:srgbClr val="FFFFFF"/>
                    </a:gs>
                  </a:gsLst>
                  <a:lin ang="5400000" scaled="0"/>
                </a:gradFill>
                <a:ea typeface="Segoe UI" pitchFamily="34" charset="0"/>
                <a:cs typeface="Segoe UI" pitchFamily="34" charset="0"/>
              </a:endParaRPr>
            </a:p>
          </p:txBody>
        </p:sp>
        <p:cxnSp>
          <p:nvCxnSpPr>
            <p:cNvPr id="39" name="Straight Connector 38"/>
            <p:cNvCxnSpPr/>
            <p:nvPr/>
          </p:nvCxnSpPr>
          <p:spPr>
            <a:xfrm>
              <a:off x="331819" y="4240306"/>
              <a:ext cx="144000" cy="0"/>
            </a:xfrm>
            <a:prstGeom prst="line">
              <a:avLst/>
            </a:prstGeom>
            <a:ln w="12700">
              <a:headEnd type="none"/>
              <a:tailEnd type="none"/>
            </a:ln>
          </p:spPr>
          <p:style>
            <a:lnRef idx="1">
              <a:schemeClr val="accent6"/>
            </a:lnRef>
            <a:fillRef idx="0">
              <a:schemeClr val="accent6"/>
            </a:fillRef>
            <a:effectRef idx="0">
              <a:schemeClr val="accent6"/>
            </a:effectRef>
            <a:fontRef idx="minor">
              <a:schemeClr val="tx1"/>
            </a:fontRef>
          </p:style>
        </p:cxnSp>
        <p:sp>
          <p:nvSpPr>
            <p:cNvPr id="40" name="Rectangle 39"/>
            <p:cNvSpPr/>
            <p:nvPr/>
          </p:nvSpPr>
          <p:spPr bwMode="auto">
            <a:xfrm>
              <a:off x="33679" y="4068262"/>
              <a:ext cx="288032" cy="523579"/>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2</a:t>
              </a:r>
            </a:p>
          </p:txBody>
        </p:sp>
      </p:grpSp>
      <p:grpSp>
        <p:nvGrpSpPr>
          <p:cNvPr id="41" name="Group 40"/>
          <p:cNvGrpSpPr/>
          <p:nvPr/>
        </p:nvGrpSpPr>
        <p:grpSpPr>
          <a:xfrm>
            <a:off x="5455924" y="2419873"/>
            <a:ext cx="2539408" cy="2478705"/>
            <a:chOff x="6279536" y="3326629"/>
            <a:chExt cx="1749534" cy="3204000"/>
          </a:xfrm>
        </p:grpSpPr>
        <p:sp>
          <p:nvSpPr>
            <p:cNvPr id="42" name="Rectangle 41"/>
            <p:cNvSpPr/>
            <p:nvPr/>
          </p:nvSpPr>
          <p:spPr bwMode="auto">
            <a:xfrm>
              <a:off x="6279536" y="3326629"/>
              <a:ext cx="1260000" cy="3204000"/>
            </a:xfrm>
            <a:prstGeom prst="rect">
              <a:avLst/>
            </a:prstGeom>
            <a:noFill/>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nl-BE" sz="1350" dirty="0">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p:cNvCxnSpPr/>
            <p:nvPr/>
          </p:nvCxnSpPr>
          <p:spPr>
            <a:xfrm>
              <a:off x="7529833" y="4928629"/>
              <a:ext cx="216024" cy="0"/>
            </a:xfrm>
            <a:prstGeom prst="line">
              <a:avLst/>
            </a:prstGeom>
            <a:ln w="12700">
              <a:headEnd type="none"/>
              <a:tailEnd type="none"/>
            </a:ln>
          </p:spPr>
          <p:style>
            <a:lnRef idx="1">
              <a:schemeClr val="accent6"/>
            </a:lnRef>
            <a:fillRef idx="0">
              <a:schemeClr val="accent6"/>
            </a:fillRef>
            <a:effectRef idx="0">
              <a:schemeClr val="accent6"/>
            </a:effectRef>
            <a:fontRef idx="minor">
              <a:schemeClr val="tx1"/>
            </a:fontRef>
          </p:style>
        </p:cxnSp>
        <p:sp>
          <p:nvSpPr>
            <p:cNvPr id="44" name="Rectangle 43"/>
            <p:cNvSpPr/>
            <p:nvPr/>
          </p:nvSpPr>
          <p:spPr bwMode="auto">
            <a:xfrm>
              <a:off x="7741038" y="4756583"/>
              <a:ext cx="288032" cy="344091"/>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4</a:t>
              </a:r>
            </a:p>
          </p:txBody>
        </p:sp>
      </p:grpSp>
      <p:grpSp>
        <p:nvGrpSpPr>
          <p:cNvPr id="45" name="Group 44"/>
          <p:cNvGrpSpPr/>
          <p:nvPr/>
        </p:nvGrpSpPr>
        <p:grpSpPr>
          <a:xfrm>
            <a:off x="-164831" y="4321758"/>
            <a:ext cx="5562291" cy="295073"/>
            <a:chOff x="43787" y="5201244"/>
            <a:chExt cx="6185083" cy="316005"/>
          </a:xfrm>
        </p:grpSpPr>
        <p:sp>
          <p:nvSpPr>
            <p:cNvPr id="46" name="Rectangle 45"/>
            <p:cNvSpPr/>
            <p:nvPr/>
          </p:nvSpPr>
          <p:spPr bwMode="auto">
            <a:xfrm>
              <a:off x="457597" y="5250882"/>
              <a:ext cx="5771273" cy="234467"/>
            </a:xfrm>
            <a:prstGeom prst="rect">
              <a:avLst/>
            </a:prstGeom>
            <a:noFill/>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nl-BE" sz="1350" dirty="0">
                <a:gradFill>
                  <a:gsLst>
                    <a:gs pos="0">
                      <a:srgbClr val="FFFFFF"/>
                    </a:gs>
                    <a:gs pos="100000">
                      <a:srgbClr val="FFFFFF"/>
                    </a:gs>
                  </a:gsLst>
                  <a:lin ang="5400000" scaled="0"/>
                </a:gradFill>
                <a:ea typeface="Segoe UI" pitchFamily="34" charset="0"/>
                <a:cs typeface="Segoe UI" pitchFamily="34" charset="0"/>
              </a:endParaRPr>
            </a:p>
          </p:txBody>
        </p:sp>
        <p:cxnSp>
          <p:nvCxnSpPr>
            <p:cNvPr id="47" name="Straight Connector 46"/>
            <p:cNvCxnSpPr/>
            <p:nvPr/>
          </p:nvCxnSpPr>
          <p:spPr>
            <a:xfrm>
              <a:off x="331819" y="5368115"/>
              <a:ext cx="108000" cy="0"/>
            </a:xfrm>
            <a:prstGeom prst="line">
              <a:avLst/>
            </a:prstGeom>
            <a:ln w="12700">
              <a:headEnd type="none"/>
              <a:tailEnd type="none"/>
            </a:ln>
          </p:spPr>
          <p:style>
            <a:lnRef idx="1">
              <a:schemeClr val="accent6"/>
            </a:lnRef>
            <a:fillRef idx="0">
              <a:schemeClr val="accent6"/>
            </a:fillRef>
            <a:effectRef idx="0">
              <a:schemeClr val="accent6"/>
            </a:effectRef>
            <a:fontRef idx="minor">
              <a:schemeClr val="tx1"/>
            </a:fontRef>
          </p:style>
        </p:cxnSp>
        <p:sp>
          <p:nvSpPr>
            <p:cNvPr id="48" name="Rectangle 47"/>
            <p:cNvSpPr/>
            <p:nvPr/>
          </p:nvSpPr>
          <p:spPr bwMode="auto">
            <a:xfrm>
              <a:off x="43787" y="5201244"/>
              <a:ext cx="288032" cy="316005"/>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81000" tIns="54000" rIns="8100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350" b="1" dirty="0">
                  <a:solidFill>
                    <a:srgbClr val="FF0000"/>
                  </a:solidFill>
                  <a:ea typeface="Segoe UI" pitchFamily="34" charset="0"/>
                  <a:cs typeface="Segoe UI" pitchFamily="34" charset="0"/>
                </a:rPr>
                <a:t>3</a:t>
              </a:r>
            </a:p>
          </p:txBody>
        </p:sp>
      </p:grpSp>
      <p:sp>
        <p:nvSpPr>
          <p:cNvPr id="23" name="Text Placeholder 2"/>
          <p:cNvSpPr txBox="1">
            <a:spLocks/>
          </p:cNvSpPr>
          <p:nvPr/>
        </p:nvSpPr>
        <p:spPr>
          <a:xfrm>
            <a:off x="7463734" y="1500442"/>
            <a:ext cx="1845096" cy="2400657"/>
          </a:xfrm>
          <a:prstGeom prst="rect">
            <a:avLst/>
          </a:prstGeom>
        </p:spPr>
        <p:txBody>
          <a:bodyPr vert="horz" wrap="square" lIns="109717" tIns="0" rIns="109717" bIns="0" rtlCol="0">
            <a:spAutoFit/>
          </a:bodyPr>
          <a:lstStyle>
            <a:lvl1pPr marL="0" marR="0" indent="0" algn="l" defTabSz="932651" rtl="0" eaLnBrk="1" fontAlgn="auto" latinLnBrk="0" hangingPunct="1">
              <a:lnSpc>
                <a:spcPct val="90000"/>
              </a:lnSpc>
              <a:spcBef>
                <a:spcPts val="600"/>
              </a:spcBef>
              <a:spcAft>
                <a:spcPts val="0"/>
              </a:spcAft>
              <a:buClrTx/>
              <a:buSzPct val="90000"/>
              <a:buFont typeface="Arial" pitchFamily="34" charset="0"/>
              <a:buNone/>
              <a:tabLst/>
              <a:defRPr sz="4000" b="0" kern="1200" spc="0" baseline="0">
                <a:gradFill>
                  <a:gsLst>
                    <a:gs pos="1250">
                      <a:schemeClr val="accent2"/>
                    </a:gs>
                    <a:gs pos="100000">
                      <a:schemeClr val="accent2"/>
                    </a:gs>
                  </a:gsLst>
                  <a:lin ang="5400000" scaled="0"/>
                </a:gradFill>
                <a:latin typeface="+mj-lt"/>
                <a:ea typeface="+mn-ea"/>
                <a:cs typeface="+mn-cs"/>
              </a:defRPr>
            </a:lvl1pPr>
            <a:lvl2pPr marL="4763" marR="0" indent="0" algn="l" defTabSz="932651"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651" rtl="0" eaLnBrk="1" fontAlgn="auto" latinLnBrk="0" hangingPunct="1">
              <a:lnSpc>
                <a:spcPct val="90000"/>
              </a:lnSpc>
              <a:spcBef>
                <a:spcPts val="6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3pPr>
            <a:lvl4pPr marL="1028599" marR="0" indent="-1028599" algn="l" defTabSz="932651" rtl="0" eaLnBrk="1" fontAlgn="auto" latinLnBrk="0" hangingPunct="1">
              <a:lnSpc>
                <a:spcPct val="90000"/>
              </a:lnSpc>
              <a:spcBef>
                <a:spcPts val="6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1028599" marR="0" indent="-1028599" algn="l" defTabSz="932651" rtl="0" eaLnBrk="1" fontAlgn="auto" latinLnBrk="0" hangingPunct="1">
              <a:lnSpc>
                <a:spcPct val="90000"/>
              </a:lnSpc>
              <a:spcBef>
                <a:spcPts val="6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4788"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15"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40"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767"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100000"/>
              </a:lnSpc>
              <a:buFont typeface="+mj-lt"/>
              <a:buAutoNum type="arabicPeriod"/>
            </a:pPr>
            <a:r>
              <a:rPr lang="en-US" sz="1400" dirty="0">
                <a:solidFill>
                  <a:schemeClr val="bg2">
                    <a:lumMod val="25000"/>
                  </a:schemeClr>
                </a:solidFill>
                <a:latin typeface="+mn-lt"/>
              </a:rPr>
              <a:t>Ribbon</a:t>
            </a:r>
          </a:p>
          <a:p>
            <a:pPr marL="342900" indent="-342900">
              <a:lnSpc>
                <a:spcPct val="100000"/>
              </a:lnSpc>
              <a:buFont typeface="+mj-lt"/>
              <a:buAutoNum type="arabicPeriod"/>
            </a:pPr>
            <a:r>
              <a:rPr lang="en-US" sz="1400" dirty="0">
                <a:solidFill>
                  <a:schemeClr val="bg2">
                    <a:lumMod val="25000"/>
                  </a:schemeClr>
                </a:solidFill>
                <a:latin typeface="+mn-lt"/>
              </a:rPr>
              <a:t>Expanded </a:t>
            </a:r>
            <a:r>
              <a:rPr lang="en-US" sz="1400" dirty="0" err="1">
                <a:solidFill>
                  <a:schemeClr val="bg2">
                    <a:lumMod val="25000"/>
                  </a:schemeClr>
                </a:solidFill>
                <a:latin typeface="+mn-lt"/>
              </a:rPr>
              <a:t>FastTab</a:t>
            </a:r>
            <a:endParaRPr lang="en-US" sz="1400" dirty="0">
              <a:solidFill>
                <a:schemeClr val="bg2">
                  <a:lumMod val="25000"/>
                </a:schemeClr>
              </a:solidFill>
              <a:latin typeface="+mn-lt"/>
            </a:endParaRPr>
          </a:p>
          <a:p>
            <a:pPr marL="342900" indent="-342900">
              <a:lnSpc>
                <a:spcPct val="100000"/>
              </a:lnSpc>
              <a:buFont typeface="+mj-lt"/>
              <a:buAutoNum type="arabicPeriod"/>
            </a:pPr>
            <a:r>
              <a:rPr lang="en-US" sz="1400" dirty="0">
                <a:solidFill>
                  <a:schemeClr val="bg2">
                    <a:lumMod val="25000"/>
                  </a:schemeClr>
                </a:solidFill>
                <a:latin typeface="+mn-lt"/>
              </a:rPr>
              <a:t>Collapsed </a:t>
            </a:r>
            <a:r>
              <a:rPr lang="en-US" sz="1400" dirty="0" err="1">
                <a:solidFill>
                  <a:schemeClr val="bg2">
                    <a:lumMod val="25000"/>
                  </a:schemeClr>
                </a:solidFill>
                <a:latin typeface="+mn-lt"/>
              </a:rPr>
              <a:t>FastTab</a:t>
            </a:r>
            <a:endParaRPr lang="en-US" sz="1400" dirty="0">
              <a:solidFill>
                <a:schemeClr val="bg2">
                  <a:lumMod val="25000"/>
                </a:schemeClr>
              </a:solidFill>
              <a:latin typeface="+mn-lt"/>
            </a:endParaRPr>
          </a:p>
          <a:p>
            <a:pPr marL="342900" indent="-342900">
              <a:lnSpc>
                <a:spcPct val="100000"/>
              </a:lnSpc>
              <a:buFont typeface="+mj-lt"/>
              <a:buAutoNum type="arabicPeriod"/>
            </a:pPr>
            <a:r>
              <a:rPr lang="en-US" sz="1400" dirty="0" err="1">
                <a:solidFill>
                  <a:schemeClr val="bg2">
                    <a:lumMod val="25000"/>
                  </a:schemeClr>
                </a:solidFill>
                <a:latin typeface="+mn-lt"/>
              </a:rPr>
              <a:t>FactBox</a:t>
            </a:r>
            <a:r>
              <a:rPr lang="en-US" sz="1400" dirty="0">
                <a:solidFill>
                  <a:schemeClr val="bg2">
                    <a:lumMod val="25000"/>
                  </a:schemeClr>
                </a:solidFill>
                <a:latin typeface="+mn-lt"/>
              </a:rPr>
              <a:t> pane</a:t>
            </a:r>
          </a:p>
          <a:p>
            <a:pPr>
              <a:lnSpc>
                <a:spcPct val="100000"/>
              </a:lnSpc>
            </a:pPr>
            <a:endParaRPr lang="en-US" sz="1400" dirty="0">
              <a:solidFill>
                <a:schemeClr val="bg2">
                  <a:lumMod val="50000"/>
                </a:schemeClr>
              </a:solidFill>
              <a:latin typeface="+mn-lt"/>
            </a:endParaRPr>
          </a:p>
          <a:p>
            <a:pPr>
              <a:lnSpc>
                <a:spcPct val="100000"/>
              </a:lnSpc>
            </a:pPr>
            <a:endParaRPr lang="en-US" sz="1400" dirty="0">
              <a:solidFill>
                <a:srgbClr val="DDDDDD">
                  <a:lumMod val="50000"/>
                </a:srgbClr>
              </a:solidFill>
              <a:latin typeface="Segoe UI"/>
            </a:endParaRPr>
          </a:p>
          <a:p>
            <a:pPr>
              <a:lnSpc>
                <a:spcPct val="100000"/>
              </a:lnSpc>
            </a:pPr>
            <a:endParaRPr lang="en-US" sz="1400" dirty="0">
              <a:solidFill>
                <a:schemeClr val="bg2">
                  <a:lumMod val="50000"/>
                </a:schemeClr>
              </a:solidFill>
              <a:latin typeface="+mn-lt"/>
            </a:endParaRPr>
          </a:p>
        </p:txBody>
      </p:sp>
    </p:spTree>
    <p:extLst>
      <p:ext uri="{BB962C8B-B14F-4D97-AF65-F5344CB8AC3E}">
        <p14:creationId xmlns:p14="http://schemas.microsoft.com/office/powerpoint/2010/main" val="122999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arn(inVertic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inVertic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arn(inVertical)">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arn(inVertical)">
                                      <p:cBhvr>
                                        <p:cTn id="27" dur="500"/>
                                        <p:tgtEl>
                                          <p:spTgt spid="41"/>
                                        </p:tgtEl>
                                      </p:cBhvr>
                                    </p:animEffect>
                                  </p:childTnLst>
                                </p:cTn>
                              </p:par>
                              <p:par>
                                <p:cTn id="28" presetID="16" presetClass="entr" presetSubtype="21" fill="hold" nodeType="withEffect">
                                  <p:stCondLst>
                                    <p:cond delay="0"/>
                                  </p:stCondLst>
                                  <p:childTnLst>
                                    <p:set>
                                      <p:cBhvr>
                                        <p:cTn id="29" dur="1" fill="hold">
                                          <p:stCondLst>
                                            <p:cond delay="0"/>
                                          </p:stCondLst>
                                        </p:cTn>
                                        <p:tgtEl>
                                          <p:spTgt spid="23">
                                            <p:txEl>
                                              <p:pRg st="0" end="0"/>
                                            </p:txEl>
                                          </p:spTgt>
                                        </p:tgtEl>
                                        <p:attrNameLst>
                                          <p:attrName>style.visibility</p:attrName>
                                        </p:attrNameLst>
                                      </p:cBhvr>
                                      <p:to>
                                        <p:strVal val="visible"/>
                                      </p:to>
                                    </p:set>
                                    <p:animEffect transition="in" filter="barn(inVertical)">
                                      <p:cBhvr>
                                        <p:cTn id="30" dur="500"/>
                                        <p:tgtEl>
                                          <p:spTgt spid="23">
                                            <p:txEl>
                                              <p:pRg st="0" end="0"/>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23">
                                            <p:txEl>
                                              <p:pRg st="1" end="1"/>
                                            </p:txEl>
                                          </p:spTgt>
                                        </p:tgtEl>
                                        <p:attrNameLst>
                                          <p:attrName>style.visibility</p:attrName>
                                        </p:attrNameLst>
                                      </p:cBhvr>
                                      <p:to>
                                        <p:strVal val="visible"/>
                                      </p:to>
                                    </p:set>
                                    <p:animEffect transition="in" filter="barn(inVertical)">
                                      <p:cBhvr>
                                        <p:cTn id="33" dur="500"/>
                                        <p:tgtEl>
                                          <p:spTgt spid="23">
                                            <p:txEl>
                                              <p:pRg st="1" end="1"/>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23">
                                            <p:txEl>
                                              <p:pRg st="2" end="2"/>
                                            </p:txEl>
                                          </p:spTgt>
                                        </p:tgtEl>
                                        <p:attrNameLst>
                                          <p:attrName>style.visibility</p:attrName>
                                        </p:attrNameLst>
                                      </p:cBhvr>
                                      <p:to>
                                        <p:strVal val="visible"/>
                                      </p:to>
                                    </p:set>
                                    <p:animEffect transition="in" filter="barn(inVertical)">
                                      <p:cBhvr>
                                        <p:cTn id="36" dur="500"/>
                                        <p:tgtEl>
                                          <p:spTgt spid="23">
                                            <p:txEl>
                                              <p:pRg st="2" end="2"/>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3">
                                            <p:txEl>
                                              <p:pRg st="3" end="3"/>
                                            </p:txEl>
                                          </p:spTgt>
                                        </p:tgtEl>
                                        <p:attrNameLst>
                                          <p:attrName>style.visibility</p:attrName>
                                        </p:attrNameLst>
                                      </p:cBhvr>
                                      <p:to>
                                        <p:strVal val="visible"/>
                                      </p:to>
                                    </p:set>
                                    <p:animEffect transition="in" filter="barn(inVertical)">
                                      <p:cBhvr>
                                        <p:cTn id="39"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nl-BE" dirty="0"/>
              <a:t>Module 1</a:t>
            </a:r>
            <a:endParaRPr lang="en-US" dirty="0"/>
          </a:p>
        </p:txBody>
      </p:sp>
      <p:sp>
        <p:nvSpPr>
          <p:cNvPr id="3" name="Text Placeholder 2"/>
          <p:cNvSpPr>
            <a:spLocks noGrp="1"/>
          </p:cNvSpPr>
          <p:nvPr>
            <p:ph type="body" sz="quarter" idx="12"/>
          </p:nvPr>
        </p:nvSpPr>
        <p:spPr/>
        <p:txBody>
          <a:bodyPr/>
          <a:lstStyle/>
          <a:p>
            <a:r>
              <a:rPr lang="en-US" dirty="0"/>
              <a:t>What makes Microsoft Dynamics NAV an ERP System?</a:t>
            </a:r>
          </a:p>
        </p:txBody>
      </p:sp>
    </p:spTree>
    <p:extLst>
      <p:ext uri="{BB962C8B-B14F-4D97-AF65-F5344CB8AC3E}">
        <p14:creationId xmlns:p14="http://schemas.microsoft.com/office/powerpoint/2010/main" val="3375076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Role Center</a:t>
            </a:r>
          </a:p>
        </p:txBody>
      </p:sp>
      <p:sp>
        <p:nvSpPr>
          <p:cNvPr id="2" name="Text Placeholder 1"/>
          <p:cNvSpPr>
            <a:spLocks noGrp="1"/>
          </p:cNvSpPr>
          <p:nvPr>
            <p:ph type="body" sz="quarter" idx="13"/>
          </p:nvPr>
        </p:nvSpPr>
        <p:spPr/>
        <p:txBody>
          <a:bodyPr/>
          <a:lstStyle/>
          <a:p>
            <a:pPr lvl="0"/>
            <a:r>
              <a:rPr lang="en-US" sz="2400" dirty="0"/>
              <a:t>Central point for all information and actions.</a:t>
            </a:r>
          </a:p>
          <a:p>
            <a:pPr lvl="0"/>
            <a:endParaRPr lang="en-US" sz="2400" dirty="0"/>
          </a:p>
          <a:p>
            <a:pPr lvl="0"/>
            <a:r>
              <a:rPr lang="en-US" sz="2400" dirty="0"/>
              <a:t>Role center parts:</a:t>
            </a:r>
          </a:p>
          <a:p>
            <a:pPr lvl="1"/>
            <a:r>
              <a:rPr lang="en-US" sz="2000" dirty="0"/>
              <a:t>Activities</a:t>
            </a:r>
          </a:p>
          <a:p>
            <a:pPr lvl="1"/>
            <a:r>
              <a:rPr lang="en-US" sz="2000" dirty="0"/>
              <a:t>Charts</a:t>
            </a:r>
          </a:p>
          <a:p>
            <a:pPr lvl="1"/>
            <a:r>
              <a:rPr lang="en-US" sz="2000" dirty="0"/>
              <a:t>My Notifications</a:t>
            </a:r>
          </a:p>
          <a:p>
            <a:pPr lvl="1"/>
            <a:r>
              <a:rPr lang="en-US" sz="2000" dirty="0"/>
              <a:t>Lists</a:t>
            </a:r>
          </a:p>
          <a:p>
            <a:pPr lvl="1"/>
            <a:r>
              <a:rPr lang="en-US" sz="2000" dirty="0"/>
              <a:t>Online information</a:t>
            </a:r>
          </a:p>
          <a:p>
            <a:pPr lvl="1"/>
            <a:r>
              <a:rPr lang="en-US" sz="2000" dirty="0"/>
              <a:t>My Job Queue</a:t>
            </a:r>
          </a:p>
          <a:p>
            <a:pPr lvl="1"/>
            <a:r>
              <a:rPr lang="en-US" sz="2000" dirty="0"/>
              <a:t>Report Inbox</a:t>
            </a:r>
          </a:p>
          <a:p>
            <a:pPr lvl="1"/>
            <a:endParaRPr lang="en-US" sz="2000" dirty="0"/>
          </a:p>
        </p:txBody>
      </p:sp>
      <p:pic>
        <p:nvPicPr>
          <p:cNvPr id="3" name="Picture 2"/>
          <p:cNvPicPr>
            <a:picLocks noChangeAspect="1"/>
          </p:cNvPicPr>
          <p:nvPr/>
        </p:nvPicPr>
        <p:blipFill>
          <a:blip r:embed="rId3"/>
          <a:stretch>
            <a:fillRect/>
          </a:stretch>
        </p:blipFill>
        <p:spPr>
          <a:xfrm>
            <a:off x="3621506" y="1803520"/>
            <a:ext cx="5393638" cy="2539880"/>
          </a:xfrm>
          <a:prstGeom prst="rect">
            <a:avLst/>
          </a:prstGeom>
          <a:ln w="952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73033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nl-BE" dirty="0"/>
              <a:t>Module 5</a:t>
            </a:r>
            <a:endParaRPr lang="en-US" dirty="0"/>
          </a:p>
        </p:txBody>
      </p:sp>
      <p:sp>
        <p:nvSpPr>
          <p:cNvPr id="3" name="Text Placeholder 2"/>
          <p:cNvSpPr>
            <a:spLocks noGrp="1"/>
          </p:cNvSpPr>
          <p:nvPr>
            <p:ph type="body" sz="quarter" idx="12"/>
          </p:nvPr>
        </p:nvSpPr>
        <p:spPr/>
        <p:txBody>
          <a:bodyPr/>
          <a:lstStyle/>
          <a:p>
            <a:r>
              <a:rPr lang="nl-BE" dirty="0"/>
              <a:t>User </a:t>
            </a:r>
            <a:r>
              <a:rPr lang="nl-BE" dirty="0" err="1"/>
              <a:t>Personalization</a:t>
            </a:r>
            <a:endParaRPr lang="en-US" dirty="0"/>
          </a:p>
        </p:txBody>
      </p:sp>
    </p:spTree>
    <p:extLst>
      <p:ext uri="{BB962C8B-B14F-4D97-AF65-F5344CB8AC3E}">
        <p14:creationId xmlns:p14="http://schemas.microsoft.com/office/powerpoint/2010/main" val="46599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User Personalization - Overview</a:t>
            </a:r>
          </a:p>
        </p:txBody>
      </p:sp>
      <p:sp>
        <p:nvSpPr>
          <p:cNvPr id="2" name="Text Placeholder 1"/>
          <p:cNvSpPr>
            <a:spLocks noGrp="1"/>
          </p:cNvSpPr>
          <p:nvPr>
            <p:ph type="body" sz="quarter" idx="13"/>
          </p:nvPr>
        </p:nvSpPr>
        <p:spPr/>
        <p:txBody>
          <a:bodyPr/>
          <a:lstStyle/>
          <a:p>
            <a:r>
              <a:rPr lang="nl-BE" sz="2000" dirty="0" err="1"/>
              <a:t>Personalization</a:t>
            </a:r>
            <a:r>
              <a:rPr lang="nl-BE" sz="2000" dirty="0"/>
              <a:t> </a:t>
            </a:r>
            <a:r>
              <a:rPr lang="nl-BE" sz="2000" dirty="0" err="1"/>
              <a:t>and</a:t>
            </a:r>
            <a:r>
              <a:rPr lang="nl-BE" sz="2000" dirty="0"/>
              <a:t> </a:t>
            </a:r>
            <a:r>
              <a:rPr lang="nl-BE" sz="2000" dirty="0" err="1"/>
              <a:t>Configuration</a:t>
            </a:r>
            <a:endParaRPr lang="nl-BE" sz="2000" dirty="0"/>
          </a:p>
          <a:p>
            <a:r>
              <a:rPr lang="nl-BE" sz="2000" dirty="0" err="1"/>
              <a:t>Customize</a:t>
            </a:r>
            <a:r>
              <a:rPr lang="nl-BE" sz="2000" dirty="0"/>
              <a:t> the </a:t>
            </a:r>
            <a:r>
              <a:rPr lang="nl-BE" sz="2000" dirty="0" err="1"/>
              <a:t>Ribbon</a:t>
            </a:r>
            <a:r>
              <a:rPr lang="nl-BE" sz="2000" dirty="0"/>
              <a:t> </a:t>
            </a:r>
          </a:p>
          <a:p>
            <a:r>
              <a:rPr lang="nl-BE" sz="2000" dirty="0" err="1"/>
              <a:t>Customize</a:t>
            </a:r>
            <a:r>
              <a:rPr lang="nl-BE" sz="2000" dirty="0"/>
              <a:t> the </a:t>
            </a:r>
            <a:r>
              <a:rPr lang="nl-BE" sz="2000" dirty="0" err="1"/>
              <a:t>Navigation</a:t>
            </a:r>
            <a:r>
              <a:rPr lang="nl-BE" sz="2000" dirty="0"/>
              <a:t> </a:t>
            </a:r>
            <a:r>
              <a:rPr lang="nl-BE" sz="2000" dirty="0" err="1"/>
              <a:t>Pane</a:t>
            </a:r>
            <a:endParaRPr lang="nl-BE" sz="2000" dirty="0"/>
          </a:p>
          <a:p>
            <a:r>
              <a:rPr lang="nl-BE" sz="2000" dirty="0" err="1"/>
              <a:t>Customize</a:t>
            </a:r>
            <a:r>
              <a:rPr lang="nl-BE" sz="2000" dirty="0"/>
              <a:t> </a:t>
            </a:r>
            <a:r>
              <a:rPr lang="nl-BE" sz="2000" dirty="0" err="1"/>
              <a:t>This</a:t>
            </a:r>
            <a:r>
              <a:rPr lang="nl-BE" sz="2000" dirty="0"/>
              <a:t> Page</a:t>
            </a:r>
          </a:p>
          <a:p>
            <a:r>
              <a:rPr lang="nl-BE" sz="2000" dirty="0" err="1"/>
              <a:t>Customize</a:t>
            </a:r>
            <a:r>
              <a:rPr lang="nl-BE" sz="2000" dirty="0"/>
              <a:t> a </a:t>
            </a:r>
            <a:r>
              <a:rPr lang="nl-BE" sz="2000" dirty="0" err="1"/>
              <a:t>FactBox</a:t>
            </a:r>
            <a:endParaRPr lang="nl-BE" sz="2000" dirty="0"/>
          </a:p>
          <a:p>
            <a:r>
              <a:rPr lang="nl-BE" sz="2000" dirty="0" err="1"/>
              <a:t>Customize</a:t>
            </a:r>
            <a:r>
              <a:rPr lang="nl-BE" sz="2000" dirty="0"/>
              <a:t> a </a:t>
            </a:r>
            <a:r>
              <a:rPr lang="nl-BE" sz="2000" dirty="0" err="1"/>
              <a:t>FastTab</a:t>
            </a:r>
            <a:endParaRPr lang="en-US" sz="2000" dirty="0"/>
          </a:p>
          <a:p>
            <a:r>
              <a:rPr lang="nl-BE" sz="2000" dirty="0" err="1"/>
              <a:t>Customize</a:t>
            </a:r>
            <a:r>
              <a:rPr lang="nl-BE" sz="2000" dirty="0"/>
              <a:t> a Chart </a:t>
            </a:r>
          </a:p>
          <a:p>
            <a:r>
              <a:rPr lang="en-US" sz="2000" dirty="0"/>
              <a:t>Customize Parts on the Role Center Page</a:t>
            </a:r>
          </a:p>
          <a:p>
            <a:r>
              <a:rPr lang="en-US" sz="2000" dirty="0"/>
              <a:t>Cues</a:t>
            </a:r>
          </a:p>
          <a:p>
            <a:r>
              <a:rPr lang="en-US" sz="2000" dirty="0"/>
              <a:t>Change the Profile and Role Center</a:t>
            </a:r>
            <a:endParaRPr lang="nl-BE" sz="2000" dirty="0"/>
          </a:p>
        </p:txBody>
      </p:sp>
    </p:spTree>
    <p:extLst>
      <p:ext uri="{BB962C8B-B14F-4D97-AF65-F5344CB8AC3E}">
        <p14:creationId xmlns:p14="http://schemas.microsoft.com/office/powerpoint/2010/main" val="311161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Personalization and Configuration</a:t>
            </a:r>
          </a:p>
        </p:txBody>
      </p:sp>
      <p:sp>
        <p:nvSpPr>
          <p:cNvPr id="2" name="Text Placeholder 1"/>
          <p:cNvSpPr>
            <a:spLocks noGrp="1"/>
          </p:cNvSpPr>
          <p:nvPr>
            <p:ph type="body" sz="quarter" idx="13"/>
          </p:nvPr>
        </p:nvSpPr>
        <p:spPr/>
        <p:txBody>
          <a:bodyPr/>
          <a:lstStyle/>
          <a:p>
            <a:pPr marL="0" indent="0">
              <a:buNone/>
            </a:pPr>
            <a:endParaRPr lang="nl-BE" dirty="0"/>
          </a:p>
          <a:p>
            <a:pPr marL="0" indent="0">
              <a:buNone/>
            </a:pPr>
            <a:r>
              <a:rPr lang="nl-BE" dirty="0" err="1"/>
              <a:t>Personalization</a:t>
            </a:r>
            <a:endParaRPr lang="nl-BE" dirty="0"/>
          </a:p>
          <a:p>
            <a:pPr marL="0" indent="0">
              <a:buNone/>
            </a:pPr>
            <a:endParaRPr lang="fr-BE" dirty="0"/>
          </a:p>
          <a:p>
            <a:pPr marL="0" indent="0">
              <a:buNone/>
            </a:pPr>
            <a:endParaRPr lang="nl-BE" dirty="0"/>
          </a:p>
          <a:p>
            <a:pPr marL="0" indent="0">
              <a:buNone/>
            </a:pPr>
            <a:endParaRPr lang="nl-BE" dirty="0"/>
          </a:p>
          <a:p>
            <a:pPr marL="0" indent="0">
              <a:buNone/>
            </a:pPr>
            <a:r>
              <a:rPr lang="nl-BE" dirty="0" err="1"/>
              <a:t>Configuration</a:t>
            </a:r>
            <a:endParaRPr lang="nl-BE" dirty="0"/>
          </a:p>
        </p:txBody>
      </p:sp>
      <p:pic>
        <p:nvPicPr>
          <p:cNvPr id="3" name="Picture 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363506" y="2841849"/>
            <a:ext cx="1332000" cy="1442427"/>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3116" y="785795"/>
            <a:ext cx="1552780" cy="1443600"/>
          </a:xfrm>
          <a:prstGeom prst="rect">
            <a:avLst/>
          </a:prstGeom>
        </p:spPr>
      </p:pic>
      <p:sp>
        <p:nvSpPr>
          <p:cNvPr id="6" name="TextBox 5"/>
          <p:cNvSpPr txBox="1"/>
          <p:nvPr/>
        </p:nvSpPr>
        <p:spPr>
          <a:xfrm>
            <a:off x="3654243" y="2092811"/>
            <a:ext cx="750526" cy="369332"/>
          </a:xfrm>
          <a:prstGeom prst="rect">
            <a:avLst/>
          </a:prstGeom>
          <a:noFill/>
        </p:spPr>
        <p:txBody>
          <a:bodyPr wrap="none" rtlCol="0">
            <a:spAutoFit/>
          </a:bodyPr>
          <a:lstStyle/>
          <a:p>
            <a:r>
              <a:rPr lang="fr-BE" dirty="0">
                <a:latin typeface="Segoe UI Light" panose="020B0502040204020203" pitchFamily="34" charset="0"/>
                <a:cs typeface="Segoe UI Light" panose="020B0502040204020203" pitchFamily="34" charset="0"/>
              </a:rPr>
              <a:t>Susan</a:t>
            </a:r>
            <a:endParaRPr lang="nl-BE" dirty="0">
              <a:latin typeface="Segoe UI Light" panose="020B0502040204020203" pitchFamily="34" charset="0"/>
              <a:cs typeface="Segoe UI Light" panose="020B0502040204020203" pitchFamily="34" charset="0"/>
            </a:endParaRPr>
          </a:p>
        </p:txBody>
      </p:sp>
      <p:sp>
        <p:nvSpPr>
          <p:cNvPr id="8" name="TextBox 7"/>
          <p:cNvSpPr txBox="1"/>
          <p:nvPr/>
        </p:nvSpPr>
        <p:spPr>
          <a:xfrm>
            <a:off x="3348519" y="4358771"/>
            <a:ext cx="1366271" cy="646331"/>
          </a:xfrm>
          <a:prstGeom prst="rect">
            <a:avLst/>
          </a:prstGeom>
          <a:noFill/>
        </p:spPr>
        <p:txBody>
          <a:bodyPr wrap="none" rtlCol="0">
            <a:spAutoFit/>
          </a:bodyPr>
          <a:lstStyle/>
          <a:p>
            <a:pPr algn="ctr"/>
            <a:r>
              <a:rPr lang="fr-BE" dirty="0">
                <a:latin typeface="Segoe UI Light" panose="020B0502040204020203" pitchFamily="34" charset="0"/>
                <a:cs typeface="Segoe UI Light" panose="020B0502040204020203" pitchFamily="34" charset="0"/>
              </a:rPr>
              <a:t>Sales </a:t>
            </a:r>
            <a:r>
              <a:rPr lang="fr-BE" dirty="0" err="1">
                <a:latin typeface="Segoe UI Light" panose="020B0502040204020203" pitchFamily="34" charset="0"/>
                <a:cs typeface="Segoe UI Light" panose="020B0502040204020203" pitchFamily="34" charset="0"/>
              </a:rPr>
              <a:t>Order</a:t>
            </a:r>
            <a:r>
              <a:rPr lang="fr-BE" dirty="0">
                <a:latin typeface="Segoe UI Light" panose="020B0502040204020203" pitchFamily="34" charset="0"/>
                <a:cs typeface="Segoe UI Light" panose="020B0502040204020203" pitchFamily="34" charset="0"/>
              </a:rPr>
              <a:t> </a:t>
            </a:r>
          </a:p>
          <a:p>
            <a:pPr algn="ctr"/>
            <a:r>
              <a:rPr lang="fr-BE" dirty="0">
                <a:latin typeface="Segoe UI Light" panose="020B0502040204020203" pitchFamily="34" charset="0"/>
                <a:cs typeface="Segoe UI Light" panose="020B0502040204020203" pitchFamily="34" charset="0"/>
              </a:rPr>
              <a:t>Processor</a:t>
            </a:r>
            <a:endParaRPr lang="nl-B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2342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346734" cy="617220"/>
          </a:xfrm>
        </p:spPr>
        <p:txBody>
          <a:bodyPr/>
          <a:lstStyle/>
          <a:p>
            <a:r>
              <a:rPr lang="en-US" sz="2400" dirty="0"/>
              <a:t>Personalizing the Windows Client and the Web Client </a:t>
            </a:r>
          </a:p>
        </p:txBody>
      </p:sp>
      <p:sp>
        <p:nvSpPr>
          <p:cNvPr id="2" name="Text Placeholder 1"/>
          <p:cNvSpPr>
            <a:spLocks noGrp="1"/>
          </p:cNvSpPr>
          <p:nvPr>
            <p:ph type="body" sz="quarter" idx="13"/>
          </p:nvPr>
        </p:nvSpPr>
        <p:spPr/>
        <p:txBody>
          <a:bodyPr/>
          <a:lstStyle/>
          <a:p>
            <a:r>
              <a:rPr lang="nl-BE" sz="2400" dirty="0"/>
              <a:t>Windows </a:t>
            </a:r>
            <a:r>
              <a:rPr lang="nl-BE" sz="2400" dirty="0" err="1"/>
              <a:t>client</a:t>
            </a:r>
            <a:r>
              <a:rPr lang="nl-BE" sz="2400" dirty="0"/>
              <a:t>:</a:t>
            </a:r>
          </a:p>
          <a:p>
            <a:pPr lvl="1"/>
            <a:r>
              <a:rPr lang="nl-BE" sz="2000" dirty="0"/>
              <a:t>Full </a:t>
            </a:r>
            <a:r>
              <a:rPr lang="nl-BE" sz="2000" dirty="0" err="1"/>
              <a:t>personalization</a:t>
            </a:r>
            <a:endParaRPr lang="nl-BE" sz="2000" dirty="0"/>
          </a:p>
          <a:p>
            <a:pPr lvl="1"/>
            <a:r>
              <a:rPr lang="nl-BE" sz="2000" dirty="0" err="1"/>
              <a:t>Personalize</a:t>
            </a:r>
            <a:r>
              <a:rPr lang="nl-BE" sz="2000" dirty="0"/>
              <a:t> </a:t>
            </a:r>
            <a:r>
              <a:rPr lang="nl-BE" sz="2000" dirty="0" err="1"/>
              <a:t>all</a:t>
            </a:r>
            <a:r>
              <a:rPr lang="nl-BE" sz="2000" dirty="0"/>
              <a:t> </a:t>
            </a:r>
            <a:r>
              <a:rPr lang="nl-BE" sz="2000" dirty="0" err="1"/>
              <a:t>components</a:t>
            </a:r>
            <a:endParaRPr lang="nl-BE" sz="2000" dirty="0"/>
          </a:p>
          <a:p>
            <a:pPr lvl="1"/>
            <a:r>
              <a:rPr lang="nl-BE" sz="2000" dirty="0"/>
              <a:t>Impacts Windows </a:t>
            </a:r>
            <a:r>
              <a:rPr lang="nl-BE" sz="2000" b="1" dirty="0"/>
              <a:t>and</a:t>
            </a:r>
            <a:r>
              <a:rPr lang="nl-BE" sz="2000" dirty="0"/>
              <a:t> Web </a:t>
            </a:r>
            <a:r>
              <a:rPr lang="nl-BE" sz="2000" dirty="0" err="1"/>
              <a:t>client</a:t>
            </a:r>
            <a:endParaRPr lang="nl-BE" sz="2000" dirty="0"/>
          </a:p>
          <a:p>
            <a:r>
              <a:rPr lang="nl-BE" sz="2400" dirty="0"/>
              <a:t>Web </a:t>
            </a:r>
            <a:r>
              <a:rPr lang="nl-BE" sz="2400" dirty="0" err="1"/>
              <a:t>client</a:t>
            </a:r>
            <a:r>
              <a:rPr lang="nl-BE" sz="2400" dirty="0"/>
              <a:t>:</a:t>
            </a:r>
          </a:p>
          <a:p>
            <a:pPr lvl="1"/>
            <a:r>
              <a:rPr lang="nl-BE" sz="2000" dirty="0"/>
              <a:t>Limited </a:t>
            </a:r>
            <a:r>
              <a:rPr lang="nl-BE" sz="2000" dirty="0" err="1"/>
              <a:t>personalization</a:t>
            </a:r>
            <a:endParaRPr lang="nl-BE" sz="2000" dirty="0"/>
          </a:p>
          <a:p>
            <a:pPr lvl="1"/>
            <a:r>
              <a:rPr lang="nl-BE" sz="2000" dirty="0" err="1"/>
              <a:t>Choose</a:t>
            </a:r>
            <a:r>
              <a:rPr lang="nl-BE" sz="2000" dirty="0"/>
              <a:t>/</a:t>
            </a:r>
            <a:r>
              <a:rPr lang="nl-BE" sz="2000" dirty="0" err="1"/>
              <a:t>hide</a:t>
            </a:r>
            <a:r>
              <a:rPr lang="nl-BE" sz="2000" dirty="0"/>
              <a:t> columns</a:t>
            </a:r>
          </a:p>
          <a:p>
            <a:pPr lvl="1"/>
            <a:r>
              <a:rPr lang="nl-BE" sz="2000" dirty="0" err="1"/>
              <a:t>Personalize</a:t>
            </a:r>
            <a:r>
              <a:rPr lang="nl-BE" sz="2000" dirty="0"/>
              <a:t> </a:t>
            </a:r>
            <a:r>
              <a:rPr lang="nl-BE" sz="2000" dirty="0" err="1"/>
              <a:t>through</a:t>
            </a:r>
            <a:r>
              <a:rPr lang="nl-BE" sz="2000" dirty="0"/>
              <a:t> Windows </a:t>
            </a:r>
            <a:r>
              <a:rPr lang="nl-BE" sz="2000" dirty="0" err="1"/>
              <a:t>client</a:t>
            </a:r>
            <a:r>
              <a:rPr lang="nl-BE" sz="2000" dirty="0"/>
              <a:t> </a:t>
            </a:r>
          </a:p>
          <a:p>
            <a:endParaRPr lang="en-US" sz="2400" dirty="0"/>
          </a:p>
        </p:txBody>
      </p:sp>
    </p:spTree>
    <p:extLst>
      <p:ext uri="{BB962C8B-B14F-4D97-AF65-F5344CB8AC3E}">
        <p14:creationId xmlns:p14="http://schemas.microsoft.com/office/powerpoint/2010/main" val="1736239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6172200" cy="617220"/>
          </a:xfrm>
        </p:spPr>
        <p:txBody>
          <a:bodyPr/>
          <a:lstStyle/>
          <a:p>
            <a:r>
              <a:rPr lang="en-US" sz="2400" dirty="0"/>
              <a:t>Customize This Page</a:t>
            </a:r>
          </a:p>
        </p:txBody>
      </p:sp>
      <p:sp>
        <p:nvSpPr>
          <p:cNvPr id="2" name="Text Placeholder 1"/>
          <p:cNvSpPr>
            <a:spLocks noGrp="1"/>
          </p:cNvSpPr>
          <p:nvPr>
            <p:ph type="body" sz="quarter" idx="13"/>
          </p:nvPr>
        </p:nvSpPr>
        <p:spPr/>
        <p:txBody>
          <a:bodyPr/>
          <a:lstStyle/>
          <a:p>
            <a:r>
              <a:rPr lang="nl-BE" sz="2400" dirty="0"/>
              <a:t>Display options</a:t>
            </a:r>
          </a:p>
          <a:p>
            <a:r>
              <a:rPr lang="nl-BE" sz="2400" dirty="0" err="1"/>
              <a:t>Choose</a:t>
            </a:r>
            <a:r>
              <a:rPr lang="nl-BE" sz="2400" dirty="0"/>
              <a:t> columns</a:t>
            </a:r>
          </a:p>
          <a:p>
            <a:r>
              <a:rPr lang="nl-BE" sz="2400" dirty="0" err="1"/>
              <a:t>FastTabs</a:t>
            </a:r>
            <a:endParaRPr lang="nl-BE" sz="2400" dirty="0"/>
          </a:p>
          <a:p>
            <a:r>
              <a:rPr lang="nl-BE" sz="2400" dirty="0" err="1"/>
              <a:t>FactBoxes</a:t>
            </a:r>
            <a:r>
              <a:rPr lang="nl-BE" sz="2400" dirty="0"/>
              <a:t> </a:t>
            </a:r>
          </a:p>
          <a:p>
            <a:r>
              <a:rPr lang="nl-BE" sz="2400" dirty="0" err="1"/>
              <a:t>Ribbon</a:t>
            </a:r>
            <a:endParaRPr lang="en-US" sz="2400" dirty="0"/>
          </a:p>
        </p:txBody>
      </p:sp>
    </p:spTree>
    <p:extLst>
      <p:ext uri="{BB962C8B-B14F-4D97-AF65-F5344CB8AC3E}">
        <p14:creationId xmlns:p14="http://schemas.microsoft.com/office/powerpoint/2010/main" val="4034610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6172200" cy="617220"/>
          </a:xfrm>
        </p:spPr>
        <p:txBody>
          <a:bodyPr/>
          <a:lstStyle/>
          <a:p>
            <a:r>
              <a:rPr lang="en-US" sz="2400" dirty="0"/>
              <a:t>Customize a </a:t>
            </a:r>
            <a:r>
              <a:rPr lang="en-US" sz="2400" dirty="0" err="1"/>
              <a:t>FastTab</a:t>
            </a:r>
            <a:endParaRPr lang="en-US" sz="2400" dirty="0"/>
          </a:p>
        </p:txBody>
      </p:sp>
      <p:sp>
        <p:nvSpPr>
          <p:cNvPr id="4" name="Footer Placeholder 5"/>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5" name="Slide Number Placeholder 6"/>
          <p:cNvSpPr>
            <a:spLocks noGrp="1"/>
          </p:cNvSpPr>
          <p:nvPr>
            <p:ph type="sldNum" sz="quarter" idx="4294967295"/>
          </p:nvPr>
        </p:nvSpPr>
        <p:spPr>
          <a:xfrm>
            <a:off x="6553200" y="4767264"/>
            <a:ext cx="2133600" cy="273844"/>
          </a:xfrm>
          <a:prstGeom prst="rect">
            <a:avLst/>
          </a:prstGeom>
        </p:spPr>
        <p:txBody>
          <a:bodyPr/>
          <a:lstStyle/>
          <a:p>
            <a:fld id="{D814DA60-3BEE-4BCE-BEDB-E433FD970963}" type="slidenum">
              <a:rPr lang="en-US" smtClean="0"/>
              <a:pPr/>
              <a:t>36</a:t>
            </a:fld>
            <a:endParaRPr lang="en-US" dirty="0"/>
          </a:p>
        </p:txBody>
      </p:sp>
      <p:sp>
        <p:nvSpPr>
          <p:cNvPr id="2" name="Text Placeholder 1"/>
          <p:cNvSpPr>
            <a:spLocks noGrp="1"/>
          </p:cNvSpPr>
          <p:nvPr>
            <p:ph type="body" sz="quarter" idx="13"/>
          </p:nvPr>
        </p:nvSpPr>
        <p:spPr/>
        <p:txBody>
          <a:bodyPr/>
          <a:lstStyle/>
          <a:p>
            <a:r>
              <a:rPr lang="nl-BE" sz="2400" dirty="0" err="1"/>
              <a:t>Which</a:t>
            </a:r>
            <a:r>
              <a:rPr lang="nl-BE" sz="2400" dirty="0"/>
              <a:t> </a:t>
            </a:r>
            <a:r>
              <a:rPr lang="nl-BE" sz="2400" dirty="0" err="1"/>
              <a:t>fields</a:t>
            </a:r>
            <a:r>
              <a:rPr lang="nl-BE" sz="2400" dirty="0"/>
              <a:t> are </a:t>
            </a:r>
            <a:r>
              <a:rPr lang="nl-BE" sz="2400" dirty="0" err="1"/>
              <a:t>shown</a:t>
            </a:r>
            <a:r>
              <a:rPr lang="nl-BE" sz="2400" dirty="0"/>
              <a:t> in a </a:t>
            </a:r>
            <a:r>
              <a:rPr lang="nl-BE" sz="2400" dirty="0" err="1"/>
              <a:t>FastTab</a:t>
            </a:r>
            <a:endParaRPr lang="nl-BE" sz="2400" dirty="0"/>
          </a:p>
          <a:p>
            <a:r>
              <a:rPr lang="nl-BE" sz="2400" dirty="0" err="1"/>
              <a:t>Importance</a:t>
            </a:r>
            <a:r>
              <a:rPr lang="nl-BE" sz="2400" dirty="0"/>
              <a:t>:</a:t>
            </a:r>
          </a:p>
          <a:p>
            <a:pPr lvl="1"/>
            <a:r>
              <a:rPr lang="nl-BE" dirty="0"/>
              <a:t>Standard</a:t>
            </a:r>
          </a:p>
          <a:p>
            <a:pPr lvl="1"/>
            <a:r>
              <a:rPr lang="nl-BE" dirty="0" err="1"/>
              <a:t>Promoted</a:t>
            </a:r>
            <a:endParaRPr lang="nl-BE" dirty="0"/>
          </a:p>
          <a:p>
            <a:pPr lvl="1"/>
            <a:r>
              <a:rPr lang="nl-BE" dirty="0" err="1"/>
              <a:t>Additional</a:t>
            </a:r>
            <a:endParaRPr lang="nl-BE" dirty="0"/>
          </a:p>
          <a:p>
            <a:r>
              <a:rPr lang="nl-BE" sz="2400" dirty="0"/>
              <a:t>Quick Entry</a:t>
            </a:r>
          </a:p>
        </p:txBody>
      </p:sp>
    </p:spTree>
    <p:extLst>
      <p:ext uri="{BB962C8B-B14F-4D97-AF65-F5344CB8AC3E}">
        <p14:creationId xmlns:p14="http://schemas.microsoft.com/office/powerpoint/2010/main" val="2914312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6172200" cy="617220"/>
          </a:xfrm>
        </p:spPr>
        <p:txBody>
          <a:bodyPr/>
          <a:lstStyle/>
          <a:p>
            <a:r>
              <a:rPr lang="en-US" sz="2400" dirty="0"/>
              <a:t>Cues</a:t>
            </a:r>
          </a:p>
        </p:txBody>
      </p:sp>
      <p:sp>
        <p:nvSpPr>
          <p:cNvPr id="2" name="Text Placeholder 1"/>
          <p:cNvSpPr>
            <a:spLocks noGrp="1"/>
          </p:cNvSpPr>
          <p:nvPr>
            <p:ph type="body" sz="quarter" idx="13"/>
          </p:nvPr>
        </p:nvSpPr>
        <p:spPr/>
        <p:txBody>
          <a:bodyPr/>
          <a:lstStyle/>
          <a:p>
            <a:pPr marL="0" indent="0">
              <a:buNone/>
            </a:pPr>
            <a:r>
              <a:rPr lang="en-US" sz="2400" dirty="0"/>
              <a:t>Visual representation of aggregated business data</a:t>
            </a:r>
            <a:endParaRPr lang="nl-BE" sz="2400" dirty="0"/>
          </a:p>
        </p:txBody>
      </p:sp>
      <p:pic>
        <p:nvPicPr>
          <p:cNvPr id="3" name="Picture 2"/>
          <p:cNvPicPr>
            <a:picLocks noChangeAspect="1"/>
          </p:cNvPicPr>
          <p:nvPr/>
        </p:nvPicPr>
        <p:blipFill>
          <a:blip r:embed="rId3"/>
          <a:stretch>
            <a:fillRect/>
          </a:stretch>
        </p:blipFill>
        <p:spPr>
          <a:xfrm>
            <a:off x="548640" y="1722286"/>
            <a:ext cx="3257143" cy="1085714"/>
          </a:xfrm>
          <a:prstGeom prst="rect">
            <a:avLst/>
          </a:prstGeom>
        </p:spPr>
      </p:pic>
      <p:sp>
        <p:nvSpPr>
          <p:cNvPr id="7" name="TextBox 6"/>
          <p:cNvSpPr txBox="1"/>
          <p:nvPr/>
        </p:nvSpPr>
        <p:spPr>
          <a:xfrm>
            <a:off x="3897223" y="1584000"/>
            <a:ext cx="1959191" cy="1287212"/>
          </a:xfrm>
          <a:prstGeom prst="rect">
            <a:avLst/>
          </a:prstGeom>
          <a:noFill/>
        </p:spPr>
        <p:txBody>
          <a:bodyPr wrap="none" rtlCol="0">
            <a:spAutoFit/>
          </a:bodyPr>
          <a:lstStyle/>
          <a:p>
            <a:pPr>
              <a:lnSpc>
                <a:spcPct val="150000"/>
              </a:lnSpc>
            </a:pPr>
            <a:r>
              <a:rPr lang="fr-BE" dirty="0" err="1">
                <a:latin typeface="Segoe UI Light" panose="020B0502040204020203" pitchFamily="34" charset="0"/>
                <a:cs typeface="Segoe UI Light" panose="020B0502040204020203" pitchFamily="34" charset="0"/>
              </a:rPr>
              <a:t>Role</a:t>
            </a:r>
            <a:r>
              <a:rPr lang="fr-BE" dirty="0">
                <a:latin typeface="Segoe UI Light" panose="020B0502040204020203" pitchFamily="34" charset="0"/>
                <a:cs typeface="Segoe UI Light" panose="020B0502040204020203" pitchFamily="34" charset="0"/>
              </a:rPr>
              <a:t> Center pages</a:t>
            </a:r>
          </a:p>
          <a:p>
            <a:pPr>
              <a:lnSpc>
                <a:spcPct val="150000"/>
              </a:lnSpc>
            </a:pPr>
            <a:r>
              <a:rPr lang="fr-BE" dirty="0">
                <a:latin typeface="Segoe UI Light" panose="020B0502040204020203" pitchFamily="34" charset="0"/>
                <a:cs typeface="Segoe UI Light" panose="020B0502040204020203" pitchFamily="34" charset="0"/>
              </a:rPr>
              <a:t>Click-</a:t>
            </a:r>
            <a:r>
              <a:rPr lang="fr-BE" dirty="0" err="1">
                <a:latin typeface="Segoe UI Light" panose="020B0502040204020203" pitchFamily="34" charset="0"/>
                <a:cs typeface="Segoe UI Light" panose="020B0502040204020203" pitchFamily="34" charset="0"/>
              </a:rPr>
              <a:t>through</a:t>
            </a:r>
            <a:endParaRPr lang="fr-BE" dirty="0">
              <a:latin typeface="Segoe UI Light" panose="020B0502040204020203" pitchFamily="34" charset="0"/>
              <a:cs typeface="Segoe UI Light" panose="020B0502040204020203" pitchFamily="34" charset="0"/>
            </a:endParaRPr>
          </a:p>
          <a:p>
            <a:pPr>
              <a:lnSpc>
                <a:spcPct val="150000"/>
              </a:lnSpc>
            </a:pPr>
            <a:r>
              <a:rPr lang="fr-BE" dirty="0" err="1">
                <a:latin typeface="Segoe UI Light" panose="020B0502040204020203" pitchFamily="34" charset="0"/>
                <a:cs typeface="Segoe UI Light" panose="020B0502040204020203" pitchFamily="34" charset="0"/>
              </a:rPr>
              <a:t>Colored</a:t>
            </a:r>
            <a:r>
              <a:rPr lang="fr-BE" dirty="0">
                <a:latin typeface="Segoe UI Light" panose="020B0502040204020203" pitchFamily="34" charset="0"/>
                <a:cs typeface="Segoe UI Light" panose="020B0502040204020203" pitchFamily="34" charset="0"/>
              </a:rPr>
              <a:t> </a:t>
            </a:r>
            <a:r>
              <a:rPr lang="fr-BE" dirty="0" err="1">
                <a:latin typeface="Segoe UI Light" panose="020B0502040204020203" pitchFamily="34" charset="0"/>
                <a:cs typeface="Segoe UI Light" panose="020B0502040204020203" pitchFamily="34" charset="0"/>
              </a:rPr>
              <a:t>indicators</a:t>
            </a:r>
            <a:endParaRPr lang="nl-B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67524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nl-BE" dirty="0"/>
              <a:t>Module 6</a:t>
            </a:r>
            <a:endParaRPr lang="en-US" dirty="0"/>
          </a:p>
        </p:txBody>
      </p:sp>
      <p:sp>
        <p:nvSpPr>
          <p:cNvPr id="3" name="Text Placeholder 2"/>
          <p:cNvSpPr>
            <a:spLocks noGrp="1"/>
          </p:cNvSpPr>
          <p:nvPr>
            <p:ph type="body" sz="quarter" idx="12"/>
          </p:nvPr>
        </p:nvSpPr>
        <p:spPr/>
        <p:txBody>
          <a:bodyPr/>
          <a:lstStyle/>
          <a:p>
            <a:r>
              <a:rPr lang="nl-BE" dirty="0"/>
              <a:t>Basic </a:t>
            </a:r>
            <a:r>
              <a:rPr lang="nl-BE" dirty="0" err="1"/>
              <a:t>Functionalities</a:t>
            </a:r>
            <a:endParaRPr lang="en-US" dirty="0"/>
          </a:p>
        </p:txBody>
      </p:sp>
    </p:spTree>
    <p:extLst>
      <p:ext uri="{BB962C8B-B14F-4D97-AF65-F5344CB8AC3E}">
        <p14:creationId xmlns:p14="http://schemas.microsoft.com/office/powerpoint/2010/main" val="1992602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Functionalities - Overview</a:t>
            </a:r>
          </a:p>
        </p:txBody>
      </p:sp>
      <p:sp>
        <p:nvSpPr>
          <p:cNvPr id="8" name="Text Placeholder 1"/>
          <p:cNvSpPr>
            <a:spLocks noGrp="1"/>
          </p:cNvSpPr>
          <p:nvPr>
            <p:ph type="body" sz="quarter" idx="13"/>
          </p:nvPr>
        </p:nvSpPr>
        <p:spPr>
          <a:xfrm>
            <a:off x="342900" y="800100"/>
            <a:ext cx="8286750" cy="3829050"/>
          </a:xfrm>
        </p:spPr>
        <p:txBody>
          <a:bodyPr/>
          <a:lstStyle/>
          <a:p>
            <a:pPr lvl="0"/>
            <a:r>
              <a:rPr lang="en-US" sz="2400" dirty="0"/>
              <a:t>Enter and edit information.</a:t>
            </a:r>
          </a:p>
          <a:p>
            <a:pPr lvl="0"/>
            <a:r>
              <a:rPr lang="en-US" sz="2400" dirty="0"/>
              <a:t>Use zoom, reports, sorting, search, filters, ad navigation functions.</a:t>
            </a:r>
          </a:p>
          <a:p>
            <a:pPr lvl="0"/>
            <a:r>
              <a:rPr lang="en-US" sz="2400" dirty="0"/>
              <a:t>Integrate with other Microsoft Office products, such as OneNote, Word, and Excel.</a:t>
            </a:r>
          </a:p>
          <a:p>
            <a:r>
              <a:rPr lang="en-US" sz="2400" dirty="0"/>
              <a:t>Print reports and documents.</a:t>
            </a:r>
          </a:p>
        </p:txBody>
      </p:sp>
    </p:spTree>
    <p:extLst>
      <p:ext uri="{BB962C8B-B14F-4D97-AF65-F5344CB8AC3E}">
        <p14:creationId xmlns:p14="http://schemas.microsoft.com/office/powerpoint/2010/main" val="36504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ERP System</a:t>
            </a:r>
          </a:p>
        </p:txBody>
      </p:sp>
      <p:sp>
        <p:nvSpPr>
          <p:cNvPr id="2" name="Text Placeholder 1"/>
          <p:cNvSpPr>
            <a:spLocks noGrp="1"/>
          </p:cNvSpPr>
          <p:nvPr>
            <p:ph type="body" sz="quarter" idx="13"/>
          </p:nvPr>
        </p:nvSpPr>
        <p:spPr/>
        <p:txBody>
          <a:bodyPr/>
          <a:lstStyle/>
          <a:p>
            <a:pPr marL="0" indent="0">
              <a:buNone/>
            </a:pPr>
            <a:r>
              <a:rPr lang="nl-BE" dirty="0"/>
              <a:t>Customer data: name, </a:t>
            </a:r>
            <a:r>
              <a:rPr lang="nl-BE" dirty="0" err="1"/>
              <a:t>address</a:t>
            </a:r>
            <a:r>
              <a:rPr lang="nl-BE" dirty="0"/>
              <a:t>, </a:t>
            </a:r>
            <a:r>
              <a:rPr lang="nl-BE" dirty="0" err="1"/>
              <a:t>payment</a:t>
            </a:r>
            <a:r>
              <a:rPr lang="nl-BE" dirty="0"/>
              <a:t> </a:t>
            </a:r>
            <a:r>
              <a:rPr lang="nl-BE" dirty="0" err="1"/>
              <a:t>terms</a:t>
            </a:r>
            <a:r>
              <a:rPr lang="nl-BE" dirty="0"/>
              <a:t>, …</a:t>
            </a:r>
          </a:p>
          <a:p>
            <a:pPr marL="0" indent="0">
              <a:buNone/>
            </a:pPr>
            <a:endParaRPr lang="nl-BE" dirty="0"/>
          </a:p>
          <a:p>
            <a:pPr marL="0" indent="0">
              <a:buNone/>
            </a:pPr>
            <a:endParaRPr lang="nl-BE" dirty="0"/>
          </a:p>
          <a:p>
            <a:pPr marL="0" indent="0">
              <a:buNone/>
            </a:pPr>
            <a:endParaRPr lang="nl-BE"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3132" y="2448661"/>
            <a:ext cx="864000" cy="8032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079" y="2566279"/>
            <a:ext cx="792000" cy="568007"/>
          </a:xfrm>
          <a:prstGeom prst="rect">
            <a:avLst/>
          </a:prstGeom>
        </p:spPr>
      </p:pic>
      <p:sp>
        <p:nvSpPr>
          <p:cNvPr id="9" name="TextBox 8"/>
          <p:cNvSpPr txBox="1"/>
          <p:nvPr/>
        </p:nvSpPr>
        <p:spPr>
          <a:xfrm>
            <a:off x="659079" y="3187040"/>
            <a:ext cx="1079142" cy="307777"/>
          </a:xfrm>
          <a:prstGeom prst="rect">
            <a:avLst/>
          </a:prstGeom>
          <a:noFill/>
        </p:spPr>
        <p:txBody>
          <a:bodyPr wrap="none" rtlCol="0">
            <a:spAutoFit/>
          </a:bodyPr>
          <a:lstStyle/>
          <a:p>
            <a:r>
              <a:rPr lang="nl-BE" sz="1400" dirty="0" err="1">
                <a:latin typeface="Segoe UI Light" panose="020B0502040204020203" pitchFamily="34" charset="0"/>
                <a:cs typeface="Segoe UI Light" panose="020B0502040204020203" pitchFamily="34" charset="0"/>
              </a:rPr>
              <a:t>Bookkeeper</a:t>
            </a:r>
            <a:endParaRPr lang="nl-BE" sz="1400" dirty="0">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3132" y="1349751"/>
            <a:ext cx="864000" cy="80324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079" y="1467369"/>
            <a:ext cx="792000" cy="568007"/>
          </a:xfrm>
          <a:prstGeom prst="rect">
            <a:avLst/>
          </a:prstGeom>
        </p:spPr>
      </p:pic>
      <p:sp>
        <p:nvSpPr>
          <p:cNvPr id="12" name="TextBox 11"/>
          <p:cNvSpPr txBox="1"/>
          <p:nvPr/>
        </p:nvSpPr>
        <p:spPr>
          <a:xfrm>
            <a:off x="822631" y="2088130"/>
            <a:ext cx="901209" cy="307777"/>
          </a:xfrm>
          <a:prstGeom prst="rect">
            <a:avLst/>
          </a:prstGeom>
          <a:noFill/>
        </p:spPr>
        <p:txBody>
          <a:bodyPr wrap="none" rtlCol="0">
            <a:spAutoFit/>
          </a:bodyPr>
          <a:lstStyle/>
          <a:p>
            <a:r>
              <a:rPr lang="nl-BE" sz="1400" dirty="0">
                <a:latin typeface="Segoe UI Light" panose="020B0502040204020203" pitchFamily="34" charset="0"/>
                <a:cs typeface="Segoe UI Light" panose="020B0502040204020203" pitchFamily="34" charset="0"/>
              </a:rPr>
              <a:t>Sales Rep</a:t>
            </a:r>
          </a:p>
        </p:txBody>
      </p:sp>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153132" y="3547571"/>
            <a:ext cx="864000" cy="803244"/>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079" y="3665189"/>
            <a:ext cx="792000" cy="568007"/>
          </a:xfrm>
          <a:prstGeom prst="rect">
            <a:avLst/>
          </a:prstGeom>
        </p:spPr>
      </p:pic>
      <p:sp>
        <p:nvSpPr>
          <p:cNvPr id="15" name="TextBox 14"/>
          <p:cNvSpPr txBox="1"/>
          <p:nvPr/>
        </p:nvSpPr>
        <p:spPr>
          <a:xfrm>
            <a:off x="617901" y="4285950"/>
            <a:ext cx="1586460" cy="307777"/>
          </a:xfrm>
          <a:prstGeom prst="rect">
            <a:avLst/>
          </a:prstGeom>
          <a:noFill/>
        </p:spPr>
        <p:txBody>
          <a:bodyPr wrap="none" rtlCol="0">
            <a:spAutoFit/>
          </a:bodyPr>
          <a:lstStyle/>
          <a:p>
            <a:r>
              <a:rPr lang="nl-BE" sz="1400" dirty="0">
                <a:latin typeface="Segoe UI Light" panose="020B0502040204020203" pitchFamily="34" charset="0"/>
                <a:cs typeface="Segoe UI Light" panose="020B0502040204020203" pitchFamily="34" charset="0"/>
              </a:rPr>
              <a:t>Warehouse </a:t>
            </a:r>
            <a:r>
              <a:rPr lang="nl-BE" sz="1400" dirty="0" err="1">
                <a:latin typeface="Segoe UI Light" panose="020B0502040204020203" pitchFamily="34" charset="0"/>
                <a:cs typeface="Segoe UI Light" panose="020B0502040204020203" pitchFamily="34" charset="0"/>
              </a:rPr>
              <a:t>worker</a:t>
            </a:r>
            <a:endParaRPr lang="nl-BE" sz="1400" dirty="0">
              <a:latin typeface="Segoe UI Light" panose="020B0502040204020203" pitchFamily="34" charset="0"/>
              <a:cs typeface="Segoe UI Light" panose="020B0502040204020203" pitchFamily="34" charset="0"/>
            </a:endParaRPr>
          </a:p>
        </p:txBody>
      </p:sp>
      <p:sp>
        <p:nvSpPr>
          <p:cNvPr id="3" name="TextBox 2"/>
          <p:cNvSpPr txBox="1"/>
          <p:nvPr/>
        </p:nvSpPr>
        <p:spPr>
          <a:xfrm>
            <a:off x="2017132" y="1651265"/>
            <a:ext cx="1257267" cy="369332"/>
          </a:xfrm>
          <a:prstGeom prst="rect">
            <a:avLst/>
          </a:prstGeom>
          <a:noFill/>
        </p:spPr>
        <p:txBody>
          <a:bodyPr wrap="none" rtlCol="0">
            <a:spAutoFit/>
          </a:bodyPr>
          <a:lstStyle/>
          <a:p>
            <a:r>
              <a:rPr lang="nl-BE" dirty="0">
                <a:latin typeface="Segoe UI Light" panose="020B0502040204020203" pitchFamily="34" charset="0"/>
                <a:cs typeface="Segoe UI Light" panose="020B0502040204020203" pitchFamily="34" charset="0"/>
              </a:rPr>
              <a:t>Sales order</a:t>
            </a:r>
          </a:p>
        </p:txBody>
      </p:sp>
      <p:sp>
        <p:nvSpPr>
          <p:cNvPr id="16" name="TextBox 15"/>
          <p:cNvSpPr txBox="1"/>
          <p:nvPr/>
        </p:nvSpPr>
        <p:spPr>
          <a:xfrm>
            <a:off x="2017132" y="2747993"/>
            <a:ext cx="2031325" cy="369332"/>
          </a:xfrm>
          <a:prstGeom prst="rect">
            <a:avLst/>
          </a:prstGeom>
          <a:noFill/>
        </p:spPr>
        <p:txBody>
          <a:bodyPr wrap="none" rtlCol="0">
            <a:spAutoFit/>
          </a:bodyPr>
          <a:lstStyle/>
          <a:p>
            <a:r>
              <a:rPr lang="nl-BE" dirty="0">
                <a:latin typeface="Segoe UI Light" panose="020B0502040204020203" pitchFamily="34" charset="0"/>
                <a:cs typeface="Segoe UI Light" panose="020B0502040204020203" pitchFamily="34" charset="0"/>
              </a:rPr>
              <a:t>Customer </a:t>
            </a:r>
            <a:r>
              <a:rPr lang="nl-BE" dirty="0" err="1">
                <a:latin typeface="Segoe UI Light" panose="020B0502040204020203" pitchFamily="34" charset="0"/>
                <a:cs typeface="Segoe UI Light" panose="020B0502040204020203" pitchFamily="34" charset="0"/>
              </a:rPr>
              <a:t>payment</a:t>
            </a:r>
            <a:endParaRPr lang="nl-BE" dirty="0">
              <a:latin typeface="Segoe UI Light" panose="020B0502040204020203" pitchFamily="34" charset="0"/>
              <a:cs typeface="Segoe UI Light" panose="020B0502040204020203" pitchFamily="34" charset="0"/>
            </a:endParaRPr>
          </a:p>
        </p:txBody>
      </p:sp>
      <p:sp>
        <p:nvSpPr>
          <p:cNvPr id="17" name="TextBox 16"/>
          <p:cNvSpPr txBox="1"/>
          <p:nvPr/>
        </p:nvSpPr>
        <p:spPr>
          <a:xfrm>
            <a:off x="2017132" y="3821996"/>
            <a:ext cx="1620957" cy="369332"/>
          </a:xfrm>
          <a:prstGeom prst="rect">
            <a:avLst/>
          </a:prstGeom>
          <a:noFill/>
        </p:spPr>
        <p:txBody>
          <a:bodyPr wrap="none" rtlCol="0">
            <a:spAutoFit/>
          </a:bodyPr>
          <a:lstStyle/>
          <a:p>
            <a:r>
              <a:rPr lang="nl-BE" dirty="0">
                <a:latin typeface="Segoe UI Light" panose="020B0502040204020203" pitchFamily="34" charset="0"/>
                <a:cs typeface="Segoe UI Light" panose="020B0502040204020203" pitchFamily="34" charset="0"/>
              </a:rPr>
              <a:t>Sales shipment</a:t>
            </a:r>
          </a:p>
        </p:txBody>
      </p:sp>
    </p:spTree>
    <p:extLst>
      <p:ext uri="{BB962C8B-B14F-4D97-AF65-F5344CB8AC3E}">
        <p14:creationId xmlns:p14="http://schemas.microsoft.com/office/powerpoint/2010/main" val="103147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Edit and Enter Information</a:t>
            </a:r>
          </a:p>
        </p:txBody>
      </p:sp>
      <p:sp>
        <p:nvSpPr>
          <p:cNvPr id="7" name="Text Placeholder 1"/>
          <p:cNvSpPr>
            <a:spLocks noGrp="1"/>
          </p:cNvSpPr>
          <p:nvPr>
            <p:ph type="body" sz="quarter" idx="13"/>
          </p:nvPr>
        </p:nvSpPr>
        <p:spPr>
          <a:xfrm>
            <a:off x="342900" y="800100"/>
            <a:ext cx="8343900" cy="3829050"/>
          </a:xfrm>
        </p:spPr>
        <p:txBody>
          <a:bodyPr/>
          <a:lstStyle/>
          <a:p>
            <a:pPr lvl="0"/>
            <a:r>
              <a:rPr lang="en-US" sz="2400" b="1" dirty="0"/>
              <a:t>Date fields </a:t>
            </a:r>
            <a:r>
              <a:rPr lang="en-US" sz="2400" dirty="0"/>
              <a:t>- only accept date parameters. </a:t>
            </a:r>
          </a:p>
          <a:p>
            <a:pPr lvl="0"/>
            <a:r>
              <a:rPr lang="en-US" sz="2400" b="1" dirty="0"/>
              <a:t>Number fields </a:t>
            </a:r>
            <a:r>
              <a:rPr lang="en-US" sz="2400" dirty="0"/>
              <a:t>- only accept numbers. </a:t>
            </a:r>
          </a:p>
          <a:p>
            <a:pPr lvl="0"/>
            <a:r>
              <a:rPr lang="en-US" sz="2400" b="1" dirty="0"/>
              <a:t>Text fields </a:t>
            </a:r>
            <a:r>
              <a:rPr lang="en-US" sz="2400" dirty="0"/>
              <a:t>- accept information in any format. </a:t>
            </a:r>
          </a:p>
          <a:p>
            <a:pPr lvl="0"/>
            <a:r>
              <a:rPr lang="en-US" sz="2400" b="1" dirty="0"/>
              <a:t>Code fields </a:t>
            </a:r>
            <a:r>
              <a:rPr lang="en-US" sz="2400" dirty="0"/>
              <a:t>– only accept predefined codes.</a:t>
            </a:r>
          </a:p>
          <a:p>
            <a:r>
              <a:rPr lang="en-US" sz="2400" b="1" dirty="0"/>
              <a:t>FlowFields</a:t>
            </a:r>
            <a:r>
              <a:rPr lang="en-US" sz="2400" dirty="0"/>
              <a:t> – display amounts and quantities calculated by Microsoft Dynamics NAV.</a:t>
            </a:r>
            <a:endParaRPr lang="nl-BE" sz="2400" dirty="0"/>
          </a:p>
        </p:txBody>
      </p:sp>
    </p:spTree>
    <p:extLst>
      <p:ext uri="{BB962C8B-B14F-4D97-AF65-F5344CB8AC3E}">
        <p14:creationId xmlns:p14="http://schemas.microsoft.com/office/powerpoint/2010/main" val="289093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Edit and Enter Information – Enter Dates</a:t>
            </a:r>
          </a:p>
        </p:txBody>
      </p:sp>
      <p:graphicFrame>
        <p:nvGraphicFramePr>
          <p:cNvPr id="8" name="Table 7" descr="Table showing the User input and the result"/>
          <p:cNvGraphicFramePr>
            <a:graphicFrameLocks noGrp="1"/>
          </p:cNvGraphicFramePr>
          <p:nvPr>
            <p:extLst>
              <p:ext uri="{D42A27DB-BD31-4B8C-83A1-F6EECF244321}">
                <p14:modId xmlns:p14="http://schemas.microsoft.com/office/powerpoint/2010/main" val="23294124"/>
              </p:ext>
            </p:extLst>
          </p:nvPr>
        </p:nvGraphicFramePr>
        <p:xfrm>
          <a:off x="571500" y="1028701"/>
          <a:ext cx="7143751" cy="2302332"/>
        </p:xfrm>
        <a:graphic>
          <a:graphicData uri="http://schemas.openxmlformats.org/drawingml/2006/table">
            <a:tbl>
              <a:tblPr firstRow="1" bandRow="1">
                <a:tableStyleId>{3B4B98B0-60AC-42C2-AFA5-B58CD77FA1E5}</a:tableStyleId>
              </a:tblPr>
              <a:tblGrid>
                <a:gridCol w="2763149">
                  <a:extLst>
                    <a:ext uri="{9D8B030D-6E8A-4147-A177-3AD203B41FA5}">
                      <a16:colId xmlns:a16="http://schemas.microsoft.com/office/drawing/2014/main" val="20000"/>
                    </a:ext>
                  </a:extLst>
                </a:gridCol>
                <a:gridCol w="4380602">
                  <a:extLst>
                    <a:ext uri="{9D8B030D-6E8A-4147-A177-3AD203B41FA5}">
                      <a16:colId xmlns:a16="http://schemas.microsoft.com/office/drawing/2014/main" val="20001"/>
                    </a:ext>
                  </a:extLst>
                </a:gridCol>
              </a:tblGrid>
              <a:tr h="383722">
                <a:tc>
                  <a:txBody>
                    <a:bodyPr/>
                    <a:lstStyle/>
                    <a:p>
                      <a:r>
                        <a:rPr lang="nl-BE" sz="1500" dirty="0"/>
                        <a:t>User Input</a:t>
                      </a:r>
                      <a:endParaRPr lang="en-US" sz="1500" dirty="0"/>
                    </a:p>
                  </a:txBody>
                  <a:tcPr marL="68580" marR="68580" marT="34290" marB="34290"/>
                </a:tc>
                <a:tc>
                  <a:txBody>
                    <a:bodyPr/>
                    <a:lstStyle/>
                    <a:p>
                      <a:r>
                        <a:rPr lang="nl-BE" sz="1500" dirty="0" err="1"/>
                        <a:t>Result</a:t>
                      </a:r>
                      <a:endParaRPr lang="en-US" sz="1500" dirty="0"/>
                    </a:p>
                  </a:txBody>
                  <a:tcPr marL="68580" marR="68580" marT="34290" marB="34290"/>
                </a:tc>
                <a:extLst>
                  <a:ext uri="{0D108BD9-81ED-4DB2-BD59-A6C34878D82A}">
                    <a16:rowId xmlns:a16="http://schemas.microsoft.com/office/drawing/2014/main" val="10000"/>
                  </a:ext>
                </a:extLst>
              </a:tr>
              <a:tr h="383722">
                <a:tc>
                  <a:txBody>
                    <a:bodyPr/>
                    <a:lstStyle/>
                    <a:p>
                      <a:r>
                        <a:rPr lang="nl-BE" sz="1500" dirty="0"/>
                        <a:t>w</a:t>
                      </a:r>
                      <a:endParaRPr lang="en-US" sz="1500" dirty="0"/>
                    </a:p>
                  </a:txBody>
                  <a:tcPr marL="68580" marR="68580" marT="34290" marB="34290"/>
                </a:tc>
                <a:tc>
                  <a:txBody>
                    <a:bodyPr/>
                    <a:lstStyle/>
                    <a:p>
                      <a:r>
                        <a:rPr lang="en-US" sz="1500" kern="1200" dirty="0">
                          <a:effectLst/>
                        </a:rPr>
                        <a:t>Work date entered in Tools&gt;Work Date</a:t>
                      </a:r>
                      <a:endParaRPr lang="en-US" sz="1500" dirty="0"/>
                    </a:p>
                  </a:txBody>
                  <a:tcPr marL="68580" marR="68580" marT="34290" marB="34290"/>
                </a:tc>
                <a:extLst>
                  <a:ext uri="{0D108BD9-81ED-4DB2-BD59-A6C34878D82A}">
                    <a16:rowId xmlns:a16="http://schemas.microsoft.com/office/drawing/2014/main" val="10001"/>
                  </a:ext>
                </a:extLst>
              </a:tr>
              <a:tr h="383722">
                <a:tc>
                  <a:txBody>
                    <a:bodyPr/>
                    <a:lstStyle/>
                    <a:p>
                      <a:r>
                        <a:rPr lang="nl-BE" sz="1500" dirty="0"/>
                        <a:t>t</a:t>
                      </a:r>
                      <a:endParaRPr lang="en-US" sz="1500" dirty="0"/>
                    </a:p>
                  </a:txBody>
                  <a:tcPr marL="68580" marR="68580" marT="34290" marB="34290"/>
                </a:tc>
                <a:tc>
                  <a:txBody>
                    <a:bodyPr/>
                    <a:lstStyle/>
                    <a:p>
                      <a:r>
                        <a:rPr lang="en-US" sz="1500" kern="1200" dirty="0">
                          <a:effectLst/>
                        </a:rPr>
                        <a:t>Today's date</a:t>
                      </a:r>
                      <a:endParaRPr lang="en-US" sz="1500" dirty="0"/>
                    </a:p>
                  </a:txBody>
                  <a:tcPr marL="68580" marR="68580" marT="34290" marB="34290"/>
                </a:tc>
                <a:extLst>
                  <a:ext uri="{0D108BD9-81ED-4DB2-BD59-A6C34878D82A}">
                    <a16:rowId xmlns:a16="http://schemas.microsoft.com/office/drawing/2014/main" val="10002"/>
                  </a:ext>
                </a:extLst>
              </a:tr>
              <a:tr h="383722">
                <a:tc>
                  <a:txBody>
                    <a:bodyPr/>
                    <a:lstStyle/>
                    <a:p>
                      <a:r>
                        <a:rPr lang="en-US" sz="1500" kern="1200" dirty="0">
                          <a:effectLst/>
                        </a:rPr>
                        <a:t>#</a:t>
                      </a:r>
                      <a:endParaRPr lang="en-US" sz="1500" dirty="0"/>
                    </a:p>
                  </a:txBody>
                  <a:tcPr marL="68580" marR="68580" marT="34290" marB="34290"/>
                </a:tc>
                <a:tc>
                  <a:txBody>
                    <a:bodyPr/>
                    <a:lstStyle/>
                    <a:p>
                      <a:r>
                        <a:rPr lang="en-US" sz="1500" kern="1200" dirty="0">
                          <a:effectLst/>
                        </a:rPr>
                        <a:t>Number of the day in the current work month</a:t>
                      </a:r>
                      <a:endParaRPr lang="en-US" sz="1500" dirty="0"/>
                    </a:p>
                  </a:txBody>
                  <a:tcPr marL="68580" marR="68580" marT="34290" marB="34290"/>
                </a:tc>
                <a:extLst>
                  <a:ext uri="{0D108BD9-81ED-4DB2-BD59-A6C34878D82A}">
                    <a16:rowId xmlns:a16="http://schemas.microsoft.com/office/drawing/2014/main" val="10004"/>
                  </a:ext>
                </a:extLst>
              </a:tr>
              <a:tr h="383722">
                <a:tc>
                  <a:txBody>
                    <a:bodyPr/>
                    <a:lstStyle/>
                    <a:p>
                      <a:r>
                        <a:rPr lang="en-US" sz="1500" kern="1200" dirty="0">
                          <a:effectLst/>
                        </a:rPr>
                        <a:t>Month-day-year</a:t>
                      </a:r>
                      <a:endParaRPr lang="en-US" sz="1500" dirty="0"/>
                    </a:p>
                  </a:txBody>
                  <a:tcPr marL="68580" marR="68580" marT="34290" marB="34290"/>
                </a:tc>
                <a:tc>
                  <a:txBody>
                    <a:bodyPr/>
                    <a:lstStyle/>
                    <a:p>
                      <a:r>
                        <a:rPr lang="en-US" sz="1500" kern="1200" dirty="0">
                          <a:effectLst/>
                        </a:rPr>
                        <a:t>122515, 12 25 15, 12-25-15, 12/25/15</a:t>
                      </a:r>
                      <a:endParaRPr lang="en-US" sz="1500" dirty="0"/>
                    </a:p>
                  </a:txBody>
                  <a:tcPr marL="68580" marR="68580" marT="34290" marB="34290"/>
                </a:tc>
                <a:extLst>
                  <a:ext uri="{0D108BD9-81ED-4DB2-BD59-A6C34878D82A}">
                    <a16:rowId xmlns:a16="http://schemas.microsoft.com/office/drawing/2014/main" val="10005"/>
                  </a:ext>
                </a:extLst>
              </a:tr>
              <a:tr h="383722">
                <a:tc>
                  <a:txBody>
                    <a:bodyPr/>
                    <a:lstStyle/>
                    <a:p>
                      <a:r>
                        <a:rPr lang="en-US" sz="1500" kern="1200" dirty="0">
                          <a:effectLst/>
                        </a:rPr>
                        <a:t>Weekday-week number-year</a:t>
                      </a:r>
                      <a:endParaRPr lang="en-US" sz="1500" dirty="0"/>
                    </a:p>
                  </a:txBody>
                  <a:tcPr marL="68580" marR="68580" marT="34290" marB="34290"/>
                </a:tc>
                <a:tc>
                  <a:txBody>
                    <a:bodyPr/>
                    <a:lstStyle/>
                    <a:p>
                      <a:r>
                        <a:rPr lang="en-US" sz="1500" kern="1200" dirty="0">
                          <a:effectLst/>
                        </a:rPr>
                        <a:t>Fr5215, fr 52 15 fr-52-15, </a:t>
                      </a:r>
                      <a:r>
                        <a:rPr lang="en-US" sz="1500" kern="1200" dirty="0" err="1">
                          <a:effectLst/>
                        </a:rPr>
                        <a:t>fr</a:t>
                      </a:r>
                      <a:r>
                        <a:rPr lang="en-US" sz="1500" kern="1200" dirty="0">
                          <a:effectLst/>
                        </a:rPr>
                        <a:t>/52/15</a:t>
                      </a:r>
                      <a:endParaRPr lang="en-US" sz="1500" dirty="0"/>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6057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Making Notes and Comments</a:t>
            </a:r>
          </a:p>
        </p:txBody>
      </p:sp>
      <p:graphicFrame>
        <p:nvGraphicFramePr>
          <p:cNvPr id="9" name="Table 8"/>
          <p:cNvGraphicFramePr>
            <a:graphicFrameLocks noGrp="1"/>
          </p:cNvGraphicFramePr>
          <p:nvPr>
            <p:extLst>
              <p:ext uri="{D42A27DB-BD31-4B8C-83A1-F6EECF244321}">
                <p14:modId xmlns:p14="http://schemas.microsoft.com/office/powerpoint/2010/main" val="696515543"/>
              </p:ext>
            </p:extLst>
          </p:nvPr>
        </p:nvGraphicFramePr>
        <p:xfrm>
          <a:off x="460978" y="1037395"/>
          <a:ext cx="6727012" cy="2595720"/>
        </p:xfrm>
        <a:graphic>
          <a:graphicData uri="http://schemas.openxmlformats.org/drawingml/2006/table">
            <a:tbl>
              <a:tblPr firstRow="1" bandRow="1">
                <a:tableStyleId>{3B4B98B0-60AC-42C2-AFA5-B58CD77FA1E5}</a:tableStyleId>
              </a:tblPr>
              <a:tblGrid>
                <a:gridCol w="2239818">
                  <a:extLst>
                    <a:ext uri="{9D8B030D-6E8A-4147-A177-3AD203B41FA5}">
                      <a16:colId xmlns:a16="http://schemas.microsoft.com/office/drawing/2014/main" val="2534073056"/>
                    </a:ext>
                  </a:extLst>
                </a:gridCol>
                <a:gridCol w="2243597">
                  <a:extLst>
                    <a:ext uri="{9D8B030D-6E8A-4147-A177-3AD203B41FA5}">
                      <a16:colId xmlns:a16="http://schemas.microsoft.com/office/drawing/2014/main" val="3473296930"/>
                    </a:ext>
                  </a:extLst>
                </a:gridCol>
                <a:gridCol w="2243597">
                  <a:extLst>
                    <a:ext uri="{9D8B030D-6E8A-4147-A177-3AD203B41FA5}">
                      <a16:colId xmlns:a16="http://schemas.microsoft.com/office/drawing/2014/main" val="2613351232"/>
                    </a:ext>
                  </a:extLst>
                </a:gridCol>
              </a:tblGrid>
              <a:tr h="370840">
                <a:tc>
                  <a:txBody>
                    <a:bodyPr/>
                    <a:lstStyle/>
                    <a:p>
                      <a:endParaRPr lang="en-US" dirty="0"/>
                    </a:p>
                  </a:txBody>
                  <a:tcPr/>
                </a:tc>
                <a:tc>
                  <a:txBody>
                    <a:bodyPr/>
                    <a:lstStyle/>
                    <a:p>
                      <a:r>
                        <a:rPr lang="nl-BE" dirty="0"/>
                        <a:t>Windows </a:t>
                      </a:r>
                      <a:r>
                        <a:rPr lang="nl-BE" dirty="0" err="1"/>
                        <a:t>client</a:t>
                      </a:r>
                      <a:endParaRPr lang="en-US" dirty="0"/>
                    </a:p>
                  </a:txBody>
                  <a:tcPr/>
                </a:tc>
                <a:tc>
                  <a:txBody>
                    <a:bodyPr/>
                    <a:lstStyle/>
                    <a:p>
                      <a:r>
                        <a:rPr lang="nl-BE" dirty="0"/>
                        <a:t>Web </a:t>
                      </a:r>
                      <a:r>
                        <a:rPr lang="nl-BE" dirty="0" err="1"/>
                        <a:t>client</a:t>
                      </a:r>
                      <a:endParaRPr lang="en-US" dirty="0"/>
                    </a:p>
                  </a:txBody>
                  <a:tcPr/>
                </a:tc>
                <a:extLst>
                  <a:ext uri="{0D108BD9-81ED-4DB2-BD59-A6C34878D82A}">
                    <a16:rowId xmlns:a16="http://schemas.microsoft.com/office/drawing/2014/main" val="2369155526"/>
                  </a:ext>
                </a:extLst>
              </a:tr>
              <a:tr h="370840">
                <a:tc>
                  <a:txBody>
                    <a:bodyPr/>
                    <a:lstStyle/>
                    <a:p>
                      <a:r>
                        <a:rPr lang="nl-BE" b="1" dirty="0" err="1"/>
                        <a:t>Notes</a:t>
                      </a:r>
                      <a:endParaRPr lang="en-US" b="1"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r>
                        <a:rPr lang="en-US" dirty="0">
                          <a:sym typeface="Wingdings" panose="05000000000000000000" pitchFamily="2" charset="2"/>
                        </a:rPr>
                        <a:t></a:t>
                      </a:r>
                      <a:endParaRPr lang="en-US" dirty="0"/>
                    </a:p>
                  </a:txBody>
                  <a:tcPr/>
                </a:tc>
                <a:extLst>
                  <a:ext uri="{0D108BD9-81ED-4DB2-BD59-A6C34878D82A}">
                    <a16:rowId xmlns:a16="http://schemas.microsoft.com/office/drawing/2014/main" val="637248002"/>
                  </a:ext>
                </a:extLst>
              </a:tr>
              <a:tr h="370840">
                <a:tc>
                  <a:txBody>
                    <a:bodyPr/>
                    <a:lstStyle/>
                    <a:p>
                      <a:r>
                        <a:rPr lang="nl-BE" sz="1400" dirty="0"/>
                        <a:t>   </a:t>
                      </a:r>
                      <a:r>
                        <a:rPr lang="nl-BE" sz="1400" dirty="0" err="1"/>
                        <a:t>Sending</a:t>
                      </a:r>
                      <a:r>
                        <a:rPr lang="nl-BE" sz="1400" dirty="0"/>
                        <a:t> </a:t>
                      </a:r>
                      <a:r>
                        <a:rPr lang="nl-BE" sz="1400" dirty="0" err="1"/>
                        <a:t>notes</a:t>
                      </a:r>
                      <a:endParaRPr lang="en-US" sz="1400"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endParaRPr lang="en-US" dirty="0"/>
                    </a:p>
                  </a:txBody>
                  <a:tcPr/>
                </a:tc>
                <a:extLst>
                  <a:ext uri="{0D108BD9-81ED-4DB2-BD59-A6C34878D82A}">
                    <a16:rowId xmlns:a16="http://schemas.microsoft.com/office/drawing/2014/main" val="1010002628"/>
                  </a:ext>
                </a:extLst>
              </a:tr>
              <a:tr h="370800">
                <a:tc>
                  <a:txBody>
                    <a:bodyPr/>
                    <a:lstStyle/>
                    <a:p>
                      <a:r>
                        <a:rPr lang="nl-BE" sz="1400" dirty="0"/>
                        <a:t>   Editing</a:t>
                      </a:r>
                      <a:r>
                        <a:rPr lang="nl-BE" sz="1400" baseline="0" dirty="0"/>
                        <a:t> </a:t>
                      </a:r>
                      <a:r>
                        <a:rPr lang="nl-BE" sz="1400" baseline="0" dirty="0" err="1"/>
                        <a:t>notes</a:t>
                      </a:r>
                      <a:endParaRPr lang="en-US" sz="1400" dirty="0"/>
                    </a:p>
                  </a:txBody>
                  <a:tcPr/>
                </a:tc>
                <a:tc>
                  <a:txBody>
                    <a:bodyPr/>
                    <a:lstStyle/>
                    <a:p>
                      <a:pPr algn="ctr"/>
                      <a:endParaRPr lang="en-US" dirty="0"/>
                    </a:p>
                  </a:txBody>
                  <a:tcPr/>
                </a:tc>
                <a:tc>
                  <a:txBody>
                    <a:bodyPr/>
                    <a:lstStyle/>
                    <a:p>
                      <a:pPr algn="ctr"/>
                      <a:r>
                        <a:rPr lang="en-US" dirty="0">
                          <a:sym typeface="Wingdings" panose="05000000000000000000" pitchFamily="2" charset="2"/>
                        </a:rPr>
                        <a:t></a:t>
                      </a:r>
                      <a:endParaRPr lang="en-US" dirty="0"/>
                    </a:p>
                  </a:txBody>
                  <a:tcPr/>
                </a:tc>
                <a:extLst>
                  <a:ext uri="{0D108BD9-81ED-4DB2-BD59-A6C34878D82A}">
                    <a16:rowId xmlns:a16="http://schemas.microsoft.com/office/drawing/2014/main" val="1938033135"/>
                  </a:ext>
                </a:extLst>
              </a:tr>
              <a:tr h="370800">
                <a:tc>
                  <a:txBody>
                    <a:bodyPr/>
                    <a:lstStyle/>
                    <a:p>
                      <a:r>
                        <a:rPr lang="nl-BE" b="1" dirty="0" err="1"/>
                        <a:t>Comments</a:t>
                      </a:r>
                      <a:endParaRPr lang="en-US" b="1"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r>
                        <a:rPr lang="en-US" dirty="0">
                          <a:sym typeface="Wingdings" panose="05000000000000000000" pitchFamily="2" charset="2"/>
                        </a:rPr>
                        <a:t></a:t>
                      </a:r>
                      <a:endParaRPr lang="en-US" dirty="0"/>
                    </a:p>
                  </a:txBody>
                  <a:tcPr/>
                </a:tc>
                <a:extLst>
                  <a:ext uri="{0D108BD9-81ED-4DB2-BD59-A6C34878D82A}">
                    <a16:rowId xmlns:a16="http://schemas.microsoft.com/office/drawing/2014/main" val="1625324300"/>
                  </a:ext>
                </a:extLst>
              </a:tr>
              <a:tr h="370800">
                <a:tc>
                  <a:txBody>
                    <a:bodyPr/>
                    <a:lstStyle/>
                    <a:p>
                      <a:r>
                        <a:rPr lang="nl-BE" b="1" dirty="0"/>
                        <a:t>Links</a:t>
                      </a:r>
                      <a:endParaRPr lang="en-US" b="1"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r>
                        <a:rPr lang="en-US" dirty="0">
                          <a:sym typeface="Wingdings" panose="05000000000000000000" pitchFamily="2" charset="2"/>
                        </a:rPr>
                        <a:t></a:t>
                      </a:r>
                      <a:endParaRPr lang="en-US" dirty="0"/>
                    </a:p>
                  </a:txBody>
                  <a:tcPr/>
                </a:tc>
                <a:extLst>
                  <a:ext uri="{0D108BD9-81ED-4DB2-BD59-A6C34878D82A}">
                    <a16:rowId xmlns:a16="http://schemas.microsoft.com/office/drawing/2014/main" val="3831648441"/>
                  </a:ext>
                </a:extLst>
              </a:tr>
              <a:tr h="370800">
                <a:tc>
                  <a:txBody>
                    <a:bodyPr/>
                    <a:lstStyle/>
                    <a:p>
                      <a:r>
                        <a:rPr lang="nl-BE" b="1" dirty="0"/>
                        <a:t>OneNote </a:t>
                      </a:r>
                      <a:r>
                        <a:rPr lang="nl-BE" b="1" dirty="0" err="1"/>
                        <a:t>notes</a:t>
                      </a:r>
                      <a:endParaRPr lang="en-US" b="1"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endParaRPr lang="en-US" dirty="0"/>
                    </a:p>
                  </a:txBody>
                  <a:tcPr/>
                </a:tc>
                <a:extLst>
                  <a:ext uri="{0D108BD9-81ED-4DB2-BD59-A6C34878D82A}">
                    <a16:rowId xmlns:a16="http://schemas.microsoft.com/office/drawing/2014/main" val="2114005196"/>
                  </a:ext>
                </a:extLst>
              </a:tr>
            </a:tbl>
          </a:graphicData>
        </a:graphic>
      </p:graphicFrame>
    </p:spTree>
    <p:extLst>
      <p:ext uri="{BB962C8B-B14F-4D97-AF65-F5344CB8AC3E}">
        <p14:creationId xmlns:p14="http://schemas.microsoft.com/office/powerpoint/2010/main" val="3582864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Search Information</a:t>
            </a:r>
          </a:p>
        </p:txBody>
      </p:sp>
      <p:graphicFrame>
        <p:nvGraphicFramePr>
          <p:cNvPr id="5" name="Table 4"/>
          <p:cNvGraphicFramePr>
            <a:graphicFrameLocks noGrp="1"/>
          </p:cNvGraphicFramePr>
          <p:nvPr>
            <p:extLst>
              <p:ext uri="{D42A27DB-BD31-4B8C-83A1-F6EECF244321}">
                <p14:modId xmlns:p14="http://schemas.microsoft.com/office/powerpoint/2010/main" val="3095677909"/>
              </p:ext>
            </p:extLst>
          </p:nvPr>
        </p:nvGraphicFramePr>
        <p:xfrm>
          <a:off x="457201" y="1037395"/>
          <a:ext cx="8562108" cy="3337280"/>
        </p:xfrm>
        <a:graphic>
          <a:graphicData uri="http://schemas.openxmlformats.org/drawingml/2006/table">
            <a:tbl>
              <a:tblPr firstRow="1" bandRow="1">
                <a:tableStyleId>{3B4B98B0-60AC-42C2-AFA5-B58CD77FA1E5}</a:tableStyleId>
              </a:tblPr>
              <a:tblGrid>
                <a:gridCol w="2850830">
                  <a:extLst>
                    <a:ext uri="{9D8B030D-6E8A-4147-A177-3AD203B41FA5}">
                      <a16:colId xmlns:a16="http://schemas.microsoft.com/office/drawing/2014/main" val="2534073056"/>
                    </a:ext>
                  </a:extLst>
                </a:gridCol>
                <a:gridCol w="2855639">
                  <a:extLst>
                    <a:ext uri="{9D8B030D-6E8A-4147-A177-3AD203B41FA5}">
                      <a16:colId xmlns:a16="http://schemas.microsoft.com/office/drawing/2014/main" val="3473296930"/>
                    </a:ext>
                  </a:extLst>
                </a:gridCol>
                <a:gridCol w="2855639">
                  <a:extLst>
                    <a:ext uri="{9D8B030D-6E8A-4147-A177-3AD203B41FA5}">
                      <a16:colId xmlns:a16="http://schemas.microsoft.com/office/drawing/2014/main" val="2613351232"/>
                    </a:ext>
                  </a:extLst>
                </a:gridCol>
              </a:tblGrid>
              <a:tr h="370840">
                <a:tc>
                  <a:txBody>
                    <a:bodyPr/>
                    <a:lstStyle/>
                    <a:p>
                      <a:endParaRPr lang="en-US" dirty="0"/>
                    </a:p>
                  </a:txBody>
                  <a:tcPr/>
                </a:tc>
                <a:tc>
                  <a:txBody>
                    <a:bodyPr/>
                    <a:lstStyle/>
                    <a:p>
                      <a:r>
                        <a:rPr lang="nl-BE" dirty="0"/>
                        <a:t>Windows </a:t>
                      </a:r>
                      <a:r>
                        <a:rPr lang="nl-BE" dirty="0" err="1"/>
                        <a:t>client</a:t>
                      </a:r>
                      <a:endParaRPr lang="en-US" dirty="0"/>
                    </a:p>
                  </a:txBody>
                  <a:tcPr/>
                </a:tc>
                <a:tc>
                  <a:txBody>
                    <a:bodyPr/>
                    <a:lstStyle/>
                    <a:p>
                      <a:r>
                        <a:rPr lang="nl-BE" dirty="0"/>
                        <a:t>Web </a:t>
                      </a:r>
                      <a:r>
                        <a:rPr lang="nl-BE" dirty="0" err="1"/>
                        <a:t>client</a:t>
                      </a:r>
                      <a:endParaRPr lang="en-US" dirty="0"/>
                    </a:p>
                  </a:txBody>
                  <a:tcPr/>
                </a:tc>
                <a:extLst>
                  <a:ext uri="{0D108BD9-81ED-4DB2-BD59-A6C34878D82A}">
                    <a16:rowId xmlns:a16="http://schemas.microsoft.com/office/drawing/2014/main" val="2369155526"/>
                  </a:ext>
                </a:extLst>
              </a:tr>
              <a:tr h="370840">
                <a:tc>
                  <a:txBody>
                    <a:bodyPr/>
                    <a:lstStyle/>
                    <a:p>
                      <a:r>
                        <a:rPr lang="nl-BE" sz="1400" b="1" dirty="0"/>
                        <a:t>Search</a:t>
                      </a:r>
                      <a:r>
                        <a:rPr lang="nl-BE" sz="1400" b="0" dirty="0"/>
                        <a:t> in </a:t>
                      </a:r>
                      <a:r>
                        <a:rPr lang="nl-BE" sz="1400" b="0" dirty="0" err="1"/>
                        <a:t>lists</a:t>
                      </a:r>
                      <a:endParaRPr lang="en-US" sz="1400" b="0"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r>
                        <a:rPr lang="en-US" dirty="0">
                          <a:sym typeface="Wingdings" panose="05000000000000000000" pitchFamily="2" charset="2"/>
                        </a:rPr>
                        <a:t></a:t>
                      </a:r>
                      <a:endParaRPr lang="en-US" dirty="0"/>
                    </a:p>
                  </a:txBody>
                  <a:tcPr/>
                </a:tc>
                <a:extLst>
                  <a:ext uri="{0D108BD9-81ED-4DB2-BD59-A6C34878D82A}">
                    <a16:rowId xmlns:a16="http://schemas.microsoft.com/office/drawing/2014/main" val="637248002"/>
                  </a:ext>
                </a:extLst>
              </a:tr>
              <a:tr h="370800">
                <a:tc>
                  <a:txBody>
                    <a:bodyPr/>
                    <a:lstStyle/>
                    <a:p>
                      <a:r>
                        <a:rPr lang="nl-BE" sz="1400" b="1" dirty="0"/>
                        <a:t>Search</a:t>
                      </a:r>
                      <a:r>
                        <a:rPr lang="nl-BE" sz="1400" b="0" dirty="0"/>
                        <a:t> in cards</a:t>
                      </a:r>
                      <a:endParaRPr lang="en-US" sz="1400" b="0"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endParaRPr lang="en-US" dirty="0"/>
                    </a:p>
                  </a:txBody>
                  <a:tcPr/>
                </a:tc>
                <a:extLst>
                  <a:ext uri="{0D108BD9-81ED-4DB2-BD59-A6C34878D82A}">
                    <a16:rowId xmlns:a16="http://schemas.microsoft.com/office/drawing/2014/main" val="1010002628"/>
                  </a:ext>
                </a:extLst>
              </a:tr>
              <a:tr h="370800">
                <a:tc>
                  <a:txBody>
                    <a:bodyPr/>
                    <a:lstStyle/>
                    <a:p>
                      <a:r>
                        <a:rPr lang="nl-BE" sz="1400" b="1" dirty="0"/>
                        <a:t>Quick filter</a:t>
                      </a:r>
                      <a:endParaRPr lang="en-US" sz="1400" b="1"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r>
                        <a:rPr lang="en-US" dirty="0">
                          <a:sym typeface="Wingdings" panose="05000000000000000000" pitchFamily="2" charset="2"/>
                        </a:rPr>
                        <a:t></a:t>
                      </a:r>
                      <a:endParaRPr lang="en-US" dirty="0"/>
                    </a:p>
                  </a:txBody>
                  <a:tcPr/>
                </a:tc>
                <a:extLst>
                  <a:ext uri="{0D108BD9-81ED-4DB2-BD59-A6C34878D82A}">
                    <a16:rowId xmlns:a16="http://schemas.microsoft.com/office/drawing/2014/main" val="2386433273"/>
                  </a:ext>
                </a:extLst>
              </a:tr>
              <a:tr h="370800">
                <a:tc>
                  <a:txBody>
                    <a:bodyPr/>
                    <a:lstStyle/>
                    <a:p>
                      <a:r>
                        <a:rPr lang="nl-BE" sz="1400" b="1" dirty="0"/>
                        <a:t>Advanced filter </a:t>
                      </a:r>
                      <a:r>
                        <a:rPr lang="nl-BE" sz="1400" b="0" dirty="0" err="1"/>
                        <a:t>visible</a:t>
                      </a:r>
                      <a:r>
                        <a:rPr lang="nl-BE" sz="1400" b="0" dirty="0"/>
                        <a:t> fields</a:t>
                      </a:r>
                      <a:endParaRPr lang="en-US" sz="1400" b="0"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r>
                        <a:rPr lang="en-US" dirty="0">
                          <a:sym typeface="Wingdings" panose="05000000000000000000" pitchFamily="2" charset="2"/>
                        </a:rPr>
                        <a:t></a:t>
                      </a:r>
                      <a:endParaRPr lang="en-US" dirty="0"/>
                    </a:p>
                  </a:txBody>
                  <a:tcPr/>
                </a:tc>
                <a:extLst>
                  <a:ext uri="{0D108BD9-81ED-4DB2-BD59-A6C34878D82A}">
                    <a16:rowId xmlns:a16="http://schemas.microsoft.com/office/drawing/2014/main" val="1625324300"/>
                  </a:ext>
                </a:extLst>
              </a:tr>
              <a:tr h="370800">
                <a:tc>
                  <a:txBody>
                    <a:bodyPr/>
                    <a:lstStyle/>
                    <a:p>
                      <a:r>
                        <a:rPr lang="nl-BE" sz="1400" b="1" dirty="0"/>
                        <a:t>Advanced filter </a:t>
                      </a:r>
                      <a:r>
                        <a:rPr lang="nl-BE" sz="1400" b="0" dirty="0"/>
                        <a:t>non-</a:t>
                      </a:r>
                      <a:r>
                        <a:rPr lang="nl-BE" sz="1400" b="0" dirty="0" err="1"/>
                        <a:t>visible</a:t>
                      </a:r>
                      <a:r>
                        <a:rPr lang="nl-BE" sz="1400" b="0" baseline="0" dirty="0"/>
                        <a:t> fields</a:t>
                      </a:r>
                      <a:endParaRPr lang="en-US" sz="1400" b="0"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endParaRPr lang="en-US" dirty="0"/>
                    </a:p>
                  </a:txBody>
                  <a:tcPr/>
                </a:tc>
                <a:extLst>
                  <a:ext uri="{0D108BD9-81ED-4DB2-BD59-A6C34878D82A}">
                    <a16:rowId xmlns:a16="http://schemas.microsoft.com/office/drawing/2014/main" val="3831648441"/>
                  </a:ext>
                </a:extLst>
              </a:tr>
              <a:tr h="370800">
                <a:tc>
                  <a:txBody>
                    <a:bodyPr/>
                    <a:lstStyle/>
                    <a:p>
                      <a:r>
                        <a:rPr lang="nl-BE" sz="1400" b="1" dirty="0"/>
                        <a:t>Limit </a:t>
                      </a:r>
                      <a:r>
                        <a:rPr lang="nl-BE" sz="1400" b="1" dirty="0" err="1"/>
                        <a:t>totals</a:t>
                      </a:r>
                      <a:endParaRPr lang="en-US" sz="1400" b="1"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endParaRPr lang="en-US" dirty="0"/>
                    </a:p>
                  </a:txBody>
                  <a:tcPr/>
                </a:tc>
                <a:extLst>
                  <a:ext uri="{0D108BD9-81ED-4DB2-BD59-A6C34878D82A}">
                    <a16:rowId xmlns:a16="http://schemas.microsoft.com/office/drawing/2014/main" val="2114005196"/>
                  </a:ext>
                </a:extLst>
              </a:tr>
              <a:tr h="370800">
                <a:tc>
                  <a:txBody>
                    <a:bodyPr/>
                    <a:lstStyle/>
                    <a:p>
                      <a:r>
                        <a:rPr lang="nl-BE" sz="1400" b="0" dirty="0"/>
                        <a:t>Filter </a:t>
                      </a:r>
                      <a:r>
                        <a:rPr lang="nl-BE" sz="1400" b="1" dirty="0"/>
                        <a:t>criteria</a:t>
                      </a:r>
                      <a:endParaRPr lang="en-US" sz="1400" b="1"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r>
                        <a:rPr lang="en-US" dirty="0">
                          <a:sym typeface="Wingdings" panose="05000000000000000000" pitchFamily="2" charset="2"/>
                        </a:rPr>
                        <a:t></a:t>
                      </a:r>
                      <a:endParaRPr lang="en-US" dirty="0"/>
                    </a:p>
                  </a:txBody>
                  <a:tcPr/>
                </a:tc>
                <a:extLst>
                  <a:ext uri="{0D108BD9-81ED-4DB2-BD59-A6C34878D82A}">
                    <a16:rowId xmlns:a16="http://schemas.microsoft.com/office/drawing/2014/main" val="1425952812"/>
                  </a:ext>
                </a:extLst>
              </a:tr>
              <a:tr h="370800">
                <a:tc>
                  <a:txBody>
                    <a:bodyPr/>
                    <a:lstStyle/>
                    <a:p>
                      <a:r>
                        <a:rPr lang="nl-BE" sz="1400" b="1" dirty="0"/>
                        <a:t>Save view as…</a:t>
                      </a:r>
                      <a:endParaRPr lang="en-US" sz="1400" b="1" dirty="0"/>
                    </a:p>
                  </a:txBody>
                  <a:tcPr/>
                </a:tc>
                <a:tc>
                  <a:txBody>
                    <a:bodyPr/>
                    <a:lstStyle/>
                    <a:p>
                      <a:pPr algn="ctr"/>
                      <a:r>
                        <a:rPr lang="en-US" dirty="0">
                          <a:sym typeface="Wingdings" panose="05000000000000000000" pitchFamily="2" charset="2"/>
                        </a:rPr>
                        <a:t></a:t>
                      </a:r>
                      <a:endParaRPr lang="en-US" dirty="0"/>
                    </a:p>
                  </a:txBody>
                  <a:tcPr/>
                </a:tc>
                <a:tc>
                  <a:txBody>
                    <a:bodyPr/>
                    <a:lstStyle/>
                    <a:p>
                      <a:pPr algn="ctr"/>
                      <a:endParaRPr lang="en-US" dirty="0"/>
                    </a:p>
                  </a:txBody>
                  <a:tcPr/>
                </a:tc>
                <a:extLst>
                  <a:ext uri="{0D108BD9-81ED-4DB2-BD59-A6C34878D82A}">
                    <a16:rowId xmlns:a16="http://schemas.microsoft.com/office/drawing/2014/main" val="1982302952"/>
                  </a:ext>
                </a:extLst>
              </a:tr>
            </a:tbl>
          </a:graphicData>
        </a:graphic>
      </p:graphicFrame>
    </p:spTree>
    <p:extLst>
      <p:ext uri="{BB962C8B-B14F-4D97-AF65-F5344CB8AC3E}">
        <p14:creationId xmlns:p14="http://schemas.microsoft.com/office/powerpoint/2010/main" val="468243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Functionalities - Review</a:t>
            </a:r>
          </a:p>
        </p:txBody>
      </p:sp>
      <p:sp>
        <p:nvSpPr>
          <p:cNvPr id="8" name="Text Placeholder 1"/>
          <p:cNvSpPr>
            <a:spLocks noGrp="1"/>
          </p:cNvSpPr>
          <p:nvPr>
            <p:ph type="body" sz="quarter" idx="13"/>
          </p:nvPr>
        </p:nvSpPr>
        <p:spPr>
          <a:xfrm>
            <a:off x="342900" y="800100"/>
            <a:ext cx="8286750" cy="3829050"/>
          </a:xfrm>
        </p:spPr>
        <p:txBody>
          <a:bodyPr/>
          <a:lstStyle/>
          <a:p>
            <a:pPr lvl="0"/>
            <a:r>
              <a:rPr lang="en-US" sz="2400" dirty="0"/>
              <a:t>Enter and edit information.</a:t>
            </a:r>
          </a:p>
          <a:p>
            <a:pPr lvl="0"/>
            <a:r>
              <a:rPr lang="en-US" sz="2400" dirty="0"/>
              <a:t>Use zoom, reports, sorting, search, filters, and navigation functions.</a:t>
            </a:r>
          </a:p>
          <a:p>
            <a:pPr lvl="0"/>
            <a:r>
              <a:rPr lang="en-US" sz="2400" dirty="0"/>
              <a:t>Integrate with other Microsoft Office products, such as OneNote, Word, and Excel.</a:t>
            </a:r>
          </a:p>
          <a:p>
            <a:r>
              <a:rPr lang="en-US" sz="2400" dirty="0"/>
              <a:t>Print reports and documents</a:t>
            </a:r>
          </a:p>
        </p:txBody>
      </p:sp>
    </p:spTree>
    <p:extLst>
      <p:ext uri="{BB962C8B-B14F-4D97-AF65-F5344CB8AC3E}">
        <p14:creationId xmlns:p14="http://schemas.microsoft.com/office/powerpoint/2010/main" val="55276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nl-BE" dirty="0"/>
              <a:t>Module 7</a:t>
            </a:r>
            <a:endParaRPr lang="en-US" dirty="0"/>
          </a:p>
        </p:txBody>
      </p:sp>
      <p:sp>
        <p:nvSpPr>
          <p:cNvPr id="3" name="Text Placeholder 2"/>
          <p:cNvSpPr>
            <a:spLocks noGrp="1"/>
          </p:cNvSpPr>
          <p:nvPr>
            <p:ph type="body" sz="quarter" idx="12"/>
          </p:nvPr>
        </p:nvSpPr>
        <p:spPr/>
        <p:txBody>
          <a:bodyPr/>
          <a:lstStyle/>
          <a:p>
            <a:r>
              <a:rPr lang="en-US" dirty="0"/>
              <a:t>Master Data for the Sales and Purchase Process</a:t>
            </a:r>
          </a:p>
        </p:txBody>
      </p:sp>
    </p:spTree>
    <p:extLst>
      <p:ext uri="{BB962C8B-B14F-4D97-AF65-F5344CB8AC3E}">
        <p14:creationId xmlns:p14="http://schemas.microsoft.com/office/powerpoint/2010/main" val="29577943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a:t>Master Data for the Sales and Purchase Process - Overview</a:t>
            </a:r>
          </a:p>
        </p:txBody>
      </p:sp>
      <p:sp>
        <p:nvSpPr>
          <p:cNvPr id="7" name="Footer Placeholder 8"/>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2" name="Text Placeholder 1"/>
          <p:cNvSpPr>
            <a:spLocks noGrp="1"/>
          </p:cNvSpPr>
          <p:nvPr>
            <p:ph type="body" sz="quarter" idx="13"/>
          </p:nvPr>
        </p:nvSpPr>
        <p:spPr/>
        <p:txBody>
          <a:bodyPr/>
          <a:lstStyle/>
          <a:p>
            <a:r>
              <a:rPr lang="nl-BE" dirty="0"/>
              <a:t>G/L Account Cards</a:t>
            </a:r>
          </a:p>
          <a:p>
            <a:r>
              <a:rPr lang="nl-BE" dirty="0"/>
              <a:t>Chart of Accounts Page</a:t>
            </a:r>
          </a:p>
          <a:p>
            <a:r>
              <a:rPr lang="nl-BE" dirty="0"/>
              <a:t>Customer Cards</a:t>
            </a:r>
          </a:p>
          <a:p>
            <a:r>
              <a:rPr lang="nl-BE" dirty="0" err="1"/>
              <a:t>Vendor</a:t>
            </a:r>
            <a:r>
              <a:rPr lang="nl-BE" dirty="0"/>
              <a:t> Cards</a:t>
            </a:r>
          </a:p>
          <a:p>
            <a:r>
              <a:rPr lang="nl-BE" dirty="0"/>
              <a:t>Item Cards</a:t>
            </a:r>
          </a:p>
        </p:txBody>
      </p:sp>
    </p:spTree>
    <p:extLst>
      <p:ext uri="{BB962C8B-B14F-4D97-AF65-F5344CB8AC3E}">
        <p14:creationId xmlns:p14="http://schemas.microsoft.com/office/powerpoint/2010/main" val="244902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G/L Account Card</a:t>
            </a:r>
          </a:p>
        </p:txBody>
      </p:sp>
      <p:sp>
        <p:nvSpPr>
          <p:cNvPr id="9" name="Text Placeholder 1"/>
          <p:cNvSpPr>
            <a:spLocks noGrp="1"/>
          </p:cNvSpPr>
          <p:nvPr>
            <p:ph type="body" sz="quarter" idx="13"/>
          </p:nvPr>
        </p:nvSpPr>
        <p:spPr>
          <a:xfrm>
            <a:off x="7429500" y="710053"/>
            <a:ext cx="1714500" cy="4151322"/>
          </a:xfrm>
        </p:spPr>
        <p:txBody>
          <a:bodyPr/>
          <a:lstStyle/>
          <a:p>
            <a:pPr marL="0" indent="0">
              <a:buNone/>
            </a:pPr>
            <a:r>
              <a:rPr lang="nl-BE" sz="1200" b="1" dirty="0" err="1"/>
              <a:t>Ribbon</a:t>
            </a:r>
            <a:r>
              <a:rPr lang="nl-BE" sz="1200" b="1" dirty="0"/>
              <a:t> Tabs</a:t>
            </a:r>
          </a:p>
          <a:p>
            <a:r>
              <a:rPr lang="nl-BE" sz="1050" b="1" dirty="0">
                <a:solidFill>
                  <a:srgbClr val="0070C0"/>
                </a:solidFill>
              </a:rPr>
              <a:t>Home</a:t>
            </a:r>
          </a:p>
          <a:p>
            <a:r>
              <a:rPr lang="nl-BE" sz="1050" b="1" dirty="0">
                <a:solidFill>
                  <a:srgbClr val="0070C0"/>
                </a:solidFill>
              </a:rPr>
              <a:t>Actions</a:t>
            </a:r>
          </a:p>
          <a:p>
            <a:r>
              <a:rPr lang="nl-BE" sz="1050" b="1" dirty="0">
                <a:solidFill>
                  <a:srgbClr val="0070C0"/>
                </a:solidFill>
              </a:rPr>
              <a:t>Report</a:t>
            </a:r>
          </a:p>
          <a:p>
            <a:endParaRPr lang="nl-BE" sz="1050" b="1" dirty="0"/>
          </a:p>
          <a:p>
            <a:endParaRPr lang="nl-BE" sz="1050" b="1" dirty="0"/>
          </a:p>
          <a:p>
            <a:endParaRPr lang="nl-BE" sz="1050" b="1" dirty="0"/>
          </a:p>
          <a:p>
            <a:pPr marL="0" indent="0">
              <a:buNone/>
            </a:pPr>
            <a:r>
              <a:rPr lang="nl-BE" sz="1200" b="1" dirty="0" err="1"/>
              <a:t>FastTabs</a:t>
            </a:r>
            <a:endParaRPr lang="nl-BE" sz="1200" b="1" dirty="0"/>
          </a:p>
          <a:p>
            <a:r>
              <a:rPr lang="nl-BE" sz="1050" b="1" dirty="0">
                <a:solidFill>
                  <a:srgbClr val="FF0000"/>
                </a:solidFill>
              </a:rPr>
              <a:t>General</a:t>
            </a:r>
          </a:p>
          <a:p>
            <a:endParaRPr lang="nl-BE" sz="1050" b="1" dirty="0">
              <a:solidFill>
                <a:srgbClr val="FF0000"/>
              </a:solidFill>
            </a:endParaRPr>
          </a:p>
          <a:p>
            <a:endParaRPr lang="nl-BE" sz="1050" b="1" dirty="0">
              <a:solidFill>
                <a:srgbClr val="FF0000"/>
              </a:solidFill>
            </a:endParaRPr>
          </a:p>
          <a:p>
            <a:endParaRPr lang="nl-BE" sz="1050" b="1" dirty="0">
              <a:solidFill>
                <a:srgbClr val="FF0000"/>
              </a:solidFill>
            </a:endParaRPr>
          </a:p>
          <a:p>
            <a:endParaRPr lang="nl-BE" sz="1050" b="1" dirty="0">
              <a:solidFill>
                <a:srgbClr val="FF0000"/>
              </a:solidFill>
            </a:endParaRPr>
          </a:p>
          <a:p>
            <a:endParaRPr lang="nl-BE" sz="1050" b="1" dirty="0">
              <a:solidFill>
                <a:srgbClr val="FF0000"/>
              </a:solidFill>
            </a:endParaRPr>
          </a:p>
          <a:p>
            <a:endParaRPr lang="nl-BE" sz="1050" b="1" dirty="0">
              <a:solidFill>
                <a:srgbClr val="FF0000"/>
              </a:solidFill>
            </a:endParaRPr>
          </a:p>
          <a:p>
            <a:endParaRPr lang="nl-BE" sz="1050" b="1" dirty="0">
              <a:solidFill>
                <a:srgbClr val="FF0000"/>
              </a:solidFill>
            </a:endParaRPr>
          </a:p>
          <a:p>
            <a:r>
              <a:rPr lang="nl-BE" sz="1050" b="1" dirty="0" err="1">
                <a:solidFill>
                  <a:srgbClr val="FF0000"/>
                </a:solidFill>
              </a:rPr>
              <a:t>Posting</a:t>
            </a:r>
            <a:endParaRPr lang="nl-BE" sz="1050" b="1" dirty="0">
              <a:solidFill>
                <a:srgbClr val="FF0000"/>
              </a:solidFill>
            </a:endParaRPr>
          </a:p>
          <a:p>
            <a:r>
              <a:rPr lang="nl-BE" sz="1050" b="1" dirty="0" err="1">
                <a:solidFill>
                  <a:srgbClr val="FF0000"/>
                </a:solidFill>
              </a:rPr>
              <a:t>Consolidation</a:t>
            </a:r>
            <a:endParaRPr lang="nl-BE" sz="1050" b="1" dirty="0">
              <a:solidFill>
                <a:srgbClr val="FF0000"/>
              </a:solidFill>
            </a:endParaRPr>
          </a:p>
          <a:p>
            <a:r>
              <a:rPr lang="nl-BE" sz="1050" b="1" dirty="0">
                <a:solidFill>
                  <a:srgbClr val="FF0000"/>
                </a:solidFill>
              </a:rPr>
              <a:t>Reporting</a:t>
            </a:r>
          </a:p>
          <a:p>
            <a:r>
              <a:rPr lang="nl-BE" sz="1050" b="1" dirty="0" err="1">
                <a:solidFill>
                  <a:srgbClr val="FF0000"/>
                </a:solidFill>
              </a:rPr>
              <a:t>Cost</a:t>
            </a:r>
            <a:r>
              <a:rPr lang="nl-BE" sz="1050" b="1" dirty="0">
                <a:solidFill>
                  <a:srgbClr val="FF0000"/>
                </a:solidFill>
              </a:rPr>
              <a:t> Accounting</a:t>
            </a:r>
          </a:p>
        </p:txBody>
      </p:sp>
      <p:pic>
        <p:nvPicPr>
          <p:cNvPr id="2" name="Picture 1"/>
          <p:cNvPicPr>
            <a:picLocks noChangeAspect="1"/>
          </p:cNvPicPr>
          <p:nvPr/>
        </p:nvPicPr>
        <p:blipFill>
          <a:blip r:embed="rId3"/>
          <a:stretch>
            <a:fillRect/>
          </a:stretch>
        </p:blipFill>
        <p:spPr>
          <a:xfrm>
            <a:off x="76800" y="920810"/>
            <a:ext cx="7382454" cy="4033398"/>
          </a:xfrm>
          <a:prstGeom prst="rect">
            <a:avLst/>
          </a:prstGeom>
        </p:spPr>
      </p:pic>
    </p:spTree>
    <p:extLst>
      <p:ext uri="{BB962C8B-B14F-4D97-AF65-F5344CB8AC3E}">
        <p14:creationId xmlns:p14="http://schemas.microsoft.com/office/powerpoint/2010/main" val="38891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500"/>
                                        <p:tgtEl>
                                          <p:spTgt spid="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fade">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16" end="16"/>
                                            </p:txEl>
                                          </p:spTgt>
                                        </p:tgtEl>
                                        <p:attrNameLst>
                                          <p:attrName>style.visibility</p:attrName>
                                        </p:attrNameLst>
                                      </p:cBhvr>
                                      <p:to>
                                        <p:strVal val="visible"/>
                                      </p:to>
                                    </p:set>
                                    <p:animEffect transition="in" filter="fade">
                                      <p:cBhvr>
                                        <p:cTn id="37" dur="500"/>
                                        <p:tgtEl>
                                          <p:spTgt spid="9">
                                            <p:txEl>
                                              <p:pRg st="16" end="1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17" end="17"/>
                                            </p:txEl>
                                          </p:spTgt>
                                        </p:tgtEl>
                                        <p:attrNameLst>
                                          <p:attrName>style.visibility</p:attrName>
                                        </p:attrNameLst>
                                      </p:cBhvr>
                                      <p:to>
                                        <p:strVal val="visible"/>
                                      </p:to>
                                    </p:set>
                                    <p:animEffect transition="in" filter="fade">
                                      <p:cBhvr>
                                        <p:cTn id="42" dur="500"/>
                                        <p:tgtEl>
                                          <p:spTgt spid="9">
                                            <p:txEl>
                                              <p:pRg st="17" end="1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18" end="18"/>
                                            </p:txEl>
                                          </p:spTgt>
                                        </p:tgtEl>
                                        <p:attrNameLst>
                                          <p:attrName>style.visibility</p:attrName>
                                        </p:attrNameLst>
                                      </p:cBhvr>
                                      <p:to>
                                        <p:strVal val="visible"/>
                                      </p:to>
                                    </p:set>
                                    <p:animEffect transition="in" filter="fade">
                                      <p:cBhvr>
                                        <p:cTn id="47" dur="500"/>
                                        <p:tgtEl>
                                          <p:spTgt spid="9">
                                            <p:txEl>
                                              <p:pRg st="18" end="1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19" end="19"/>
                                            </p:txEl>
                                          </p:spTgt>
                                        </p:tgtEl>
                                        <p:attrNameLst>
                                          <p:attrName>style.visibility</p:attrName>
                                        </p:attrNameLst>
                                      </p:cBhvr>
                                      <p:to>
                                        <p:strVal val="visible"/>
                                      </p:to>
                                    </p:set>
                                    <p:animEffect transition="in" filter="fade">
                                      <p:cBhvr>
                                        <p:cTn id="52" dur="500"/>
                                        <p:tgtEl>
                                          <p:spTgt spid="9">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Customer Card</a:t>
            </a:r>
          </a:p>
        </p:txBody>
      </p:sp>
      <p:sp>
        <p:nvSpPr>
          <p:cNvPr id="4" name="Footer Placeholder 5"/>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9" name="Text Placeholder 1"/>
          <p:cNvSpPr>
            <a:spLocks noGrp="1"/>
          </p:cNvSpPr>
          <p:nvPr>
            <p:ph type="body" sz="quarter" idx="13"/>
          </p:nvPr>
        </p:nvSpPr>
        <p:spPr>
          <a:xfrm>
            <a:off x="7383600" y="729051"/>
            <a:ext cx="1714500" cy="4151322"/>
          </a:xfrm>
        </p:spPr>
        <p:txBody>
          <a:bodyPr/>
          <a:lstStyle/>
          <a:p>
            <a:pPr marL="0" indent="0">
              <a:buNone/>
            </a:pPr>
            <a:r>
              <a:rPr lang="nl-BE" sz="1200" b="1" dirty="0" err="1"/>
              <a:t>Ribbon</a:t>
            </a:r>
            <a:r>
              <a:rPr lang="nl-BE" sz="1200" b="1" dirty="0"/>
              <a:t> Tabs</a:t>
            </a:r>
          </a:p>
          <a:p>
            <a:r>
              <a:rPr lang="nl-BE" sz="1050" b="1" dirty="0">
                <a:solidFill>
                  <a:srgbClr val="0070C0"/>
                </a:solidFill>
              </a:rPr>
              <a:t>Home</a:t>
            </a:r>
          </a:p>
          <a:p>
            <a:r>
              <a:rPr lang="nl-BE" sz="1050" b="1" dirty="0">
                <a:solidFill>
                  <a:srgbClr val="0070C0"/>
                </a:solidFill>
              </a:rPr>
              <a:t>Actions</a:t>
            </a:r>
          </a:p>
          <a:p>
            <a:r>
              <a:rPr lang="nl-BE" sz="1050" b="1" dirty="0" err="1">
                <a:solidFill>
                  <a:srgbClr val="0070C0"/>
                </a:solidFill>
              </a:rPr>
              <a:t>Navigate</a:t>
            </a:r>
            <a:endParaRPr lang="nl-BE" sz="1050" b="1" dirty="0">
              <a:solidFill>
                <a:srgbClr val="0070C0"/>
              </a:solidFill>
            </a:endParaRPr>
          </a:p>
          <a:p>
            <a:r>
              <a:rPr lang="nl-BE" sz="1050" b="1" dirty="0">
                <a:solidFill>
                  <a:srgbClr val="0070C0"/>
                </a:solidFill>
              </a:rPr>
              <a:t>Report</a:t>
            </a:r>
          </a:p>
          <a:p>
            <a:endParaRPr lang="nl-BE" sz="1050" b="1" dirty="0"/>
          </a:p>
          <a:p>
            <a:pPr marL="0" indent="0">
              <a:buNone/>
            </a:pPr>
            <a:r>
              <a:rPr lang="nl-BE" sz="1200" b="1" dirty="0" err="1"/>
              <a:t>FastTabs</a:t>
            </a:r>
            <a:endParaRPr lang="nl-BE" sz="1200" b="1" dirty="0"/>
          </a:p>
          <a:p>
            <a:r>
              <a:rPr lang="nl-BE" sz="1050" b="1" dirty="0">
                <a:solidFill>
                  <a:srgbClr val="FF0000"/>
                </a:solidFill>
              </a:rPr>
              <a:t>General</a:t>
            </a:r>
          </a:p>
          <a:p>
            <a:endParaRPr lang="nl-BE" sz="1050" b="1" dirty="0">
              <a:solidFill>
                <a:srgbClr val="FF0000"/>
              </a:solidFill>
            </a:endParaRPr>
          </a:p>
          <a:p>
            <a:endParaRPr lang="nl-BE" sz="1050" b="1" dirty="0">
              <a:solidFill>
                <a:srgbClr val="FF0000"/>
              </a:solidFill>
            </a:endParaRPr>
          </a:p>
          <a:p>
            <a:endParaRPr lang="nl-BE" sz="1050" b="1" dirty="0">
              <a:solidFill>
                <a:srgbClr val="FF0000"/>
              </a:solidFill>
            </a:endParaRPr>
          </a:p>
          <a:p>
            <a:endParaRPr lang="nl-BE" sz="1050" b="1" dirty="0">
              <a:solidFill>
                <a:srgbClr val="FF0000"/>
              </a:solidFill>
            </a:endParaRPr>
          </a:p>
          <a:p>
            <a:r>
              <a:rPr lang="nl-BE" sz="1050" b="1" dirty="0" err="1">
                <a:solidFill>
                  <a:srgbClr val="FF0000"/>
                </a:solidFill>
              </a:rPr>
              <a:t>Address</a:t>
            </a:r>
            <a:r>
              <a:rPr lang="nl-BE" sz="1050" b="1" dirty="0">
                <a:solidFill>
                  <a:srgbClr val="FF0000"/>
                </a:solidFill>
              </a:rPr>
              <a:t> &amp; Contact</a:t>
            </a:r>
          </a:p>
          <a:p>
            <a:r>
              <a:rPr lang="nl-BE" sz="1050" b="1" dirty="0" err="1">
                <a:solidFill>
                  <a:srgbClr val="FF0000"/>
                </a:solidFill>
              </a:rPr>
              <a:t>Invoicing</a:t>
            </a:r>
            <a:endParaRPr lang="nl-BE" sz="1050" b="1" dirty="0">
              <a:solidFill>
                <a:srgbClr val="FF0000"/>
              </a:solidFill>
            </a:endParaRPr>
          </a:p>
          <a:p>
            <a:r>
              <a:rPr lang="nl-BE" sz="1050" b="1" dirty="0" err="1">
                <a:solidFill>
                  <a:srgbClr val="FF0000"/>
                </a:solidFill>
              </a:rPr>
              <a:t>Payments</a:t>
            </a:r>
            <a:endParaRPr lang="nl-BE" sz="1050" b="1" dirty="0">
              <a:solidFill>
                <a:srgbClr val="FF0000"/>
              </a:solidFill>
            </a:endParaRPr>
          </a:p>
          <a:p>
            <a:r>
              <a:rPr lang="nl-BE" sz="1050" b="1" dirty="0" err="1">
                <a:solidFill>
                  <a:srgbClr val="FF0000"/>
                </a:solidFill>
              </a:rPr>
              <a:t>Shipping</a:t>
            </a:r>
            <a:endParaRPr lang="nl-BE" sz="1050" b="1" dirty="0">
              <a:solidFill>
                <a:srgbClr val="FF0000"/>
              </a:solidFill>
            </a:endParaRPr>
          </a:p>
        </p:txBody>
      </p:sp>
      <p:pic>
        <p:nvPicPr>
          <p:cNvPr id="3" name="Picture 2"/>
          <p:cNvPicPr>
            <a:picLocks noChangeAspect="1"/>
          </p:cNvPicPr>
          <p:nvPr/>
        </p:nvPicPr>
        <p:blipFill>
          <a:blip r:embed="rId3"/>
          <a:stretch>
            <a:fillRect/>
          </a:stretch>
        </p:blipFill>
        <p:spPr>
          <a:xfrm>
            <a:off x="0" y="966824"/>
            <a:ext cx="7383600" cy="4025380"/>
          </a:xfrm>
          <a:prstGeom prst="rect">
            <a:avLst/>
          </a:prstGeom>
        </p:spPr>
      </p:pic>
    </p:spTree>
    <p:extLst>
      <p:ext uri="{BB962C8B-B14F-4D97-AF65-F5344CB8AC3E}">
        <p14:creationId xmlns:p14="http://schemas.microsoft.com/office/powerpoint/2010/main" val="418056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fade">
                                      <p:cBhvr>
                                        <p:cTn id="37" dur="500"/>
                                        <p:tgtEl>
                                          <p:spTgt spid="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animEffect transition="in" filter="fade">
                                      <p:cBhvr>
                                        <p:cTn id="42" dur="500"/>
                                        <p:tgtEl>
                                          <p:spTgt spid="9">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13" end="13"/>
                                            </p:txEl>
                                          </p:spTgt>
                                        </p:tgtEl>
                                        <p:attrNameLst>
                                          <p:attrName>style.visibility</p:attrName>
                                        </p:attrNameLst>
                                      </p:cBhvr>
                                      <p:to>
                                        <p:strVal val="visible"/>
                                      </p:to>
                                    </p:set>
                                    <p:animEffect transition="in" filter="fade">
                                      <p:cBhvr>
                                        <p:cTn id="47" dur="500"/>
                                        <p:tgtEl>
                                          <p:spTgt spid="9">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14" end="14"/>
                                            </p:txEl>
                                          </p:spTgt>
                                        </p:tgtEl>
                                        <p:attrNameLst>
                                          <p:attrName>style.visibility</p:attrName>
                                        </p:attrNameLst>
                                      </p:cBhvr>
                                      <p:to>
                                        <p:strVal val="visible"/>
                                      </p:to>
                                    </p:set>
                                    <p:animEffect transition="in" filter="fade">
                                      <p:cBhvr>
                                        <p:cTn id="52" dur="500"/>
                                        <p:tgtEl>
                                          <p:spTgt spid="9">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animEffect transition="in" filter="fade">
                                      <p:cBhvr>
                                        <p:cTn id="57" dur="500"/>
                                        <p:tgtEl>
                                          <p:spTgt spid="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Item Card</a:t>
            </a:r>
          </a:p>
        </p:txBody>
      </p:sp>
      <p:sp>
        <p:nvSpPr>
          <p:cNvPr id="4" name="Footer Placeholder 5"/>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9" name="Text Placeholder 1"/>
          <p:cNvSpPr>
            <a:spLocks noGrp="1"/>
          </p:cNvSpPr>
          <p:nvPr>
            <p:ph type="body" sz="quarter" idx="13"/>
          </p:nvPr>
        </p:nvSpPr>
        <p:spPr>
          <a:xfrm>
            <a:off x="7516406" y="706428"/>
            <a:ext cx="1627594" cy="4151322"/>
          </a:xfrm>
        </p:spPr>
        <p:txBody>
          <a:bodyPr/>
          <a:lstStyle/>
          <a:p>
            <a:pPr marL="0" indent="0">
              <a:buNone/>
            </a:pPr>
            <a:r>
              <a:rPr lang="nl-BE" sz="1200" b="1" dirty="0" err="1"/>
              <a:t>Ribbon</a:t>
            </a:r>
            <a:r>
              <a:rPr lang="nl-BE" sz="1200" b="1" dirty="0"/>
              <a:t> Tabs</a:t>
            </a:r>
          </a:p>
          <a:p>
            <a:r>
              <a:rPr lang="nl-BE" sz="1050" b="1" dirty="0">
                <a:solidFill>
                  <a:srgbClr val="0070C0"/>
                </a:solidFill>
              </a:rPr>
              <a:t>Home</a:t>
            </a:r>
          </a:p>
          <a:p>
            <a:r>
              <a:rPr lang="nl-BE" sz="1050" b="1" dirty="0">
                <a:solidFill>
                  <a:srgbClr val="0070C0"/>
                </a:solidFill>
              </a:rPr>
              <a:t>Actions</a:t>
            </a:r>
          </a:p>
          <a:p>
            <a:r>
              <a:rPr lang="nl-BE" sz="1050" b="1" dirty="0" err="1">
                <a:solidFill>
                  <a:srgbClr val="0070C0"/>
                </a:solidFill>
              </a:rPr>
              <a:t>Navigate</a:t>
            </a:r>
            <a:endParaRPr lang="nl-BE" sz="1050" b="1" dirty="0">
              <a:solidFill>
                <a:srgbClr val="0070C0"/>
              </a:solidFill>
            </a:endParaRPr>
          </a:p>
          <a:p>
            <a:endParaRPr lang="nl-BE" sz="1050" b="1" dirty="0"/>
          </a:p>
          <a:p>
            <a:pPr marL="0" indent="0">
              <a:buNone/>
            </a:pPr>
            <a:r>
              <a:rPr lang="nl-BE" sz="1200" b="1" dirty="0" err="1"/>
              <a:t>FastTabs</a:t>
            </a:r>
            <a:endParaRPr lang="nl-BE" sz="1200" b="1" dirty="0"/>
          </a:p>
          <a:p>
            <a:r>
              <a:rPr lang="nl-BE" sz="1050" b="1" dirty="0">
                <a:solidFill>
                  <a:srgbClr val="FF0000"/>
                </a:solidFill>
              </a:rPr>
              <a:t>Item</a:t>
            </a:r>
          </a:p>
          <a:p>
            <a:endParaRPr lang="nl-BE" sz="1050" b="1" dirty="0">
              <a:solidFill>
                <a:srgbClr val="FF0000"/>
              </a:solidFill>
            </a:endParaRPr>
          </a:p>
          <a:p>
            <a:pPr>
              <a:lnSpc>
                <a:spcPct val="150000"/>
              </a:lnSpc>
            </a:pPr>
            <a:r>
              <a:rPr lang="nl-BE" sz="1050" b="1" dirty="0">
                <a:solidFill>
                  <a:srgbClr val="FF0000"/>
                </a:solidFill>
              </a:rPr>
              <a:t>Inventory</a:t>
            </a:r>
          </a:p>
          <a:p>
            <a:pPr>
              <a:lnSpc>
                <a:spcPct val="150000"/>
              </a:lnSpc>
            </a:pPr>
            <a:r>
              <a:rPr lang="nl-BE" sz="1050" b="1" dirty="0">
                <a:solidFill>
                  <a:srgbClr val="FF0000"/>
                </a:solidFill>
              </a:rPr>
              <a:t>Price &amp; </a:t>
            </a:r>
            <a:r>
              <a:rPr lang="nl-BE" sz="1050" b="1" dirty="0" err="1">
                <a:solidFill>
                  <a:srgbClr val="FF0000"/>
                </a:solidFill>
              </a:rPr>
              <a:t>Posting</a:t>
            </a:r>
            <a:endParaRPr lang="nl-BE" sz="1050" b="1" dirty="0">
              <a:solidFill>
                <a:srgbClr val="FF0000"/>
              </a:solidFill>
            </a:endParaRPr>
          </a:p>
          <a:p>
            <a:pPr>
              <a:lnSpc>
                <a:spcPct val="150000"/>
              </a:lnSpc>
            </a:pPr>
            <a:r>
              <a:rPr lang="nl-BE" sz="1050" b="1" dirty="0" err="1">
                <a:solidFill>
                  <a:srgbClr val="FF0000"/>
                </a:solidFill>
              </a:rPr>
              <a:t>Invoicing</a:t>
            </a:r>
            <a:endParaRPr lang="nl-BE" sz="1050" b="1" dirty="0">
              <a:solidFill>
                <a:srgbClr val="FF0000"/>
              </a:solidFill>
            </a:endParaRPr>
          </a:p>
          <a:p>
            <a:pPr>
              <a:lnSpc>
                <a:spcPct val="150000"/>
              </a:lnSpc>
            </a:pPr>
            <a:r>
              <a:rPr lang="nl-BE" sz="1050" b="1" dirty="0" err="1">
                <a:solidFill>
                  <a:srgbClr val="FF0000"/>
                </a:solidFill>
              </a:rPr>
              <a:t>Replenishment</a:t>
            </a:r>
            <a:endParaRPr lang="nl-BE" sz="1050" b="1" dirty="0">
              <a:solidFill>
                <a:srgbClr val="FF0000"/>
              </a:solidFill>
            </a:endParaRPr>
          </a:p>
          <a:p>
            <a:pPr>
              <a:lnSpc>
                <a:spcPct val="150000"/>
              </a:lnSpc>
            </a:pPr>
            <a:r>
              <a:rPr lang="nl-BE" sz="1050" b="1" dirty="0">
                <a:solidFill>
                  <a:srgbClr val="FF0000"/>
                </a:solidFill>
              </a:rPr>
              <a:t>Planning</a:t>
            </a:r>
          </a:p>
          <a:p>
            <a:pPr>
              <a:lnSpc>
                <a:spcPct val="150000"/>
              </a:lnSpc>
            </a:pPr>
            <a:r>
              <a:rPr lang="nl-BE" sz="1050" b="1" dirty="0">
                <a:solidFill>
                  <a:srgbClr val="FF0000"/>
                </a:solidFill>
              </a:rPr>
              <a:t>Item Tracking</a:t>
            </a:r>
          </a:p>
          <a:p>
            <a:pPr>
              <a:lnSpc>
                <a:spcPct val="150000"/>
              </a:lnSpc>
            </a:pPr>
            <a:r>
              <a:rPr lang="nl-BE" sz="1050" b="1" dirty="0">
                <a:solidFill>
                  <a:srgbClr val="FF0000"/>
                </a:solidFill>
              </a:rPr>
              <a:t>Warehouse</a:t>
            </a:r>
          </a:p>
        </p:txBody>
      </p:sp>
      <p:pic>
        <p:nvPicPr>
          <p:cNvPr id="5" name="Picture 4"/>
          <p:cNvPicPr>
            <a:picLocks noChangeAspect="1"/>
          </p:cNvPicPr>
          <p:nvPr/>
        </p:nvPicPr>
        <p:blipFill>
          <a:blip r:embed="rId3"/>
          <a:stretch>
            <a:fillRect/>
          </a:stretch>
        </p:blipFill>
        <p:spPr>
          <a:xfrm>
            <a:off x="60456" y="765064"/>
            <a:ext cx="7383600" cy="4034049"/>
          </a:xfrm>
          <a:prstGeom prst="rect">
            <a:avLst/>
          </a:prstGeom>
        </p:spPr>
      </p:pic>
    </p:spTree>
    <p:extLst>
      <p:ext uri="{BB962C8B-B14F-4D97-AF65-F5344CB8AC3E}">
        <p14:creationId xmlns:p14="http://schemas.microsoft.com/office/powerpoint/2010/main" val="272787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fade">
                                      <p:cBhvr>
                                        <p:cTn id="37" dur="500"/>
                                        <p:tgtEl>
                                          <p:spTgt spid="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9" end="9"/>
                                            </p:txEl>
                                          </p:spTgt>
                                        </p:tgtEl>
                                        <p:attrNameLst>
                                          <p:attrName>style.visibility</p:attrName>
                                        </p:attrNameLst>
                                      </p:cBhvr>
                                      <p:to>
                                        <p:strVal val="visible"/>
                                      </p:to>
                                    </p:set>
                                    <p:animEffect transition="in" filter="fade">
                                      <p:cBhvr>
                                        <p:cTn id="42" dur="500"/>
                                        <p:tgtEl>
                                          <p:spTgt spid="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fade">
                                      <p:cBhvr>
                                        <p:cTn id="47" dur="500"/>
                                        <p:tgtEl>
                                          <p:spTgt spid="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11" end="11"/>
                                            </p:txEl>
                                          </p:spTgt>
                                        </p:tgtEl>
                                        <p:attrNameLst>
                                          <p:attrName>style.visibility</p:attrName>
                                        </p:attrNameLst>
                                      </p:cBhvr>
                                      <p:to>
                                        <p:strVal val="visible"/>
                                      </p:to>
                                    </p:set>
                                    <p:animEffect transition="in" filter="fade">
                                      <p:cBhvr>
                                        <p:cTn id="52" dur="500"/>
                                        <p:tgtEl>
                                          <p:spTgt spid="9">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2" end="12"/>
                                            </p:txEl>
                                          </p:spTgt>
                                        </p:tgtEl>
                                        <p:attrNameLst>
                                          <p:attrName>style.visibility</p:attrName>
                                        </p:attrNameLst>
                                      </p:cBhvr>
                                      <p:to>
                                        <p:strVal val="visible"/>
                                      </p:to>
                                    </p:set>
                                    <p:animEffect transition="in" filter="fade">
                                      <p:cBhvr>
                                        <p:cTn id="57" dur="500"/>
                                        <p:tgtEl>
                                          <p:spTgt spid="9">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xEl>
                                              <p:pRg st="13" end="13"/>
                                            </p:txEl>
                                          </p:spTgt>
                                        </p:tgtEl>
                                        <p:attrNameLst>
                                          <p:attrName>style.visibility</p:attrName>
                                        </p:attrNameLst>
                                      </p:cBhvr>
                                      <p:to>
                                        <p:strVal val="visible"/>
                                      </p:to>
                                    </p:set>
                                    <p:animEffect transition="in" filter="fade">
                                      <p:cBhvr>
                                        <p:cTn id="62" dur="500"/>
                                        <p:tgtEl>
                                          <p:spTgt spid="9">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
                                            <p:txEl>
                                              <p:pRg st="14" end="14"/>
                                            </p:txEl>
                                          </p:spTgt>
                                        </p:tgtEl>
                                        <p:attrNameLst>
                                          <p:attrName>style.visibility</p:attrName>
                                        </p:attrNameLst>
                                      </p:cBhvr>
                                      <p:to>
                                        <p:strVal val="visible"/>
                                      </p:to>
                                    </p:set>
                                    <p:animEffect transition="in" filter="fade">
                                      <p:cBhvr>
                                        <p:cTn id="67" dur="5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Common Database</a:t>
            </a:r>
          </a:p>
        </p:txBody>
      </p:sp>
      <p:graphicFrame>
        <p:nvGraphicFramePr>
          <p:cNvPr id="5" name="Diagram 4"/>
          <p:cNvGraphicFramePr/>
          <p:nvPr>
            <p:extLst>
              <p:ext uri="{D42A27DB-BD31-4B8C-83A1-F6EECF244321}">
                <p14:modId xmlns:p14="http://schemas.microsoft.com/office/powerpoint/2010/main" val="2327384520"/>
              </p:ext>
            </p:extLst>
          </p:nvPr>
        </p:nvGraphicFramePr>
        <p:xfrm>
          <a:off x="1271239" y="706244"/>
          <a:ext cx="6482576" cy="43192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00866" y="2082599"/>
            <a:ext cx="1623322" cy="1566528"/>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2053" y="3247505"/>
            <a:ext cx="864000" cy="803244"/>
          </a:xfrm>
          <a:prstGeom prst="rect">
            <a:avLst/>
          </a:prstGeom>
        </p:spPr>
      </p:pic>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28000" y="3365123"/>
            <a:ext cx="792000" cy="568007"/>
          </a:xfrm>
          <a:prstGeom prst="rect">
            <a:avLst/>
          </a:prstGeom>
        </p:spPr>
      </p:pic>
      <p:sp>
        <p:nvSpPr>
          <p:cNvPr id="8" name="TextBox 7"/>
          <p:cNvSpPr txBox="1"/>
          <p:nvPr/>
        </p:nvSpPr>
        <p:spPr>
          <a:xfrm>
            <a:off x="1128000" y="3985884"/>
            <a:ext cx="1079142" cy="307777"/>
          </a:xfrm>
          <a:prstGeom prst="rect">
            <a:avLst/>
          </a:prstGeom>
          <a:noFill/>
        </p:spPr>
        <p:txBody>
          <a:bodyPr wrap="none" rtlCol="0">
            <a:spAutoFit/>
          </a:bodyPr>
          <a:lstStyle/>
          <a:p>
            <a:r>
              <a:rPr lang="nl-BE" sz="1400" dirty="0" err="1">
                <a:latin typeface="Segoe UI Light" panose="020B0502040204020203" pitchFamily="34" charset="0"/>
                <a:cs typeface="Segoe UI Light" panose="020B0502040204020203" pitchFamily="34" charset="0"/>
              </a:rPr>
              <a:t>Bookkeeper</a:t>
            </a:r>
            <a:endParaRPr lang="nl-BE" sz="1400" dirty="0">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33054" y="1468093"/>
            <a:ext cx="864000" cy="803244"/>
          </a:xfrm>
          <a:prstGeom prst="rect">
            <a:avLst/>
          </a:prstGeom>
        </p:spPr>
      </p:pic>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39001" y="1585711"/>
            <a:ext cx="792000" cy="568007"/>
          </a:xfrm>
          <a:prstGeom prst="rect">
            <a:avLst/>
          </a:prstGeom>
        </p:spPr>
      </p:pic>
      <p:sp>
        <p:nvSpPr>
          <p:cNvPr id="11" name="TextBox 10"/>
          <p:cNvSpPr txBox="1"/>
          <p:nvPr/>
        </p:nvSpPr>
        <p:spPr>
          <a:xfrm>
            <a:off x="6702553" y="2206472"/>
            <a:ext cx="901209" cy="307777"/>
          </a:xfrm>
          <a:prstGeom prst="rect">
            <a:avLst/>
          </a:prstGeom>
          <a:noFill/>
        </p:spPr>
        <p:txBody>
          <a:bodyPr wrap="none" rtlCol="0">
            <a:spAutoFit/>
          </a:bodyPr>
          <a:lstStyle/>
          <a:p>
            <a:r>
              <a:rPr lang="nl-BE" sz="1400" dirty="0">
                <a:latin typeface="Segoe UI Light" panose="020B0502040204020203" pitchFamily="34" charset="0"/>
                <a:cs typeface="Segoe UI Light" panose="020B0502040204020203" pitchFamily="34" charset="0"/>
              </a:rPr>
              <a:t>Sales Rep</a:t>
            </a:r>
          </a:p>
        </p:txBody>
      </p:sp>
      <p:pic>
        <p:nvPicPr>
          <p:cNvPr id="12" name="Picture 11"/>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7053400" y="3247505"/>
            <a:ext cx="864000" cy="803244"/>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59347" y="3365123"/>
            <a:ext cx="792000" cy="568007"/>
          </a:xfrm>
          <a:prstGeom prst="rect">
            <a:avLst/>
          </a:prstGeom>
        </p:spPr>
      </p:pic>
      <p:sp>
        <p:nvSpPr>
          <p:cNvPr id="14" name="TextBox 13"/>
          <p:cNvSpPr txBox="1"/>
          <p:nvPr/>
        </p:nvSpPr>
        <p:spPr>
          <a:xfrm>
            <a:off x="6518169" y="3985884"/>
            <a:ext cx="1586460" cy="307777"/>
          </a:xfrm>
          <a:prstGeom prst="rect">
            <a:avLst/>
          </a:prstGeom>
          <a:noFill/>
        </p:spPr>
        <p:txBody>
          <a:bodyPr wrap="none" rtlCol="0">
            <a:spAutoFit/>
          </a:bodyPr>
          <a:lstStyle/>
          <a:p>
            <a:r>
              <a:rPr lang="nl-BE" sz="1400" dirty="0">
                <a:latin typeface="Segoe UI Light" panose="020B0502040204020203" pitchFamily="34" charset="0"/>
                <a:cs typeface="Segoe UI Light" panose="020B0502040204020203" pitchFamily="34" charset="0"/>
              </a:rPr>
              <a:t>Warehouse </a:t>
            </a:r>
            <a:r>
              <a:rPr lang="nl-BE" sz="1400" dirty="0" err="1">
                <a:latin typeface="Segoe UI Light" panose="020B0502040204020203" pitchFamily="34" charset="0"/>
                <a:cs typeface="Segoe UI Light" panose="020B0502040204020203" pitchFamily="34" charset="0"/>
              </a:rPr>
              <a:t>worker</a:t>
            </a:r>
            <a:endParaRPr lang="nl-BE" sz="1400" dirty="0">
              <a:latin typeface="Segoe UI Light" panose="020B0502040204020203" pitchFamily="34" charset="0"/>
              <a:cs typeface="Segoe UI Light" panose="020B0502040204020203" pitchFamily="34" charset="0"/>
            </a:endParaRPr>
          </a:p>
        </p:txBody>
      </p:sp>
      <p:pic>
        <p:nvPicPr>
          <p:cNvPr id="15" name="Picture 14"/>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622053" y="1468093"/>
            <a:ext cx="864000" cy="803244"/>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28000" y="1585711"/>
            <a:ext cx="792000" cy="568007"/>
          </a:xfrm>
          <a:prstGeom prst="rect">
            <a:avLst/>
          </a:prstGeom>
        </p:spPr>
      </p:pic>
      <p:sp>
        <p:nvSpPr>
          <p:cNvPr id="17" name="TextBox 16"/>
          <p:cNvSpPr txBox="1"/>
          <p:nvPr/>
        </p:nvSpPr>
        <p:spPr>
          <a:xfrm>
            <a:off x="1128000" y="2206472"/>
            <a:ext cx="1127232" cy="307777"/>
          </a:xfrm>
          <a:prstGeom prst="rect">
            <a:avLst/>
          </a:prstGeom>
          <a:noFill/>
        </p:spPr>
        <p:txBody>
          <a:bodyPr wrap="none" rtlCol="0">
            <a:spAutoFit/>
          </a:bodyPr>
          <a:lstStyle/>
          <a:p>
            <a:r>
              <a:rPr lang="nl-BE" sz="1400" dirty="0">
                <a:latin typeface="Segoe UI Light" panose="020B0502040204020203" pitchFamily="34" charset="0"/>
                <a:cs typeface="Segoe UI Light" panose="020B0502040204020203" pitchFamily="34" charset="0"/>
              </a:rPr>
              <a:t>HR manager</a:t>
            </a:r>
          </a:p>
        </p:txBody>
      </p:sp>
    </p:spTree>
    <p:extLst>
      <p:ext uri="{BB962C8B-B14F-4D97-AF65-F5344CB8AC3E}">
        <p14:creationId xmlns:p14="http://schemas.microsoft.com/office/powerpoint/2010/main" val="16502734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Item Attributes</a:t>
            </a:r>
          </a:p>
        </p:txBody>
      </p:sp>
      <p:sp>
        <p:nvSpPr>
          <p:cNvPr id="7" name="Text Placeholder 1"/>
          <p:cNvSpPr>
            <a:spLocks noGrp="1"/>
          </p:cNvSpPr>
          <p:nvPr>
            <p:ph type="body" sz="quarter" idx="13"/>
          </p:nvPr>
        </p:nvSpPr>
        <p:spPr>
          <a:xfrm>
            <a:off x="342900" y="800100"/>
            <a:ext cx="8343900" cy="3829050"/>
          </a:xfrm>
        </p:spPr>
        <p:txBody>
          <a:bodyPr/>
          <a:lstStyle/>
          <a:p>
            <a:pPr lvl="0"/>
            <a:r>
              <a:rPr lang="en-US" sz="2400" dirty="0"/>
              <a:t>Item characteristics: year, color, material, …</a:t>
            </a:r>
          </a:p>
          <a:p>
            <a:pPr lvl="0"/>
            <a:r>
              <a:rPr lang="en-US" sz="2400" dirty="0"/>
              <a:t>Customer inquiries </a:t>
            </a:r>
          </a:p>
          <a:p>
            <a:pPr lvl="0"/>
            <a:r>
              <a:rPr lang="en-US" sz="2400" dirty="0"/>
              <a:t>Web shop search </a:t>
            </a:r>
          </a:p>
          <a:p>
            <a:pPr lvl="0"/>
            <a:r>
              <a:rPr lang="en-US" sz="2400" dirty="0"/>
              <a:t>Value types: Option, Text, Integer, Decimal</a:t>
            </a:r>
          </a:p>
          <a:p>
            <a:r>
              <a:rPr lang="en-US" sz="2400" dirty="0"/>
              <a:t>Translations</a:t>
            </a:r>
            <a:endParaRPr lang="nl-BE" sz="2400" dirty="0"/>
          </a:p>
        </p:txBody>
      </p:sp>
    </p:spTree>
    <p:extLst>
      <p:ext uri="{BB962C8B-B14F-4D97-AF65-F5344CB8AC3E}">
        <p14:creationId xmlns:p14="http://schemas.microsoft.com/office/powerpoint/2010/main" val="112105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a:t>Master Data for the Sales and Purchase Process - Review</a:t>
            </a:r>
          </a:p>
        </p:txBody>
      </p:sp>
      <p:sp>
        <p:nvSpPr>
          <p:cNvPr id="7" name="Footer Placeholder 8"/>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2" name="Text Placeholder 1"/>
          <p:cNvSpPr>
            <a:spLocks noGrp="1"/>
          </p:cNvSpPr>
          <p:nvPr>
            <p:ph type="body" sz="quarter" idx="13"/>
          </p:nvPr>
        </p:nvSpPr>
        <p:spPr/>
        <p:txBody>
          <a:bodyPr/>
          <a:lstStyle/>
          <a:p>
            <a:r>
              <a:rPr lang="nl-BE" dirty="0"/>
              <a:t>G/L Account Cards</a:t>
            </a:r>
          </a:p>
          <a:p>
            <a:r>
              <a:rPr lang="nl-BE" dirty="0"/>
              <a:t>Chart of Accounts Page</a:t>
            </a:r>
          </a:p>
          <a:p>
            <a:r>
              <a:rPr lang="nl-BE" dirty="0"/>
              <a:t>Customer Cards</a:t>
            </a:r>
          </a:p>
          <a:p>
            <a:r>
              <a:rPr lang="nl-BE" dirty="0" err="1"/>
              <a:t>Vendor</a:t>
            </a:r>
            <a:r>
              <a:rPr lang="nl-BE" dirty="0"/>
              <a:t> Cards</a:t>
            </a:r>
          </a:p>
          <a:p>
            <a:r>
              <a:rPr lang="nl-BE" dirty="0"/>
              <a:t>Item Cards</a:t>
            </a:r>
          </a:p>
        </p:txBody>
      </p:sp>
    </p:spTree>
    <p:extLst>
      <p:ext uri="{BB962C8B-B14F-4D97-AF65-F5344CB8AC3E}">
        <p14:creationId xmlns:p14="http://schemas.microsoft.com/office/powerpoint/2010/main" val="3575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nl-BE" dirty="0"/>
              <a:t>Module 8</a:t>
            </a:r>
            <a:endParaRPr lang="en-US" dirty="0"/>
          </a:p>
        </p:txBody>
      </p:sp>
      <p:sp>
        <p:nvSpPr>
          <p:cNvPr id="3" name="Text Placeholder 2"/>
          <p:cNvSpPr>
            <a:spLocks noGrp="1"/>
          </p:cNvSpPr>
          <p:nvPr>
            <p:ph type="body" sz="quarter" idx="12"/>
          </p:nvPr>
        </p:nvSpPr>
        <p:spPr/>
        <p:txBody>
          <a:bodyPr/>
          <a:lstStyle/>
          <a:p>
            <a:r>
              <a:rPr lang="nl-BE" dirty="0" err="1"/>
              <a:t>Process</a:t>
            </a:r>
            <a:r>
              <a:rPr lang="nl-BE" dirty="0"/>
              <a:t> Sales and </a:t>
            </a:r>
            <a:r>
              <a:rPr lang="nl-BE" dirty="0" err="1"/>
              <a:t>Purchases</a:t>
            </a:r>
            <a:endParaRPr lang="en-US" dirty="0"/>
          </a:p>
        </p:txBody>
      </p:sp>
    </p:spTree>
    <p:extLst>
      <p:ext uri="{BB962C8B-B14F-4D97-AF65-F5344CB8AC3E}">
        <p14:creationId xmlns:p14="http://schemas.microsoft.com/office/powerpoint/2010/main" val="24446018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Process Sales and Purchases - Overview</a:t>
            </a:r>
          </a:p>
        </p:txBody>
      </p:sp>
      <p:sp>
        <p:nvSpPr>
          <p:cNvPr id="7" name="Footer Placeholder 8"/>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2" name="Text Placeholder 1"/>
          <p:cNvSpPr>
            <a:spLocks noGrp="1"/>
          </p:cNvSpPr>
          <p:nvPr>
            <p:ph type="body" sz="quarter" idx="13"/>
          </p:nvPr>
        </p:nvSpPr>
        <p:spPr/>
        <p:txBody>
          <a:bodyPr/>
          <a:lstStyle/>
          <a:p>
            <a:r>
              <a:rPr lang="nl-BE" dirty="0" err="1"/>
              <a:t>Process</a:t>
            </a:r>
            <a:r>
              <a:rPr lang="nl-BE" dirty="0"/>
              <a:t> </a:t>
            </a:r>
            <a:r>
              <a:rPr lang="nl-BE" dirty="0" err="1"/>
              <a:t>Flows</a:t>
            </a:r>
            <a:endParaRPr lang="nl-BE" dirty="0"/>
          </a:p>
          <a:p>
            <a:r>
              <a:rPr lang="en-US" dirty="0"/>
              <a:t>From Purchase Order to Purchase Invoice</a:t>
            </a:r>
            <a:endParaRPr lang="nl-BE" dirty="0"/>
          </a:p>
          <a:p>
            <a:r>
              <a:rPr lang="nl-BE" dirty="0" err="1"/>
              <a:t>Create</a:t>
            </a:r>
            <a:r>
              <a:rPr lang="nl-BE" dirty="0"/>
              <a:t> </a:t>
            </a:r>
            <a:r>
              <a:rPr lang="nl-BE" dirty="0" err="1"/>
              <a:t>Purchase</a:t>
            </a:r>
            <a:r>
              <a:rPr lang="nl-BE" dirty="0"/>
              <a:t> </a:t>
            </a:r>
            <a:r>
              <a:rPr lang="nl-BE" dirty="0" err="1"/>
              <a:t>Invoices</a:t>
            </a:r>
            <a:endParaRPr lang="nl-BE" dirty="0"/>
          </a:p>
          <a:p>
            <a:r>
              <a:rPr lang="en-US" dirty="0"/>
              <a:t>From Sales Quote to Sales Invoice</a:t>
            </a:r>
          </a:p>
          <a:p>
            <a:endParaRPr lang="nl-BE" dirty="0"/>
          </a:p>
        </p:txBody>
      </p:sp>
    </p:spTree>
    <p:extLst>
      <p:ext uri="{BB962C8B-B14F-4D97-AF65-F5344CB8AC3E}">
        <p14:creationId xmlns:p14="http://schemas.microsoft.com/office/powerpoint/2010/main" val="17338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Process Flows – Purchase Process</a:t>
            </a:r>
          </a:p>
        </p:txBody>
      </p:sp>
      <p:sp>
        <p:nvSpPr>
          <p:cNvPr id="7" name="Footer Placeholder 8"/>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29" name="TextBox 28"/>
          <p:cNvSpPr txBox="1"/>
          <p:nvPr/>
        </p:nvSpPr>
        <p:spPr>
          <a:xfrm>
            <a:off x="1410870" y="914400"/>
            <a:ext cx="2268252" cy="408573"/>
          </a:xfrm>
          <a:prstGeom prst="rect">
            <a:avLst/>
          </a:prstGeom>
          <a:noFill/>
        </p:spPr>
        <p:txBody>
          <a:bodyPr wrap="square" lIns="137160" tIns="109728" rIns="137160" bIns="109728" rtlCol="0">
            <a:spAutoFit/>
          </a:bodyPr>
          <a:lstStyle/>
          <a:p>
            <a:pPr>
              <a:lnSpc>
                <a:spcPct val="90000"/>
              </a:lnSpc>
              <a:spcAft>
                <a:spcPts val="450"/>
              </a:spcAft>
            </a:pPr>
            <a:r>
              <a:rPr lang="nl-BE" sz="1350" dirty="0">
                <a:gradFill>
                  <a:gsLst>
                    <a:gs pos="2917">
                      <a:schemeClr val="tx1"/>
                    </a:gs>
                    <a:gs pos="30000">
                      <a:schemeClr val="tx1"/>
                    </a:gs>
                  </a:gsLst>
                  <a:lin ang="5400000" scaled="0"/>
                </a:gradFill>
              </a:rPr>
              <a:t>Purchases and Payables</a:t>
            </a:r>
          </a:p>
        </p:txBody>
      </p:sp>
      <p:cxnSp>
        <p:nvCxnSpPr>
          <p:cNvPr id="30" name="Straight Arrow Connector 29"/>
          <p:cNvCxnSpPr/>
          <p:nvPr/>
        </p:nvCxnSpPr>
        <p:spPr>
          <a:xfrm>
            <a:off x="2446499" y="1826200"/>
            <a:ext cx="0" cy="305917"/>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1" name="Flowchart: Document 30"/>
          <p:cNvSpPr/>
          <p:nvPr/>
        </p:nvSpPr>
        <p:spPr bwMode="auto">
          <a:xfrm>
            <a:off x="3697582" y="2115560"/>
            <a:ext cx="918102" cy="648072"/>
          </a:xfrm>
          <a:prstGeom prst="flowChartDocument">
            <a:avLst/>
          </a:prstGeom>
          <a:solidFill>
            <a:srgbClr val="5B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200" dirty="0">
                <a:solidFill>
                  <a:schemeClr val="bg1"/>
                </a:solidFill>
                <a:ea typeface="Segoe UI" pitchFamily="34" charset="0"/>
                <a:cs typeface="Segoe UI" pitchFamily="34" charset="0"/>
              </a:rPr>
              <a:t>Posted Receipt</a:t>
            </a:r>
          </a:p>
        </p:txBody>
      </p:sp>
      <p:cxnSp>
        <p:nvCxnSpPr>
          <p:cNvPr id="32" name="Straight Arrow Connector 31"/>
          <p:cNvCxnSpPr/>
          <p:nvPr/>
        </p:nvCxnSpPr>
        <p:spPr>
          <a:xfrm>
            <a:off x="3013562" y="2431241"/>
            <a:ext cx="677670" cy="0"/>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33" name="Straight Arrow Connector 32"/>
          <p:cNvCxnSpPr/>
          <p:nvPr/>
        </p:nvCxnSpPr>
        <p:spPr>
          <a:xfrm>
            <a:off x="4615684" y="2410373"/>
            <a:ext cx="677670" cy="0"/>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4" name="TextBox 33"/>
          <p:cNvSpPr txBox="1"/>
          <p:nvPr/>
        </p:nvSpPr>
        <p:spPr>
          <a:xfrm>
            <a:off x="5375434" y="1774871"/>
            <a:ext cx="998426" cy="408573"/>
          </a:xfrm>
          <a:prstGeom prst="rect">
            <a:avLst/>
          </a:prstGeom>
          <a:noFill/>
        </p:spPr>
        <p:txBody>
          <a:bodyPr wrap="square" lIns="137160" tIns="109728" rIns="137160" bIns="109728" rtlCol="0">
            <a:spAutoFit/>
          </a:bodyPr>
          <a:lstStyle/>
          <a:p>
            <a:pPr>
              <a:lnSpc>
                <a:spcPct val="90000"/>
              </a:lnSpc>
              <a:spcAft>
                <a:spcPts val="450"/>
              </a:spcAft>
            </a:pPr>
            <a:r>
              <a:rPr lang="nl-BE" sz="1350" dirty="0">
                <a:gradFill>
                  <a:gsLst>
                    <a:gs pos="2917">
                      <a:schemeClr val="tx1"/>
                    </a:gs>
                    <a:gs pos="30000">
                      <a:schemeClr val="tx1"/>
                    </a:gs>
                  </a:gsLst>
                  <a:lin ang="5400000" scaled="0"/>
                </a:gradFill>
              </a:rPr>
              <a:t>Inventory</a:t>
            </a:r>
          </a:p>
        </p:txBody>
      </p:sp>
      <p:cxnSp>
        <p:nvCxnSpPr>
          <p:cNvPr id="35" name="Straight Arrow Connector 34"/>
          <p:cNvCxnSpPr>
            <a:stCxn id="39" idx="2"/>
            <a:endCxn id="38" idx="0"/>
          </p:cNvCxnSpPr>
          <p:nvPr/>
        </p:nvCxnSpPr>
        <p:spPr>
          <a:xfrm>
            <a:off x="2446499" y="2726019"/>
            <a:ext cx="0" cy="402910"/>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6" name="TextBox 35"/>
          <p:cNvSpPr txBox="1"/>
          <p:nvPr/>
        </p:nvSpPr>
        <p:spPr>
          <a:xfrm>
            <a:off x="477078" y="3153841"/>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Update the Vendor Card</a:t>
            </a:r>
          </a:p>
        </p:txBody>
      </p:sp>
      <p:cxnSp>
        <p:nvCxnSpPr>
          <p:cNvPr id="37" name="Straight Arrow Connector 36"/>
          <p:cNvCxnSpPr/>
          <p:nvPr/>
        </p:nvCxnSpPr>
        <p:spPr>
          <a:xfrm flipH="1">
            <a:off x="1611204" y="3443555"/>
            <a:ext cx="297000" cy="0"/>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8" name="TextBox 37"/>
          <p:cNvSpPr txBox="1"/>
          <p:nvPr/>
        </p:nvSpPr>
        <p:spPr>
          <a:xfrm>
            <a:off x="1879436" y="3128929"/>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Post the Invoice</a:t>
            </a:r>
          </a:p>
        </p:txBody>
      </p:sp>
      <p:sp>
        <p:nvSpPr>
          <p:cNvPr id="39" name="TextBox 38"/>
          <p:cNvSpPr txBox="1"/>
          <p:nvPr/>
        </p:nvSpPr>
        <p:spPr>
          <a:xfrm>
            <a:off x="1879436" y="2127771"/>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Post the Receipt</a:t>
            </a:r>
          </a:p>
        </p:txBody>
      </p:sp>
      <p:sp>
        <p:nvSpPr>
          <p:cNvPr id="40" name="TextBox 39"/>
          <p:cNvSpPr txBox="1"/>
          <p:nvPr/>
        </p:nvSpPr>
        <p:spPr>
          <a:xfrm>
            <a:off x="5307584" y="2111249"/>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Update Item</a:t>
            </a:r>
          </a:p>
        </p:txBody>
      </p:sp>
      <p:sp>
        <p:nvSpPr>
          <p:cNvPr id="41" name="TextBox 40"/>
          <p:cNvSpPr txBox="1"/>
          <p:nvPr/>
        </p:nvSpPr>
        <p:spPr>
          <a:xfrm>
            <a:off x="1887271" y="1227720"/>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Create a Purchase Order</a:t>
            </a:r>
          </a:p>
        </p:txBody>
      </p:sp>
      <p:sp>
        <p:nvSpPr>
          <p:cNvPr id="42" name="Flowchart: Document 41"/>
          <p:cNvSpPr/>
          <p:nvPr/>
        </p:nvSpPr>
        <p:spPr bwMode="auto">
          <a:xfrm>
            <a:off x="3697582" y="3104017"/>
            <a:ext cx="918102" cy="648072"/>
          </a:xfrm>
          <a:prstGeom prst="flowChartDocument">
            <a:avLst/>
          </a:prstGeom>
          <a:solidFill>
            <a:srgbClr val="5B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200" dirty="0">
                <a:solidFill>
                  <a:schemeClr val="bg1"/>
                </a:solidFill>
                <a:ea typeface="Segoe UI" pitchFamily="34" charset="0"/>
                <a:cs typeface="Segoe UI" pitchFamily="34" charset="0"/>
              </a:rPr>
              <a:t>Posted Invoice</a:t>
            </a:r>
          </a:p>
        </p:txBody>
      </p:sp>
      <p:cxnSp>
        <p:nvCxnSpPr>
          <p:cNvPr id="43" name="Straight Arrow Connector 42"/>
          <p:cNvCxnSpPr/>
          <p:nvPr/>
        </p:nvCxnSpPr>
        <p:spPr>
          <a:xfrm>
            <a:off x="3015047" y="3440264"/>
            <a:ext cx="677670" cy="0"/>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44" name="TextBox 43"/>
          <p:cNvSpPr txBox="1"/>
          <p:nvPr/>
        </p:nvSpPr>
        <p:spPr>
          <a:xfrm>
            <a:off x="1869921" y="3982897"/>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Issue Payment</a:t>
            </a:r>
          </a:p>
        </p:txBody>
      </p:sp>
      <p:sp>
        <p:nvSpPr>
          <p:cNvPr id="45" name="TextBox 44"/>
          <p:cNvSpPr txBox="1"/>
          <p:nvPr/>
        </p:nvSpPr>
        <p:spPr>
          <a:xfrm>
            <a:off x="5307584" y="3096833"/>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Update Chart of Accounts</a:t>
            </a:r>
          </a:p>
        </p:txBody>
      </p:sp>
      <p:sp>
        <p:nvSpPr>
          <p:cNvPr id="46" name="TextBox 45"/>
          <p:cNvSpPr txBox="1"/>
          <p:nvPr/>
        </p:nvSpPr>
        <p:spPr>
          <a:xfrm>
            <a:off x="5108679" y="3615485"/>
            <a:ext cx="1492824" cy="408573"/>
          </a:xfrm>
          <a:prstGeom prst="rect">
            <a:avLst/>
          </a:prstGeom>
          <a:noFill/>
        </p:spPr>
        <p:txBody>
          <a:bodyPr wrap="square" lIns="137160" tIns="109728" rIns="137160" bIns="109728" rtlCol="0">
            <a:spAutoFit/>
          </a:bodyPr>
          <a:lstStyle/>
          <a:p>
            <a:pPr>
              <a:lnSpc>
                <a:spcPct val="90000"/>
              </a:lnSpc>
              <a:spcAft>
                <a:spcPts val="450"/>
              </a:spcAft>
            </a:pPr>
            <a:r>
              <a:rPr lang="nl-BE" sz="1350" dirty="0">
                <a:gradFill>
                  <a:gsLst>
                    <a:gs pos="2917">
                      <a:schemeClr val="tx1"/>
                    </a:gs>
                    <a:gs pos="30000">
                      <a:schemeClr val="tx1"/>
                    </a:gs>
                  </a:gsLst>
                  <a:lin ang="5400000" scaled="0"/>
                </a:gradFill>
              </a:rPr>
              <a:t>General  Ledger</a:t>
            </a:r>
          </a:p>
        </p:txBody>
      </p:sp>
      <p:cxnSp>
        <p:nvCxnSpPr>
          <p:cNvPr id="47" name="Straight Arrow Connector 46"/>
          <p:cNvCxnSpPr/>
          <p:nvPr/>
        </p:nvCxnSpPr>
        <p:spPr>
          <a:xfrm>
            <a:off x="4615684" y="3395957"/>
            <a:ext cx="677670" cy="0"/>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48" name="Elbow Connector 47"/>
          <p:cNvCxnSpPr/>
          <p:nvPr/>
        </p:nvCxnSpPr>
        <p:spPr>
          <a:xfrm rot="5400000" flipH="1" flipV="1">
            <a:off x="5051147" y="2573387"/>
            <a:ext cx="702000" cy="945000"/>
          </a:xfrm>
          <a:prstGeom prst="bentConnector3">
            <a:avLst>
              <a:gd name="adj1" fmla="val 78093"/>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49" name="Elbow Connector 48"/>
          <p:cNvCxnSpPr>
            <a:stCxn id="44" idx="3"/>
            <a:endCxn id="45" idx="2"/>
          </p:cNvCxnSpPr>
          <p:nvPr/>
        </p:nvCxnSpPr>
        <p:spPr>
          <a:xfrm flipV="1">
            <a:off x="3004047" y="3695081"/>
            <a:ext cx="2870600" cy="586940"/>
          </a:xfrm>
          <a:prstGeom prst="bentConnector2">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50" name="Elbow Connector 49"/>
          <p:cNvCxnSpPr>
            <a:stCxn id="44" idx="1"/>
            <a:endCxn id="36" idx="2"/>
          </p:cNvCxnSpPr>
          <p:nvPr/>
        </p:nvCxnSpPr>
        <p:spPr>
          <a:xfrm rot="10800000">
            <a:off x="1044141" y="3752089"/>
            <a:ext cx="825780" cy="529932"/>
          </a:xfrm>
          <a:prstGeom prst="bentConnector2">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3182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inVertical)">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arn(inVertical)">
                                      <p:cBhvr>
                                        <p:cTn id="31" dur="500"/>
                                        <p:tgtEl>
                                          <p:spTgt spid="32"/>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barn(inVertical)">
                                      <p:cBhvr>
                                        <p:cTn id="41" dur="500"/>
                                        <p:tgtEl>
                                          <p:spTgt spid="33"/>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ppt_x</p:attrName>
                                        </p:attrNameLst>
                                      </p:cBhvr>
                                      <p:tavLst>
                                        <p:tav tm="0">
                                          <p:val>
                                            <p:strVal val="#ppt_x"/>
                                          </p:val>
                                        </p:tav>
                                        <p:tav tm="100000">
                                          <p:val>
                                            <p:strVal val="#ppt_x"/>
                                          </p:val>
                                        </p:tav>
                                      </p:tavLst>
                                    </p:anim>
                                    <p:anim calcmode="lin" valueType="num">
                                      <p:cBhvr>
                                        <p:cTn id="5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barn(inVertical)">
                                      <p:cBhvr>
                                        <p:cTn id="56" dur="500"/>
                                        <p:tgtEl>
                                          <p:spTgt spid="35"/>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1000"/>
                                        <p:tgtEl>
                                          <p:spTgt spid="38"/>
                                        </p:tgtEl>
                                      </p:cBhvr>
                                    </p:animEffect>
                                    <p:anim calcmode="lin" valueType="num">
                                      <p:cBhvr>
                                        <p:cTn id="60" dur="1000" fill="hold"/>
                                        <p:tgtEl>
                                          <p:spTgt spid="38"/>
                                        </p:tgtEl>
                                        <p:attrNameLst>
                                          <p:attrName>ppt_x</p:attrName>
                                        </p:attrNameLst>
                                      </p:cBhvr>
                                      <p:tavLst>
                                        <p:tav tm="0">
                                          <p:val>
                                            <p:strVal val="#ppt_x"/>
                                          </p:val>
                                        </p:tav>
                                        <p:tav tm="100000">
                                          <p:val>
                                            <p:strVal val="#ppt_x"/>
                                          </p:val>
                                        </p:tav>
                                      </p:tavLst>
                                    </p:anim>
                                    <p:anim calcmode="lin" valueType="num">
                                      <p:cBhvr>
                                        <p:cTn id="6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barn(inVertical)">
                                      <p:cBhvr>
                                        <p:cTn id="66" dur="500"/>
                                        <p:tgtEl>
                                          <p:spTgt spid="43"/>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1000"/>
                                        <p:tgtEl>
                                          <p:spTgt spid="42"/>
                                        </p:tgtEl>
                                      </p:cBhvr>
                                    </p:animEffect>
                                    <p:anim calcmode="lin" valueType="num">
                                      <p:cBhvr>
                                        <p:cTn id="70" dur="1000" fill="hold"/>
                                        <p:tgtEl>
                                          <p:spTgt spid="42"/>
                                        </p:tgtEl>
                                        <p:attrNameLst>
                                          <p:attrName>ppt_x</p:attrName>
                                        </p:attrNameLst>
                                      </p:cBhvr>
                                      <p:tavLst>
                                        <p:tav tm="0">
                                          <p:val>
                                            <p:strVal val="#ppt_x"/>
                                          </p:val>
                                        </p:tav>
                                        <p:tav tm="100000">
                                          <p:val>
                                            <p:strVal val="#ppt_x"/>
                                          </p:val>
                                        </p:tav>
                                      </p:tavLst>
                                    </p:anim>
                                    <p:anim calcmode="lin" valueType="num">
                                      <p:cBhvr>
                                        <p:cTn id="7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barn(inVertical)">
                                      <p:cBhvr>
                                        <p:cTn id="76" dur="500"/>
                                        <p:tgtEl>
                                          <p:spTgt spid="47"/>
                                        </p:tgtEl>
                                      </p:cBhvr>
                                    </p:animEffect>
                                  </p:childTnLst>
                                </p:cTn>
                              </p:par>
                              <p:par>
                                <p:cTn id="77" presetID="16" presetClass="entr" presetSubtype="21"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barn(inVertical)">
                                      <p:cBhvr>
                                        <p:cTn id="79" dur="500"/>
                                        <p:tgtEl>
                                          <p:spTgt spid="48"/>
                                        </p:tgtEl>
                                      </p:cBhvr>
                                    </p:animEffect>
                                  </p:childTnLst>
                                </p:cTn>
                              </p:par>
                              <p:par>
                                <p:cTn id="80" presetID="42"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1000"/>
                                        <p:tgtEl>
                                          <p:spTgt spid="45"/>
                                        </p:tgtEl>
                                      </p:cBhvr>
                                    </p:animEffect>
                                    <p:anim calcmode="lin" valueType="num">
                                      <p:cBhvr>
                                        <p:cTn id="83" dur="1000" fill="hold"/>
                                        <p:tgtEl>
                                          <p:spTgt spid="45"/>
                                        </p:tgtEl>
                                        <p:attrNameLst>
                                          <p:attrName>ppt_x</p:attrName>
                                        </p:attrNameLst>
                                      </p:cBhvr>
                                      <p:tavLst>
                                        <p:tav tm="0">
                                          <p:val>
                                            <p:strVal val="#ppt_x"/>
                                          </p:val>
                                        </p:tav>
                                        <p:tav tm="100000">
                                          <p:val>
                                            <p:strVal val="#ppt_x"/>
                                          </p:val>
                                        </p:tav>
                                      </p:tavLst>
                                    </p:anim>
                                    <p:anim calcmode="lin" valueType="num">
                                      <p:cBhvr>
                                        <p:cTn id="84" dur="1000" fill="hold"/>
                                        <p:tgtEl>
                                          <p:spTgt spid="4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0"/>
                                        <p:tgtEl>
                                          <p:spTgt spid="46"/>
                                        </p:tgtEl>
                                      </p:cBhvr>
                                    </p:animEffect>
                                    <p:anim calcmode="lin" valueType="num">
                                      <p:cBhvr>
                                        <p:cTn id="88" dur="1000" fill="hold"/>
                                        <p:tgtEl>
                                          <p:spTgt spid="46"/>
                                        </p:tgtEl>
                                        <p:attrNameLst>
                                          <p:attrName>ppt_x</p:attrName>
                                        </p:attrNameLst>
                                      </p:cBhvr>
                                      <p:tavLst>
                                        <p:tav tm="0">
                                          <p:val>
                                            <p:strVal val="#ppt_x"/>
                                          </p:val>
                                        </p:tav>
                                        <p:tav tm="100000">
                                          <p:val>
                                            <p:strVal val="#ppt_x"/>
                                          </p:val>
                                        </p:tav>
                                      </p:tavLst>
                                    </p:anim>
                                    <p:anim calcmode="lin" valueType="num">
                                      <p:cBhvr>
                                        <p:cTn id="8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nodeType="click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barn(inVertical)">
                                      <p:cBhvr>
                                        <p:cTn id="94" dur="500"/>
                                        <p:tgtEl>
                                          <p:spTgt spid="37"/>
                                        </p:tgtEl>
                                      </p:cBhvr>
                                    </p:animEffect>
                                  </p:childTnLst>
                                </p:cTn>
                              </p:par>
                              <p:par>
                                <p:cTn id="95" presetID="42"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1000"/>
                                        <p:tgtEl>
                                          <p:spTgt spid="36"/>
                                        </p:tgtEl>
                                      </p:cBhvr>
                                    </p:animEffect>
                                    <p:anim calcmode="lin" valueType="num">
                                      <p:cBhvr>
                                        <p:cTn id="98" dur="1000" fill="hold"/>
                                        <p:tgtEl>
                                          <p:spTgt spid="36"/>
                                        </p:tgtEl>
                                        <p:attrNameLst>
                                          <p:attrName>ppt_x</p:attrName>
                                        </p:attrNameLst>
                                      </p:cBhvr>
                                      <p:tavLst>
                                        <p:tav tm="0">
                                          <p:val>
                                            <p:strVal val="#ppt_x"/>
                                          </p:val>
                                        </p:tav>
                                        <p:tav tm="100000">
                                          <p:val>
                                            <p:strVal val="#ppt_x"/>
                                          </p:val>
                                        </p:tav>
                                      </p:tavLst>
                                    </p:anim>
                                    <p:anim calcmode="lin" valueType="num">
                                      <p:cBhvr>
                                        <p:cTn id="9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fade">
                                      <p:cBhvr>
                                        <p:cTn id="104" dur="1000"/>
                                        <p:tgtEl>
                                          <p:spTgt spid="44"/>
                                        </p:tgtEl>
                                      </p:cBhvr>
                                    </p:animEffect>
                                    <p:anim calcmode="lin" valueType="num">
                                      <p:cBhvr>
                                        <p:cTn id="105" dur="1000" fill="hold"/>
                                        <p:tgtEl>
                                          <p:spTgt spid="44"/>
                                        </p:tgtEl>
                                        <p:attrNameLst>
                                          <p:attrName>ppt_x</p:attrName>
                                        </p:attrNameLst>
                                      </p:cBhvr>
                                      <p:tavLst>
                                        <p:tav tm="0">
                                          <p:val>
                                            <p:strVal val="#ppt_x"/>
                                          </p:val>
                                        </p:tav>
                                        <p:tav tm="100000">
                                          <p:val>
                                            <p:strVal val="#ppt_x"/>
                                          </p:val>
                                        </p:tav>
                                      </p:tavLst>
                                    </p:anim>
                                    <p:anim calcmode="lin" valueType="num">
                                      <p:cBhvr>
                                        <p:cTn id="10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6" presetClass="entr" presetSubtype="21"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barn(inVertical)">
                                      <p:cBhvr>
                                        <p:cTn id="111" dur="500"/>
                                        <p:tgtEl>
                                          <p:spTgt spid="50"/>
                                        </p:tgtEl>
                                      </p:cBhvr>
                                    </p:animEffect>
                                  </p:childTnLst>
                                </p:cTn>
                              </p:par>
                              <p:par>
                                <p:cTn id="112" presetID="16" presetClass="entr" presetSubtype="21" fill="hold"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barn(inVertical)">
                                      <p:cBhvr>
                                        <p:cTn id="11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animBg="1"/>
      <p:bldP spid="34" grpId="0"/>
      <p:bldP spid="36" grpId="0" animBg="1"/>
      <p:bldP spid="38" grpId="0" animBg="1"/>
      <p:bldP spid="39" grpId="0" animBg="1"/>
      <p:bldP spid="40" grpId="0" animBg="1"/>
      <p:bldP spid="41" grpId="0" animBg="1"/>
      <p:bldP spid="42" grpId="0" animBg="1"/>
      <p:bldP spid="44" grpId="0" animBg="1"/>
      <p:bldP spid="45" grpId="0" animBg="1"/>
      <p:bldP spid="4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Process Flows – Sales Process</a:t>
            </a:r>
          </a:p>
        </p:txBody>
      </p:sp>
      <p:sp>
        <p:nvSpPr>
          <p:cNvPr id="4" name="Footer Placeholder 5"/>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29" name="TextBox 28"/>
          <p:cNvSpPr txBox="1"/>
          <p:nvPr/>
        </p:nvSpPr>
        <p:spPr>
          <a:xfrm>
            <a:off x="2387601" y="849185"/>
            <a:ext cx="2268252" cy="408573"/>
          </a:xfrm>
          <a:prstGeom prst="rect">
            <a:avLst/>
          </a:prstGeom>
          <a:noFill/>
        </p:spPr>
        <p:txBody>
          <a:bodyPr wrap="square" lIns="137160" tIns="109728" rIns="137160" bIns="109728" rtlCol="0">
            <a:spAutoFit/>
          </a:bodyPr>
          <a:lstStyle/>
          <a:p>
            <a:pPr>
              <a:lnSpc>
                <a:spcPct val="90000"/>
              </a:lnSpc>
              <a:spcAft>
                <a:spcPts val="450"/>
              </a:spcAft>
            </a:pPr>
            <a:r>
              <a:rPr lang="nl-BE" sz="1350" dirty="0">
                <a:gradFill>
                  <a:gsLst>
                    <a:gs pos="2917">
                      <a:schemeClr val="tx1"/>
                    </a:gs>
                    <a:gs pos="30000">
                      <a:schemeClr val="tx1"/>
                    </a:gs>
                  </a:gsLst>
                  <a:lin ang="5400000" scaled="0"/>
                </a:gradFill>
              </a:rPr>
              <a:t>Sales and Receivables</a:t>
            </a:r>
          </a:p>
        </p:txBody>
      </p:sp>
      <p:sp>
        <p:nvSpPr>
          <p:cNvPr id="30" name="TextBox 29"/>
          <p:cNvSpPr txBox="1"/>
          <p:nvPr/>
        </p:nvSpPr>
        <p:spPr>
          <a:xfrm>
            <a:off x="1896080" y="1188705"/>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Enter a Sales Quote</a:t>
            </a:r>
          </a:p>
        </p:txBody>
      </p:sp>
      <p:sp>
        <p:nvSpPr>
          <p:cNvPr id="31" name="TextBox 30"/>
          <p:cNvSpPr txBox="1"/>
          <p:nvPr/>
        </p:nvSpPr>
        <p:spPr>
          <a:xfrm>
            <a:off x="3525914" y="1188705"/>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Convert to an Order</a:t>
            </a:r>
          </a:p>
        </p:txBody>
      </p:sp>
      <p:sp>
        <p:nvSpPr>
          <p:cNvPr id="32" name="TextBox 31"/>
          <p:cNvSpPr txBox="1"/>
          <p:nvPr/>
        </p:nvSpPr>
        <p:spPr>
          <a:xfrm>
            <a:off x="1896080" y="2122973"/>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Post the Shipment</a:t>
            </a:r>
          </a:p>
        </p:txBody>
      </p:sp>
      <p:sp>
        <p:nvSpPr>
          <p:cNvPr id="33" name="Flowchart: Document 32"/>
          <p:cNvSpPr/>
          <p:nvPr/>
        </p:nvSpPr>
        <p:spPr bwMode="auto">
          <a:xfrm>
            <a:off x="4186973" y="2099934"/>
            <a:ext cx="918102" cy="648072"/>
          </a:xfrm>
          <a:prstGeom prst="flowChartDocument">
            <a:avLst/>
          </a:prstGeom>
          <a:solidFill>
            <a:srgbClr val="5B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200" dirty="0">
                <a:solidFill>
                  <a:schemeClr val="bg1"/>
                </a:solidFill>
                <a:ea typeface="Segoe UI" pitchFamily="34" charset="0"/>
                <a:cs typeface="Segoe UI" pitchFamily="34" charset="0"/>
              </a:rPr>
              <a:t>Posted Shipment</a:t>
            </a:r>
          </a:p>
        </p:txBody>
      </p:sp>
      <p:sp>
        <p:nvSpPr>
          <p:cNvPr id="34" name="TextBox 33"/>
          <p:cNvSpPr txBox="1"/>
          <p:nvPr/>
        </p:nvSpPr>
        <p:spPr>
          <a:xfrm>
            <a:off x="5969171" y="2122973"/>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Update Item</a:t>
            </a:r>
          </a:p>
        </p:txBody>
      </p:sp>
      <p:sp>
        <p:nvSpPr>
          <p:cNvPr id="35" name="TextBox 34"/>
          <p:cNvSpPr txBox="1"/>
          <p:nvPr/>
        </p:nvSpPr>
        <p:spPr>
          <a:xfrm>
            <a:off x="454715" y="3149696"/>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Update the Customer Card</a:t>
            </a:r>
          </a:p>
        </p:txBody>
      </p:sp>
      <p:sp>
        <p:nvSpPr>
          <p:cNvPr id="36" name="TextBox 35"/>
          <p:cNvSpPr txBox="1"/>
          <p:nvPr/>
        </p:nvSpPr>
        <p:spPr>
          <a:xfrm>
            <a:off x="1896080" y="3149696"/>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Post the Invoice</a:t>
            </a:r>
          </a:p>
        </p:txBody>
      </p:sp>
      <p:sp>
        <p:nvSpPr>
          <p:cNvPr id="37" name="Flowchart: Document 36"/>
          <p:cNvSpPr/>
          <p:nvPr/>
        </p:nvSpPr>
        <p:spPr bwMode="auto">
          <a:xfrm>
            <a:off x="4179761" y="3125065"/>
            <a:ext cx="918102" cy="648072"/>
          </a:xfrm>
          <a:prstGeom prst="flowChartDocument">
            <a:avLst/>
          </a:prstGeom>
          <a:solidFill>
            <a:srgbClr val="5B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nl-BE" sz="1200" dirty="0">
                <a:solidFill>
                  <a:schemeClr val="bg1"/>
                </a:solidFill>
                <a:ea typeface="Segoe UI" pitchFamily="34" charset="0"/>
                <a:cs typeface="Segoe UI" pitchFamily="34" charset="0"/>
              </a:rPr>
              <a:t>Posted Invoice</a:t>
            </a:r>
          </a:p>
        </p:txBody>
      </p:sp>
      <p:sp>
        <p:nvSpPr>
          <p:cNvPr id="38" name="TextBox 37"/>
          <p:cNvSpPr txBox="1"/>
          <p:nvPr/>
        </p:nvSpPr>
        <p:spPr>
          <a:xfrm>
            <a:off x="5969171" y="3149977"/>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Update Chart of Accounts</a:t>
            </a:r>
          </a:p>
        </p:txBody>
      </p:sp>
      <p:sp>
        <p:nvSpPr>
          <p:cNvPr id="39" name="TextBox 38"/>
          <p:cNvSpPr txBox="1"/>
          <p:nvPr/>
        </p:nvSpPr>
        <p:spPr>
          <a:xfrm>
            <a:off x="1896080" y="3962933"/>
            <a:ext cx="1134126" cy="598248"/>
          </a:xfrm>
          <a:prstGeom prst="rect">
            <a:avLst/>
          </a:prstGeom>
          <a:solidFill>
            <a:srgbClr val="5B99FF"/>
          </a:solidFill>
        </p:spPr>
        <p:txBody>
          <a:bodyPr wrap="square" lIns="137160" tIns="109728" rIns="137160" bIns="109728" rtlCol="0" anchor="ctr" anchorCtr="0">
            <a:noAutofit/>
          </a:bodyPr>
          <a:lstStyle/>
          <a:p>
            <a:pPr algn="ctr">
              <a:lnSpc>
                <a:spcPct val="90000"/>
              </a:lnSpc>
              <a:spcAft>
                <a:spcPts val="450"/>
              </a:spcAft>
            </a:pPr>
            <a:r>
              <a:rPr lang="nl-BE" sz="1200" dirty="0">
                <a:solidFill>
                  <a:schemeClr val="bg1"/>
                </a:solidFill>
              </a:rPr>
              <a:t>Record Customer Payment</a:t>
            </a:r>
          </a:p>
        </p:txBody>
      </p:sp>
      <p:sp>
        <p:nvSpPr>
          <p:cNvPr id="40" name="TextBox 39"/>
          <p:cNvSpPr txBox="1"/>
          <p:nvPr/>
        </p:nvSpPr>
        <p:spPr>
          <a:xfrm>
            <a:off x="6016426" y="1787288"/>
            <a:ext cx="1039616" cy="408573"/>
          </a:xfrm>
          <a:prstGeom prst="rect">
            <a:avLst/>
          </a:prstGeom>
          <a:noFill/>
        </p:spPr>
        <p:txBody>
          <a:bodyPr wrap="square" lIns="137160" tIns="109728" rIns="137160" bIns="109728" rtlCol="0">
            <a:spAutoFit/>
          </a:bodyPr>
          <a:lstStyle/>
          <a:p>
            <a:pPr>
              <a:lnSpc>
                <a:spcPct val="90000"/>
              </a:lnSpc>
              <a:spcAft>
                <a:spcPts val="450"/>
              </a:spcAft>
            </a:pPr>
            <a:r>
              <a:rPr lang="nl-BE" sz="1350" dirty="0">
                <a:gradFill>
                  <a:gsLst>
                    <a:gs pos="2917">
                      <a:schemeClr val="tx1"/>
                    </a:gs>
                    <a:gs pos="30000">
                      <a:schemeClr val="tx1"/>
                    </a:gs>
                  </a:gsLst>
                  <a:lin ang="5400000" scaled="0"/>
                </a:gradFill>
              </a:rPr>
              <a:t>Inventory</a:t>
            </a:r>
          </a:p>
        </p:txBody>
      </p:sp>
      <p:sp>
        <p:nvSpPr>
          <p:cNvPr id="41" name="TextBox 40"/>
          <p:cNvSpPr txBox="1"/>
          <p:nvPr/>
        </p:nvSpPr>
        <p:spPr>
          <a:xfrm>
            <a:off x="5818594" y="2838360"/>
            <a:ext cx="1435280" cy="408573"/>
          </a:xfrm>
          <a:prstGeom prst="rect">
            <a:avLst/>
          </a:prstGeom>
          <a:noFill/>
        </p:spPr>
        <p:txBody>
          <a:bodyPr wrap="square" lIns="137160" tIns="109728" rIns="137160" bIns="109728" rtlCol="0">
            <a:spAutoFit/>
          </a:bodyPr>
          <a:lstStyle/>
          <a:p>
            <a:pPr>
              <a:lnSpc>
                <a:spcPct val="90000"/>
              </a:lnSpc>
              <a:spcAft>
                <a:spcPts val="450"/>
              </a:spcAft>
            </a:pPr>
            <a:r>
              <a:rPr lang="nl-BE" sz="1350" dirty="0">
                <a:gradFill>
                  <a:gsLst>
                    <a:gs pos="2917">
                      <a:schemeClr val="tx1"/>
                    </a:gs>
                    <a:gs pos="30000">
                      <a:schemeClr val="tx1"/>
                    </a:gs>
                  </a:gsLst>
                  <a:lin ang="5400000" scaled="0"/>
                </a:gradFill>
              </a:rPr>
              <a:t>General Ledger</a:t>
            </a:r>
          </a:p>
        </p:txBody>
      </p:sp>
      <p:cxnSp>
        <p:nvCxnSpPr>
          <p:cNvPr id="42" name="Straight Arrow Connector 41"/>
          <p:cNvCxnSpPr>
            <a:stCxn id="30" idx="3"/>
            <a:endCxn id="31" idx="1"/>
          </p:cNvCxnSpPr>
          <p:nvPr/>
        </p:nvCxnSpPr>
        <p:spPr>
          <a:xfrm>
            <a:off x="3030207" y="1487829"/>
            <a:ext cx="495707" cy="0"/>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43" name="Elbow Connector 42"/>
          <p:cNvCxnSpPr>
            <a:stCxn id="31" idx="2"/>
            <a:endCxn id="32" idx="0"/>
          </p:cNvCxnSpPr>
          <p:nvPr/>
        </p:nvCxnSpPr>
        <p:spPr>
          <a:xfrm rot="5400000">
            <a:off x="3110051" y="1140047"/>
            <a:ext cx="336020" cy="1629833"/>
          </a:xfrm>
          <a:prstGeom prst="bentConnector3">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44" name="Straight Arrow Connector 43"/>
          <p:cNvCxnSpPr>
            <a:stCxn id="32" idx="3"/>
            <a:endCxn id="33" idx="1"/>
          </p:cNvCxnSpPr>
          <p:nvPr/>
        </p:nvCxnSpPr>
        <p:spPr>
          <a:xfrm>
            <a:off x="3030207" y="2422098"/>
            <a:ext cx="1156766" cy="1873"/>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45" name="Straight Arrow Connector 44"/>
          <p:cNvCxnSpPr>
            <a:stCxn id="33" idx="3"/>
            <a:endCxn id="34" idx="1"/>
          </p:cNvCxnSpPr>
          <p:nvPr/>
        </p:nvCxnSpPr>
        <p:spPr>
          <a:xfrm flipV="1">
            <a:off x="5105075" y="2422098"/>
            <a:ext cx="864096" cy="1873"/>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46" name="Straight Arrow Connector 45"/>
          <p:cNvCxnSpPr>
            <a:stCxn id="32" idx="2"/>
            <a:endCxn id="36" idx="0"/>
          </p:cNvCxnSpPr>
          <p:nvPr/>
        </p:nvCxnSpPr>
        <p:spPr>
          <a:xfrm>
            <a:off x="2463143" y="2721221"/>
            <a:ext cx="0" cy="428475"/>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47" name="Straight Arrow Connector 46"/>
          <p:cNvCxnSpPr>
            <a:stCxn id="36" idx="1"/>
            <a:endCxn id="35" idx="3"/>
          </p:cNvCxnSpPr>
          <p:nvPr/>
        </p:nvCxnSpPr>
        <p:spPr>
          <a:xfrm flipH="1">
            <a:off x="1588841" y="3448820"/>
            <a:ext cx="307239" cy="0"/>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48" name="Straight Arrow Connector 47"/>
          <p:cNvCxnSpPr>
            <a:stCxn id="36" idx="3"/>
            <a:endCxn id="37" idx="1"/>
          </p:cNvCxnSpPr>
          <p:nvPr/>
        </p:nvCxnSpPr>
        <p:spPr>
          <a:xfrm>
            <a:off x="3030207" y="3448820"/>
            <a:ext cx="1149554" cy="281"/>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49" name="Straight Arrow Connector 48"/>
          <p:cNvCxnSpPr>
            <a:stCxn id="37" idx="3"/>
            <a:endCxn id="38" idx="1"/>
          </p:cNvCxnSpPr>
          <p:nvPr/>
        </p:nvCxnSpPr>
        <p:spPr>
          <a:xfrm>
            <a:off x="5097863" y="3449101"/>
            <a:ext cx="871308" cy="0"/>
          </a:xfrm>
          <a:prstGeom prst="straightConnector1">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50" name="Elbow Connector 49"/>
          <p:cNvCxnSpPr/>
          <p:nvPr/>
        </p:nvCxnSpPr>
        <p:spPr>
          <a:xfrm rot="5400000" flipH="1" flipV="1">
            <a:off x="5671718" y="2599721"/>
            <a:ext cx="729000" cy="972000"/>
          </a:xfrm>
          <a:prstGeom prst="bentConnector3">
            <a:avLst>
              <a:gd name="adj1" fmla="val 77948"/>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51" name="Elbow Connector 50"/>
          <p:cNvCxnSpPr>
            <a:stCxn id="39" idx="3"/>
            <a:endCxn id="38" idx="2"/>
          </p:cNvCxnSpPr>
          <p:nvPr/>
        </p:nvCxnSpPr>
        <p:spPr>
          <a:xfrm flipV="1">
            <a:off x="3030207" y="3748225"/>
            <a:ext cx="3506027" cy="513832"/>
          </a:xfrm>
          <a:prstGeom prst="bentConnector2">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52" name="Elbow Connector 51"/>
          <p:cNvCxnSpPr>
            <a:stCxn id="39" idx="1"/>
            <a:endCxn id="35" idx="2"/>
          </p:cNvCxnSpPr>
          <p:nvPr/>
        </p:nvCxnSpPr>
        <p:spPr>
          <a:xfrm rot="10800000">
            <a:off x="1021778" y="3747946"/>
            <a:ext cx="874302" cy="514112"/>
          </a:xfrm>
          <a:prstGeom prst="bentConnector2">
            <a:avLst/>
          </a:prstGeom>
          <a:ln w="38100">
            <a:headEnd type="none" w="med" len="med"/>
            <a:tailEnd type="triangle" w="med"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90792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barn(inVertical)">
                                      <p:cBhvr>
                                        <p:cTn id="19" dur="500"/>
                                        <p:tgtEl>
                                          <p:spTgt spid="42"/>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anim calcmode="lin" valueType="num">
                                      <p:cBhvr>
                                        <p:cTn id="23" dur="1000" fill="hold"/>
                                        <p:tgtEl>
                                          <p:spTgt spid="31"/>
                                        </p:tgtEl>
                                        <p:attrNameLst>
                                          <p:attrName>ppt_x</p:attrName>
                                        </p:attrNameLst>
                                      </p:cBhvr>
                                      <p:tavLst>
                                        <p:tav tm="0">
                                          <p:val>
                                            <p:strVal val="#ppt_x"/>
                                          </p:val>
                                        </p:tav>
                                        <p:tav tm="100000">
                                          <p:val>
                                            <p:strVal val="#ppt_x"/>
                                          </p:val>
                                        </p:tav>
                                      </p:tavLst>
                                    </p:anim>
                                    <p:anim calcmode="lin" valueType="num">
                                      <p:cBhvr>
                                        <p:cTn id="2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barn(inVertical)">
                                      <p:cBhvr>
                                        <p:cTn id="29" dur="500"/>
                                        <p:tgtEl>
                                          <p:spTgt spid="43"/>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barn(inVertical)">
                                      <p:cBhvr>
                                        <p:cTn id="39" dur="500"/>
                                        <p:tgtEl>
                                          <p:spTgt spid="44"/>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barn(inVertical)">
                                      <p:cBhvr>
                                        <p:cTn id="49" dur="500"/>
                                        <p:tgtEl>
                                          <p:spTgt spid="45"/>
                                        </p:tgtEl>
                                      </p:cBhvr>
                                    </p:animEffect>
                                  </p:childTnLst>
                                </p:cTn>
                              </p:par>
                              <p:par>
                                <p:cTn id="50" presetID="42"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1000"/>
                                        <p:tgtEl>
                                          <p:spTgt spid="34"/>
                                        </p:tgtEl>
                                      </p:cBhvr>
                                    </p:animEffect>
                                    <p:anim calcmode="lin" valueType="num">
                                      <p:cBhvr>
                                        <p:cTn id="53" dur="1000" fill="hold"/>
                                        <p:tgtEl>
                                          <p:spTgt spid="34"/>
                                        </p:tgtEl>
                                        <p:attrNameLst>
                                          <p:attrName>ppt_x</p:attrName>
                                        </p:attrNameLst>
                                      </p:cBhvr>
                                      <p:tavLst>
                                        <p:tav tm="0">
                                          <p:val>
                                            <p:strVal val="#ppt_x"/>
                                          </p:val>
                                        </p:tav>
                                        <p:tav tm="100000">
                                          <p:val>
                                            <p:strVal val="#ppt_x"/>
                                          </p:val>
                                        </p:tav>
                                      </p:tavLst>
                                    </p:anim>
                                    <p:anim calcmode="lin" valueType="num">
                                      <p:cBhvr>
                                        <p:cTn id="54" dur="1000" fill="hold"/>
                                        <p:tgtEl>
                                          <p:spTgt spid="3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1000"/>
                                        <p:tgtEl>
                                          <p:spTgt spid="40"/>
                                        </p:tgtEl>
                                      </p:cBhvr>
                                    </p:animEffect>
                                    <p:anim calcmode="lin" valueType="num">
                                      <p:cBhvr>
                                        <p:cTn id="58" dur="1000" fill="hold"/>
                                        <p:tgtEl>
                                          <p:spTgt spid="40"/>
                                        </p:tgtEl>
                                        <p:attrNameLst>
                                          <p:attrName>ppt_x</p:attrName>
                                        </p:attrNameLst>
                                      </p:cBhvr>
                                      <p:tavLst>
                                        <p:tav tm="0">
                                          <p:val>
                                            <p:strVal val="#ppt_x"/>
                                          </p:val>
                                        </p:tav>
                                        <p:tav tm="100000">
                                          <p:val>
                                            <p:strVal val="#ppt_x"/>
                                          </p:val>
                                        </p:tav>
                                      </p:tavLst>
                                    </p:anim>
                                    <p:anim calcmode="lin" valueType="num">
                                      <p:cBhvr>
                                        <p:cTn id="5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barn(inVertical)">
                                      <p:cBhvr>
                                        <p:cTn id="64" dur="500"/>
                                        <p:tgtEl>
                                          <p:spTgt spid="46"/>
                                        </p:tgtEl>
                                      </p:cBhvr>
                                    </p:animEffect>
                                  </p:childTnLst>
                                </p:cTn>
                              </p:par>
                              <p:par>
                                <p:cTn id="65" presetID="42"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1000"/>
                                        <p:tgtEl>
                                          <p:spTgt spid="36"/>
                                        </p:tgtEl>
                                      </p:cBhvr>
                                    </p:animEffect>
                                    <p:anim calcmode="lin" valueType="num">
                                      <p:cBhvr>
                                        <p:cTn id="68" dur="1000" fill="hold"/>
                                        <p:tgtEl>
                                          <p:spTgt spid="36"/>
                                        </p:tgtEl>
                                        <p:attrNameLst>
                                          <p:attrName>ppt_x</p:attrName>
                                        </p:attrNameLst>
                                      </p:cBhvr>
                                      <p:tavLst>
                                        <p:tav tm="0">
                                          <p:val>
                                            <p:strVal val="#ppt_x"/>
                                          </p:val>
                                        </p:tav>
                                        <p:tav tm="100000">
                                          <p:val>
                                            <p:strVal val="#ppt_x"/>
                                          </p:val>
                                        </p:tav>
                                      </p:tavLst>
                                    </p:anim>
                                    <p:anim calcmode="lin" valueType="num">
                                      <p:cBhvr>
                                        <p:cTn id="6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barn(inVertical)">
                                      <p:cBhvr>
                                        <p:cTn id="74" dur="500"/>
                                        <p:tgtEl>
                                          <p:spTgt spid="48"/>
                                        </p:tgtEl>
                                      </p:cBhvr>
                                    </p:animEffect>
                                  </p:childTnLst>
                                </p:cTn>
                              </p:par>
                              <p:par>
                                <p:cTn id="75" presetID="42"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1000"/>
                                        <p:tgtEl>
                                          <p:spTgt spid="37"/>
                                        </p:tgtEl>
                                      </p:cBhvr>
                                    </p:animEffect>
                                    <p:anim calcmode="lin" valueType="num">
                                      <p:cBhvr>
                                        <p:cTn id="78" dur="1000" fill="hold"/>
                                        <p:tgtEl>
                                          <p:spTgt spid="37"/>
                                        </p:tgtEl>
                                        <p:attrNameLst>
                                          <p:attrName>ppt_x</p:attrName>
                                        </p:attrNameLst>
                                      </p:cBhvr>
                                      <p:tavLst>
                                        <p:tav tm="0">
                                          <p:val>
                                            <p:strVal val="#ppt_x"/>
                                          </p:val>
                                        </p:tav>
                                        <p:tav tm="100000">
                                          <p:val>
                                            <p:strVal val="#ppt_x"/>
                                          </p:val>
                                        </p:tav>
                                      </p:tavLst>
                                    </p:anim>
                                    <p:anim calcmode="lin" valueType="num">
                                      <p:cBhvr>
                                        <p:cTn id="7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nodeType="click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barn(inVertical)">
                                      <p:cBhvr>
                                        <p:cTn id="84" dur="500"/>
                                        <p:tgtEl>
                                          <p:spTgt spid="49"/>
                                        </p:tgtEl>
                                      </p:cBhvr>
                                    </p:animEffect>
                                  </p:childTnLst>
                                </p:cTn>
                              </p:par>
                              <p:par>
                                <p:cTn id="85" presetID="16" presetClass="entr" presetSubtype="21"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barn(inVertical)">
                                      <p:cBhvr>
                                        <p:cTn id="87" dur="500"/>
                                        <p:tgtEl>
                                          <p:spTgt spid="50"/>
                                        </p:tgtEl>
                                      </p:cBhvr>
                                    </p:animEffect>
                                  </p:childTnLst>
                                </p:cTn>
                              </p:par>
                              <p:par>
                                <p:cTn id="88" presetID="42" presetClass="entr" presetSubtype="0"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fade">
                                      <p:cBhvr>
                                        <p:cTn id="90" dur="1000"/>
                                        <p:tgtEl>
                                          <p:spTgt spid="38"/>
                                        </p:tgtEl>
                                      </p:cBhvr>
                                    </p:animEffect>
                                    <p:anim calcmode="lin" valueType="num">
                                      <p:cBhvr>
                                        <p:cTn id="91" dur="1000" fill="hold"/>
                                        <p:tgtEl>
                                          <p:spTgt spid="38"/>
                                        </p:tgtEl>
                                        <p:attrNameLst>
                                          <p:attrName>ppt_x</p:attrName>
                                        </p:attrNameLst>
                                      </p:cBhvr>
                                      <p:tavLst>
                                        <p:tav tm="0">
                                          <p:val>
                                            <p:strVal val="#ppt_x"/>
                                          </p:val>
                                        </p:tav>
                                        <p:tav tm="100000">
                                          <p:val>
                                            <p:strVal val="#ppt_x"/>
                                          </p:val>
                                        </p:tav>
                                      </p:tavLst>
                                    </p:anim>
                                    <p:anim calcmode="lin" valueType="num">
                                      <p:cBhvr>
                                        <p:cTn id="92" dur="1000" fill="hold"/>
                                        <p:tgtEl>
                                          <p:spTgt spid="38"/>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1000"/>
                                        <p:tgtEl>
                                          <p:spTgt spid="41"/>
                                        </p:tgtEl>
                                      </p:cBhvr>
                                    </p:animEffect>
                                    <p:anim calcmode="lin" valueType="num">
                                      <p:cBhvr>
                                        <p:cTn id="96" dur="1000" fill="hold"/>
                                        <p:tgtEl>
                                          <p:spTgt spid="41"/>
                                        </p:tgtEl>
                                        <p:attrNameLst>
                                          <p:attrName>ppt_x</p:attrName>
                                        </p:attrNameLst>
                                      </p:cBhvr>
                                      <p:tavLst>
                                        <p:tav tm="0">
                                          <p:val>
                                            <p:strVal val="#ppt_x"/>
                                          </p:val>
                                        </p:tav>
                                        <p:tav tm="100000">
                                          <p:val>
                                            <p:strVal val="#ppt_x"/>
                                          </p:val>
                                        </p:tav>
                                      </p:tavLst>
                                    </p:anim>
                                    <p:anim calcmode="lin" valueType="num">
                                      <p:cBhvr>
                                        <p:cTn id="9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barn(inVertical)">
                                      <p:cBhvr>
                                        <p:cTn id="102" dur="500"/>
                                        <p:tgtEl>
                                          <p:spTgt spid="47"/>
                                        </p:tgtEl>
                                      </p:cBhvr>
                                    </p:animEffect>
                                  </p:childTnLst>
                                </p:cTn>
                              </p:par>
                              <p:par>
                                <p:cTn id="103" presetID="42" presetClass="entr" presetSubtype="0" fill="hold" grpId="0" nodeType="with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fade">
                                      <p:cBhvr>
                                        <p:cTn id="105" dur="1000"/>
                                        <p:tgtEl>
                                          <p:spTgt spid="35"/>
                                        </p:tgtEl>
                                      </p:cBhvr>
                                    </p:animEffect>
                                    <p:anim calcmode="lin" valueType="num">
                                      <p:cBhvr>
                                        <p:cTn id="106" dur="1000" fill="hold"/>
                                        <p:tgtEl>
                                          <p:spTgt spid="35"/>
                                        </p:tgtEl>
                                        <p:attrNameLst>
                                          <p:attrName>ppt_x</p:attrName>
                                        </p:attrNameLst>
                                      </p:cBhvr>
                                      <p:tavLst>
                                        <p:tav tm="0">
                                          <p:val>
                                            <p:strVal val="#ppt_x"/>
                                          </p:val>
                                        </p:tav>
                                        <p:tav tm="100000">
                                          <p:val>
                                            <p:strVal val="#ppt_x"/>
                                          </p:val>
                                        </p:tav>
                                      </p:tavLst>
                                    </p:anim>
                                    <p:anim calcmode="lin" valueType="num">
                                      <p:cBhvr>
                                        <p:cTn id="10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fade">
                                      <p:cBhvr>
                                        <p:cTn id="112" dur="1000"/>
                                        <p:tgtEl>
                                          <p:spTgt spid="39"/>
                                        </p:tgtEl>
                                      </p:cBhvr>
                                    </p:animEffect>
                                    <p:anim calcmode="lin" valueType="num">
                                      <p:cBhvr>
                                        <p:cTn id="113" dur="1000" fill="hold"/>
                                        <p:tgtEl>
                                          <p:spTgt spid="39"/>
                                        </p:tgtEl>
                                        <p:attrNameLst>
                                          <p:attrName>ppt_x</p:attrName>
                                        </p:attrNameLst>
                                      </p:cBhvr>
                                      <p:tavLst>
                                        <p:tav tm="0">
                                          <p:val>
                                            <p:strVal val="#ppt_x"/>
                                          </p:val>
                                        </p:tav>
                                        <p:tav tm="100000">
                                          <p:val>
                                            <p:strVal val="#ppt_x"/>
                                          </p:val>
                                        </p:tav>
                                      </p:tavLst>
                                    </p:anim>
                                    <p:anim calcmode="lin" valueType="num">
                                      <p:cBhvr>
                                        <p:cTn id="11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nodeType="clickEffect">
                                  <p:stCondLst>
                                    <p:cond delay="0"/>
                                  </p:stCondLst>
                                  <p:childTnLst>
                                    <p:set>
                                      <p:cBhvr>
                                        <p:cTn id="118" dur="1" fill="hold">
                                          <p:stCondLst>
                                            <p:cond delay="0"/>
                                          </p:stCondLst>
                                        </p:cTn>
                                        <p:tgtEl>
                                          <p:spTgt spid="51"/>
                                        </p:tgtEl>
                                        <p:attrNameLst>
                                          <p:attrName>style.visibility</p:attrName>
                                        </p:attrNameLst>
                                      </p:cBhvr>
                                      <p:to>
                                        <p:strVal val="visible"/>
                                      </p:to>
                                    </p:set>
                                    <p:animEffect transition="in" filter="barn(inVertical)">
                                      <p:cBhvr>
                                        <p:cTn id="119" dur="500"/>
                                        <p:tgtEl>
                                          <p:spTgt spid="51"/>
                                        </p:tgtEl>
                                      </p:cBhvr>
                                    </p:animEffect>
                                  </p:childTnLst>
                                </p:cTn>
                              </p:par>
                              <p:par>
                                <p:cTn id="120" presetID="16" presetClass="entr" presetSubtype="21" fill="hold"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barn(inVertical)">
                                      <p:cBhvr>
                                        <p:cTn id="1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Process Sales and Purchases - Review</a:t>
            </a:r>
          </a:p>
        </p:txBody>
      </p:sp>
      <p:sp>
        <p:nvSpPr>
          <p:cNvPr id="7" name="Footer Placeholder 8"/>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2" name="Text Placeholder 1"/>
          <p:cNvSpPr>
            <a:spLocks noGrp="1"/>
          </p:cNvSpPr>
          <p:nvPr>
            <p:ph type="body" sz="quarter" idx="13"/>
          </p:nvPr>
        </p:nvSpPr>
        <p:spPr/>
        <p:txBody>
          <a:bodyPr/>
          <a:lstStyle/>
          <a:p>
            <a:r>
              <a:rPr lang="nl-BE" dirty="0" err="1"/>
              <a:t>Process</a:t>
            </a:r>
            <a:r>
              <a:rPr lang="nl-BE" dirty="0"/>
              <a:t> </a:t>
            </a:r>
            <a:r>
              <a:rPr lang="nl-BE" dirty="0" err="1"/>
              <a:t>Flows</a:t>
            </a:r>
            <a:endParaRPr lang="nl-BE" dirty="0"/>
          </a:p>
          <a:p>
            <a:r>
              <a:rPr lang="en-US" dirty="0"/>
              <a:t>From Purchase Order to Purchase Invoice</a:t>
            </a:r>
            <a:endParaRPr lang="nl-BE" dirty="0"/>
          </a:p>
          <a:p>
            <a:r>
              <a:rPr lang="nl-BE" dirty="0" err="1"/>
              <a:t>Create</a:t>
            </a:r>
            <a:r>
              <a:rPr lang="nl-BE" dirty="0"/>
              <a:t> </a:t>
            </a:r>
            <a:r>
              <a:rPr lang="nl-BE" dirty="0" err="1"/>
              <a:t>Purchase</a:t>
            </a:r>
            <a:r>
              <a:rPr lang="nl-BE" dirty="0"/>
              <a:t> </a:t>
            </a:r>
            <a:r>
              <a:rPr lang="nl-BE" dirty="0" err="1"/>
              <a:t>Invoices</a:t>
            </a:r>
            <a:endParaRPr lang="nl-BE" dirty="0"/>
          </a:p>
          <a:p>
            <a:r>
              <a:rPr lang="en-US" dirty="0"/>
              <a:t>From Sales Quote to Sales Invoice</a:t>
            </a:r>
          </a:p>
          <a:p>
            <a:endParaRPr lang="nl-BE" dirty="0"/>
          </a:p>
        </p:txBody>
      </p:sp>
    </p:spTree>
    <p:extLst>
      <p:ext uri="{BB962C8B-B14F-4D97-AF65-F5344CB8AC3E}">
        <p14:creationId xmlns:p14="http://schemas.microsoft.com/office/powerpoint/2010/main" val="247550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nl-BE" dirty="0"/>
              <a:t>Module 9</a:t>
            </a:r>
            <a:endParaRPr lang="en-US" dirty="0"/>
          </a:p>
        </p:txBody>
      </p:sp>
      <p:sp>
        <p:nvSpPr>
          <p:cNvPr id="3" name="Text Placeholder 2"/>
          <p:cNvSpPr>
            <a:spLocks noGrp="1"/>
          </p:cNvSpPr>
          <p:nvPr>
            <p:ph type="body" sz="quarter" idx="12"/>
          </p:nvPr>
        </p:nvSpPr>
        <p:spPr/>
        <p:txBody>
          <a:bodyPr/>
          <a:lstStyle/>
          <a:p>
            <a:r>
              <a:rPr lang="nl-BE" dirty="0"/>
              <a:t>Technology </a:t>
            </a:r>
            <a:r>
              <a:rPr lang="nl-BE" dirty="0" err="1"/>
              <a:t>Overview</a:t>
            </a:r>
            <a:endParaRPr lang="en-US" dirty="0"/>
          </a:p>
        </p:txBody>
      </p:sp>
    </p:spTree>
    <p:extLst>
      <p:ext uri="{BB962C8B-B14F-4D97-AF65-F5344CB8AC3E}">
        <p14:creationId xmlns:p14="http://schemas.microsoft.com/office/powerpoint/2010/main" val="27916205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Technology Overview - Overview</a:t>
            </a:r>
          </a:p>
        </p:txBody>
      </p:sp>
      <p:sp>
        <p:nvSpPr>
          <p:cNvPr id="7" name="Footer Placeholder 8"/>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6" name="Text Placeholder 1"/>
          <p:cNvSpPr>
            <a:spLocks noGrp="1"/>
          </p:cNvSpPr>
          <p:nvPr>
            <p:ph type="body" sz="quarter" idx="13"/>
          </p:nvPr>
        </p:nvSpPr>
        <p:spPr>
          <a:xfrm>
            <a:off x="571500" y="800576"/>
            <a:ext cx="8343900" cy="3829050"/>
          </a:xfrm>
        </p:spPr>
        <p:txBody>
          <a:bodyPr/>
          <a:lstStyle/>
          <a:p>
            <a:r>
              <a:rPr lang="fr-FR" dirty="0"/>
              <a:t>Microsoft Dynamics NAV </a:t>
            </a:r>
            <a:r>
              <a:rPr lang="en-US" dirty="0"/>
              <a:t>Development</a:t>
            </a:r>
            <a:r>
              <a:rPr lang="fr-FR" dirty="0"/>
              <a:t> </a:t>
            </a:r>
            <a:r>
              <a:rPr lang="fr-FR" dirty="0" err="1"/>
              <a:t>Environment</a:t>
            </a:r>
            <a:endParaRPr lang="fr-FR" dirty="0"/>
          </a:p>
          <a:p>
            <a:r>
              <a:rPr lang="en-US" dirty="0"/>
              <a:t>Web Services Support</a:t>
            </a:r>
            <a:endParaRPr lang="fr-FR" dirty="0"/>
          </a:p>
          <a:p>
            <a:r>
              <a:rPr lang="en-US" dirty="0"/>
              <a:t>Multilanguage Functionality</a:t>
            </a:r>
          </a:p>
          <a:p>
            <a:endParaRPr lang="en-US" dirty="0"/>
          </a:p>
          <a:p>
            <a:endParaRPr lang="nl-BE" dirty="0"/>
          </a:p>
          <a:p>
            <a:pPr marL="0" indent="0">
              <a:buNone/>
            </a:pPr>
            <a:endParaRPr lang="nl-BE" dirty="0"/>
          </a:p>
        </p:txBody>
      </p:sp>
    </p:spTree>
    <p:extLst>
      <p:ext uri="{BB962C8B-B14F-4D97-AF65-F5344CB8AC3E}">
        <p14:creationId xmlns:p14="http://schemas.microsoft.com/office/powerpoint/2010/main" val="3389495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z="2400" dirty="0"/>
              <a:t>Microsoft Dynamics NAV  </a:t>
            </a:r>
            <a:r>
              <a:rPr lang="fr-FR" sz="2400" dirty="0" err="1"/>
              <a:t>Development</a:t>
            </a:r>
            <a:r>
              <a:rPr lang="fr-FR" sz="2400" dirty="0"/>
              <a:t> </a:t>
            </a:r>
            <a:r>
              <a:rPr lang="fr-FR" sz="2400" dirty="0" err="1"/>
              <a:t>Environment</a:t>
            </a:r>
            <a:endParaRPr lang="en-US" sz="2400" dirty="0"/>
          </a:p>
        </p:txBody>
      </p:sp>
      <p:sp>
        <p:nvSpPr>
          <p:cNvPr id="4" name="Footer Placeholder 5"/>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2" name="Text Placeholder 1"/>
          <p:cNvSpPr>
            <a:spLocks noGrp="1"/>
          </p:cNvSpPr>
          <p:nvPr>
            <p:ph type="body" sz="quarter" idx="13"/>
          </p:nvPr>
        </p:nvSpPr>
        <p:spPr/>
        <p:txBody>
          <a:bodyPr/>
          <a:lstStyle/>
          <a:p>
            <a:pPr lvl="0"/>
            <a:r>
              <a:rPr lang="fr-BE" dirty="0"/>
              <a:t>Object Designer</a:t>
            </a:r>
          </a:p>
          <a:p>
            <a:pPr lvl="0"/>
            <a:r>
              <a:rPr lang="fr-BE" dirty="0"/>
              <a:t>Application </a:t>
            </a:r>
            <a:r>
              <a:rPr lang="fr-BE" dirty="0" err="1"/>
              <a:t>Objects</a:t>
            </a:r>
            <a:endParaRPr lang="fr-BE" dirty="0"/>
          </a:p>
          <a:p>
            <a:pPr lvl="0"/>
            <a:endParaRPr lang="fr-BE" dirty="0"/>
          </a:p>
          <a:p>
            <a:pPr lvl="0"/>
            <a:r>
              <a:rPr lang="fr-BE" dirty="0" err="1"/>
              <a:t>Other</a:t>
            </a:r>
            <a:r>
              <a:rPr lang="fr-BE" dirty="0"/>
              <a:t> Uses:</a:t>
            </a:r>
          </a:p>
          <a:p>
            <a:pPr lvl="1"/>
            <a:r>
              <a:rPr lang="fr-BE" dirty="0" err="1"/>
              <a:t>Databases</a:t>
            </a:r>
            <a:endParaRPr lang="fr-BE" dirty="0"/>
          </a:p>
          <a:p>
            <a:pPr lvl="1"/>
            <a:r>
              <a:rPr lang="fr-BE" dirty="0"/>
              <a:t>Debugger</a:t>
            </a:r>
          </a:p>
          <a:p>
            <a:pPr lvl="1"/>
            <a:r>
              <a:rPr lang="fr-BE" dirty="0"/>
              <a:t>NAV </a:t>
            </a:r>
            <a:r>
              <a:rPr lang="fr-BE" dirty="0" err="1"/>
              <a:t>licenses</a:t>
            </a:r>
            <a:endParaRPr lang="fr-BE" dirty="0"/>
          </a:p>
          <a:p>
            <a:pPr marL="0" indent="0">
              <a:buNone/>
            </a:pPr>
            <a:endParaRPr lang="en-US" dirty="0"/>
          </a:p>
        </p:txBody>
      </p:sp>
    </p:spTree>
    <p:extLst>
      <p:ext uri="{BB962C8B-B14F-4D97-AF65-F5344CB8AC3E}">
        <p14:creationId xmlns:p14="http://schemas.microsoft.com/office/powerpoint/2010/main" val="211147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ERP System</a:t>
            </a:r>
          </a:p>
        </p:txBody>
      </p:sp>
      <p:sp>
        <p:nvSpPr>
          <p:cNvPr id="8" name="Rectangle 7"/>
          <p:cNvSpPr/>
          <p:nvPr/>
        </p:nvSpPr>
        <p:spPr bwMode="auto">
          <a:xfrm>
            <a:off x="883258" y="1868726"/>
            <a:ext cx="2025000" cy="22410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r>
              <a:rPr lang="en-US" sz="2100" b="1" dirty="0">
                <a:gradFill>
                  <a:gsLst>
                    <a:gs pos="0">
                      <a:srgbClr val="FFFFFF"/>
                    </a:gs>
                    <a:gs pos="100000">
                      <a:srgbClr val="FFFFFF"/>
                    </a:gs>
                  </a:gsLst>
                  <a:lin ang="5400000" scaled="0"/>
                </a:gradFill>
                <a:ea typeface="Segoe UI" pitchFamily="34" charset="0"/>
                <a:cs typeface="Segoe UI" pitchFamily="34" charset="0"/>
              </a:rPr>
              <a:t>Real time</a:t>
            </a:r>
            <a:endParaRPr lang="da-DK" sz="21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637564" y="1868726"/>
            <a:ext cx="2025000" cy="2241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r>
              <a:rPr lang="en-US" sz="2100" b="1" dirty="0">
                <a:gradFill>
                  <a:gsLst>
                    <a:gs pos="0">
                      <a:srgbClr val="FFFFFF"/>
                    </a:gs>
                    <a:gs pos="100000">
                      <a:srgbClr val="FFFFFF"/>
                    </a:gs>
                  </a:gsLst>
                  <a:lin ang="5400000" scaled="0"/>
                </a:gradFill>
                <a:ea typeface="Segoe UI" pitchFamily="34" charset="0"/>
                <a:cs typeface="Segoe UI" pitchFamily="34" charset="0"/>
              </a:rPr>
              <a:t>Support growth</a:t>
            </a:r>
            <a:endParaRPr lang="da-DK" sz="21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6445876" y="1868726"/>
            <a:ext cx="2025000" cy="2241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r>
              <a:rPr lang="en-US" sz="2100" b="1" dirty="0">
                <a:gradFill>
                  <a:gsLst>
                    <a:gs pos="0">
                      <a:srgbClr val="FFFFFF"/>
                    </a:gs>
                    <a:gs pos="100000">
                      <a:srgbClr val="FFFFFF"/>
                    </a:gs>
                  </a:gsLst>
                  <a:lin ang="5400000" scaled="0"/>
                </a:gradFill>
                <a:ea typeface="Segoe UI" pitchFamily="34" charset="0"/>
                <a:cs typeface="Segoe UI" pitchFamily="34" charset="0"/>
              </a:rPr>
              <a:t>Job roles and authorization</a:t>
            </a:r>
            <a:endParaRPr lang="da-DK" sz="21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724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t>Web Services</a:t>
            </a:r>
          </a:p>
        </p:txBody>
      </p:sp>
      <p:sp>
        <p:nvSpPr>
          <p:cNvPr id="4" name="Footer Placeholder 5"/>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2" name="Text Placeholder 1"/>
          <p:cNvSpPr>
            <a:spLocks noGrp="1"/>
          </p:cNvSpPr>
          <p:nvPr>
            <p:ph type="body" sz="quarter" idx="13"/>
          </p:nvPr>
        </p:nvSpPr>
        <p:spPr/>
        <p:txBody>
          <a:bodyPr/>
          <a:lstStyle/>
          <a:p>
            <a:pPr marL="257175" indent="-257175"/>
            <a:r>
              <a:rPr lang="en-US" dirty="0"/>
              <a:t>Enable applications to communicate with one another</a:t>
            </a:r>
          </a:p>
          <a:p>
            <a:pPr marL="257175" indent="-257175"/>
            <a:r>
              <a:rPr lang="en-US" dirty="0"/>
              <a:t>Create and publish Microsoft Dynamics NAV 2017 data and functionality as a web service</a:t>
            </a:r>
          </a:p>
          <a:p>
            <a:pPr marL="257175" indent="-257175"/>
            <a:r>
              <a:rPr lang="en-US" dirty="0"/>
              <a:t>SOAP web services</a:t>
            </a:r>
          </a:p>
          <a:p>
            <a:pPr marL="257175" indent="-257175"/>
            <a:r>
              <a:rPr lang="en-US" dirty="0"/>
              <a:t>OData web services</a:t>
            </a:r>
          </a:p>
          <a:p>
            <a:pPr marL="0" indent="0">
              <a:buNone/>
            </a:pPr>
            <a:endParaRPr lang="en-US" dirty="0"/>
          </a:p>
        </p:txBody>
      </p:sp>
    </p:spTree>
    <p:extLst>
      <p:ext uri="{BB962C8B-B14F-4D97-AF65-F5344CB8AC3E}">
        <p14:creationId xmlns:p14="http://schemas.microsoft.com/office/powerpoint/2010/main" val="79301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Technology Overview - Review</a:t>
            </a:r>
          </a:p>
        </p:txBody>
      </p:sp>
      <p:sp>
        <p:nvSpPr>
          <p:cNvPr id="7" name="Footer Placeholder 8"/>
          <p:cNvSpPr>
            <a:spLocks noGrp="1"/>
          </p:cNvSpPr>
          <p:nvPr>
            <p:ph type="ftr" sz="quarter" idx="4294967295"/>
          </p:nvPr>
        </p:nvSpPr>
        <p:spPr>
          <a:xfrm>
            <a:off x="457200" y="4743451"/>
            <a:ext cx="2895600" cy="273844"/>
          </a:xfrm>
          <a:prstGeom prst="rect">
            <a:avLst/>
          </a:prstGeom>
        </p:spPr>
        <p:txBody>
          <a:bodyPr/>
          <a:lstStyle>
            <a:lvl1pPr algn="l">
              <a:defRPr/>
            </a:lvl1pPr>
          </a:lstStyle>
          <a:p>
            <a:endParaRPr lang="en-US" dirty="0"/>
          </a:p>
        </p:txBody>
      </p:sp>
      <p:sp>
        <p:nvSpPr>
          <p:cNvPr id="6" name="Text Placeholder 1"/>
          <p:cNvSpPr>
            <a:spLocks noGrp="1"/>
          </p:cNvSpPr>
          <p:nvPr>
            <p:ph type="body" sz="quarter" idx="13"/>
          </p:nvPr>
        </p:nvSpPr>
        <p:spPr>
          <a:xfrm>
            <a:off x="571500" y="800576"/>
            <a:ext cx="8343900" cy="3829050"/>
          </a:xfrm>
        </p:spPr>
        <p:txBody>
          <a:bodyPr/>
          <a:lstStyle/>
          <a:p>
            <a:r>
              <a:rPr lang="fr-FR" dirty="0"/>
              <a:t>Microsoft Dynamics NAV </a:t>
            </a:r>
            <a:r>
              <a:rPr lang="en-US" dirty="0"/>
              <a:t>Development</a:t>
            </a:r>
            <a:r>
              <a:rPr lang="fr-FR" dirty="0"/>
              <a:t> </a:t>
            </a:r>
            <a:r>
              <a:rPr lang="fr-FR" dirty="0" err="1"/>
              <a:t>Environment</a:t>
            </a:r>
            <a:endParaRPr lang="fr-FR" dirty="0"/>
          </a:p>
          <a:p>
            <a:r>
              <a:rPr lang="en-US" dirty="0"/>
              <a:t>Web Services Support</a:t>
            </a:r>
            <a:endParaRPr lang="fr-FR" dirty="0"/>
          </a:p>
          <a:p>
            <a:r>
              <a:rPr lang="en-US" dirty="0"/>
              <a:t>Multilanguage Functionality</a:t>
            </a:r>
          </a:p>
          <a:p>
            <a:endParaRPr lang="en-US" dirty="0"/>
          </a:p>
          <a:p>
            <a:endParaRPr lang="nl-BE" dirty="0"/>
          </a:p>
          <a:p>
            <a:pPr marL="0" indent="0">
              <a:buNone/>
            </a:pPr>
            <a:endParaRPr lang="nl-BE" dirty="0"/>
          </a:p>
        </p:txBody>
      </p:sp>
    </p:spTree>
    <p:extLst>
      <p:ext uri="{BB962C8B-B14F-4D97-AF65-F5344CB8AC3E}">
        <p14:creationId xmlns:p14="http://schemas.microsoft.com/office/powerpoint/2010/main" val="62765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82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Microsoft Dynamics NAV 2017</a:t>
            </a:r>
          </a:p>
        </p:txBody>
      </p:sp>
      <p:pic>
        <p:nvPicPr>
          <p:cNvPr id="4" name="Picture 3"/>
          <p:cNvPicPr>
            <a:picLocks noChangeAspect="1"/>
          </p:cNvPicPr>
          <p:nvPr/>
        </p:nvPicPr>
        <p:blipFill>
          <a:blip r:embed="rId3"/>
          <a:stretch>
            <a:fillRect/>
          </a:stretch>
        </p:blipFill>
        <p:spPr>
          <a:xfrm>
            <a:off x="0" y="765381"/>
            <a:ext cx="9144000" cy="3854564"/>
          </a:xfrm>
          <a:prstGeom prst="rect">
            <a:avLst/>
          </a:prstGeom>
        </p:spPr>
      </p:pic>
    </p:spTree>
    <p:extLst>
      <p:ext uri="{BB962C8B-B14F-4D97-AF65-F5344CB8AC3E}">
        <p14:creationId xmlns:p14="http://schemas.microsoft.com/office/powerpoint/2010/main" val="205659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 Office 365 Experience</a:t>
            </a:r>
          </a:p>
        </p:txBody>
      </p:sp>
      <p:pic>
        <p:nvPicPr>
          <p:cNvPr id="18" name="Picture 17"/>
          <p:cNvPicPr>
            <a:picLocks noChangeAspect="1"/>
          </p:cNvPicPr>
          <p:nvPr/>
        </p:nvPicPr>
        <p:blipFill>
          <a:blip r:embed="rId3"/>
          <a:stretch>
            <a:fillRect/>
          </a:stretch>
        </p:blipFill>
        <p:spPr>
          <a:xfrm>
            <a:off x="457200" y="1029299"/>
            <a:ext cx="6047913" cy="3406676"/>
          </a:xfrm>
          <a:prstGeom prst="rect">
            <a:avLst/>
          </a:prstGeom>
          <a:effectLst>
            <a:outerShdw blurRad="76200" dist="25400" dir="5400000" sx="101000" sy="101000" algn="ctr" rotWithShape="0">
              <a:prstClr val="black">
                <a:alpha val="28000"/>
              </a:prstClr>
            </a:outerShdw>
          </a:effectLst>
        </p:spPr>
      </p:pic>
      <p:sp>
        <p:nvSpPr>
          <p:cNvPr id="19" name="Text Placeholder 2"/>
          <p:cNvSpPr txBox="1">
            <a:spLocks/>
          </p:cNvSpPr>
          <p:nvPr/>
        </p:nvSpPr>
        <p:spPr>
          <a:xfrm>
            <a:off x="6657740" y="1283613"/>
            <a:ext cx="2410690" cy="2323713"/>
          </a:xfrm>
          <a:prstGeom prst="rect">
            <a:avLst/>
          </a:prstGeom>
        </p:spPr>
        <p:txBody>
          <a:bodyPr vert="horz" wrap="square" lIns="109717" tIns="0" rIns="109717" bIns="0" rtlCol="0">
            <a:spAutoFit/>
          </a:bodyPr>
          <a:lstStyle>
            <a:lvl1pPr marL="0" marR="0" indent="0" algn="l" defTabSz="932651" rtl="0" eaLnBrk="1" fontAlgn="auto" latinLnBrk="0" hangingPunct="1">
              <a:lnSpc>
                <a:spcPct val="90000"/>
              </a:lnSpc>
              <a:spcBef>
                <a:spcPts val="600"/>
              </a:spcBef>
              <a:spcAft>
                <a:spcPts val="0"/>
              </a:spcAft>
              <a:buClrTx/>
              <a:buSzPct val="90000"/>
              <a:buFont typeface="Arial" pitchFamily="34" charset="0"/>
              <a:buNone/>
              <a:tabLst/>
              <a:defRPr sz="4000" b="0" kern="1200" spc="0" baseline="0">
                <a:gradFill>
                  <a:gsLst>
                    <a:gs pos="1250">
                      <a:schemeClr val="accent2"/>
                    </a:gs>
                    <a:gs pos="100000">
                      <a:schemeClr val="accent2"/>
                    </a:gs>
                  </a:gsLst>
                  <a:lin ang="5400000" scaled="0"/>
                </a:gradFill>
                <a:latin typeface="+mj-lt"/>
                <a:ea typeface="+mn-ea"/>
                <a:cs typeface="+mn-cs"/>
              </a:defRPr>
            </a:lvl1pPr>
            <a:lvl2pPr marL="4763" marR="0" indent="0" algn="l" defTabSz="932651"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651" rtl="0" eaLnBrk="1" fontAlgn="auto" latinLnBrk="0" hangingPunct="1">
              <a:lnSpc>
                <a:spcPct val="90000"/>
              </a:lnSpc>
              <a:spcBef>
                <a:spcPts val="6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3pPr>
            <a:lvl4pPr marL="1028599" marR="0" indent="-1028599" algn="l" defTabSz="932651" rtl="0" eaLnBrk="1" fontAlgn="auto" latinLnBrk="0" hangingPunct="1">
              <a:lnSpc>
                <a:spcPct val="90000"/>
              </a:lnSpc>
              <a:spcBef>
                <a:spcPts val="6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1028599" marR="0" indent="-1028599" algn="l" defTabSz="932651" rtl="0" eaLnBrk="1" fontAlgn="auto" latinLnBrk="0" hangingPunct="1">
              <a:lnSpc>
                <a:spcPct val="90000"/>
              </a:lnSpc>
              <a:spcBef>
                <a:spcPts val="6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4788"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15"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40"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767"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100000"/>
              </a:lnSpc>
              <a:buFont typeface="Arial" panose="020B0604020202020204" pitchFamily="34" charset="0"/>
              <a:buChar char="•"/>
            </a:pPr>
            <a:r>
              <a:rPr lang="en-US" sz="1400" dirty="0">
                <a:solidFill>
                  <a:schemeClr val="bg2">
                    <a:lumMod val="25000"/>
                  </a:schemeClr>
                </a:solidFill>
                <a:latin typeface="+mn-lt"/>
              </a:rPr>
              <a:t>Manage business interactions in Outlook</a:t>
            </a:r>
          </a:p>
          <a:p>
            <a:pPr marL="342900" indent="-342900">
              <a:lnSpc>
                <a:spcPct val="100000"/>
              </a:lnSpc>
              <a:buFont typeface="Arial" panose="020B0604020202020204" pitchFamily="34" charset="0"/>
              <a:buChar char="•"/>
            </a:pPr>
            <a:r>
              <a:rPr lang="nl-BE" sz="1400" dirty="0" err="1">
                <a:solidFill>
                  <a:schemeClr val="bg2">
                    <a:lumMod val="25000"/>
                  </a:schemeClr>
                </a:solidFill>
                <a:latin typeface="+mn-lt"/>
              </a:rPr>
              <a:t>Invoice</a:t>
            </a:r>
            <a:r>
              <a:rPr lang="nl-BE" sz="1400" dirty="0">
                <a:solidFill>
                  <a:schemeClr val="bg2">
                    <a:lumMod val="25000"/>
                  </a:schemeClr>
                </a:solidFill>
                <a:latin typeface="+mn-lt"/>
              </a:rPr>
              <a:t> </a:t>
            </a:r>
            <a:r>
              <a:rPr lang="nl-BE" sz="1400" dirty="0" err="1">
                <a:solidFill>
                  <a:schemeClr val="bg2">
                    <a:lumMod val="25000"/>
                  </a:schemeClr>
                </a:solidFill>
                <a:latin typeface="+mn-lt"/>
              </a:rPr>
              <a:t>from</a:t>
            </a:r>
            <a:r>
              <a:rPr lang="nl-BE" sz="1400" dirty="0">
                <a:solidFill>
                  <a:schemeClr val="bg2">
                    <a:lumMod val="25000"/>
                  </a:schemeClr>
                </a:solidFill>
                <a:latin typeface="+mn-lt"/>
              </a:rPr>
              <a:t> Microsoft </a:t>
            </a:r>
            <a:r>
              <a:rPr lang="nl-BE" sz="1400" dirty="0" err="1">
                <a:solidFill>
                  <a:schemeClr val="bg2">
                    <a:lumMod val="25000"/>
                  </a:schemeClr>
                </a:solidFill>
                <a:latin typeface="+mn-lt"/>
              </a:rPr>
              <a:t>Booking</a:t>
            </a:r>
            <a:r>
              <a:rPr lang="nl-BE" sz="1400" dirty="0">
                <a:solidFill>
                  <a:schemeClr val="bg2">
                    <a:lumMod val="25000"/>
                  </a:schemeClr>
                </a:solidFill>
                <a:latin typeface="+mn-lt"/>
              </a:rPr>
              <a:t> </a:t>
            </a:r>
            <a:r>
              <a:rPr lang="nl-BE" sz="1400" dirty="0" err="1">
                <a:solidFill>
                  <a:schemeClr val="bg2">
                    <a:lumMod val="25000"/>
                  </a:schemeClr>
                </a:solidFill>
                <a:latin typeface="+mn-lt"/>
              </a:rPr>
              <a:t>appointments</a:t>
            </a:r>
            <a:endParaRPr lang="nl-BE" sz="1400" dirty="0">
              <a:solidFill>
                <a:schemeClr val="bg2">
                  <a:lumMod val="25000"/>
                </a:schemeClr>
              </a:solidFill>
              <a:latin typeface="+mn-lt"/>
            </a:endParaRPr>
          </a:p>
          <a:p>
            <a:pPr marL="342900" indent="-342900">
              <a:lnSpc>
                <a:spcPct val="100000"/>
              </a:lnSpc>
              <a:buFont typeface="Arial" panose="020B0604020202020204" pitchFamily="34" charset="0"/>
              <a:buChar char="•"/>
            </a:pPr>
            <a:r>
              <a:rPr lang="nl-BE" sz="1400" dirty="0" err="1">
                <a:solidFill>
                  <a:schemeClr val="bg2">
                    <a:lumMod val="25000"/>
                  </a:schemeClr>
                </a:solidFill>
                <a:latin typeface="+mn-lt"/>
              </a:rPr>
              <a:t>Create</a:t>
            </a:r>
            <a:r>
              <a:rPr lang="nl-BE" sz="1400" dirty="0">
                <a:solidFill>
                  <a:schemeClr val="bg2">
                    <a:lumMod val="25000"/>
                  </a:schemeClr>
                </a:solidFill>
                <a:latin typeface="+mn-lt"/>
              </a:rPr>
              <a:t> a data </a:t>
            </a:r>
            <a:r>
              <a:rPr lang="nl-BE" sz="1400" dirty="0" err="1">
                <a:solidFill>
                  <a:schemeClr val="bg2">
                    <a:lumMod val="25000"/>
                  </a:schemeClr>
                </a:solidFill>
                <a:latin typeface="+mn-lt"/>
              </a:rPr>
              <a:t>connection</a:t>
            </a:r>
            <a:endParaRPr lang="en-US" sz="1400" dirty="0">
              <a:solidFill>
                <a:schemeClr val="bg2">
                  <a:lumMod val="25000"/>
                </a:schemeClr>
              </a:solidFill>
              <a:latin typeface="+mn-lt"/>
            </a:endParaRPr>
          </a:p>
          <a:p>
            <a:pPr>
              <a:lnSpc>
                <a:spcPct val="100000"/>
              </a:lnSpc>
            </a:pPr>
            <a:endParaRPr lang="en-US" sz="1400" dirty="0">
              <a:solidFill>
                <a:schemeClr val="bg2">
                  <a:lumMod val="50000"/>
                </a:schemeClr>
              </a:solidFill>
              <a:latin typeface="+mn-lt"/>
            </a:endParaRPr>
          </a:p>
          <a:p>
            <a:pPr>
              <a:lnSpc>
                <a:spcPct val="100000"/>
              </a:lnSpc>
            </a:pPr>
            <a:endParaRPr lang="en-US" sz="1400" dirty="0">
              <a:solidFill>
                <a:srgbClr val="DDDDDD">
                  <a:lumMod val="50000"/>
                </a:srgbClr>
              </a:solidFill>
              <a:latin typeface="Segoe UI"/>
            </a:endParaRPr>
          </a:p>
          <a:p>
            <a:pPr>
              <a:lnSpc>
                <a:spcPct val="100000"/>
              </a:lnSpc>
            </a:pPr>
            <a:endParaRPr lang="en-US" sz="1400" dirty="0">
              <a:solidFill>
                <a:schemeClr val="bg2">
                  <a:lumMod val="50000"/>
                </a:schemeClr>
              </a:solidFill>
              <a:latin typeface="+mn-lt"/>
            </a:endParaRPr>
          </a:p>
        </p:txBody>
      </p:sp>
    </p:spTree>
    <p:extLst>
      <p:ext uri="{BB962C8B-B14F-4D97-AF65-F5344CB8AC3E}">
        <p14:creationId xmlns:p14="http://schemas.microsoft.com/office/powerpoint/2010/main" val="207115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arn(inVertical)">
                                      <p:cBhvr>
                                        <p:cTn id="7" dur="500"/>
                                        <p:tgtEl>
                                          <p:spTgt spid="1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barn(inVertical)">
                                      <p:cBhvr>
                                        <p:cTn id="10" dur="500"/>
                                        <p:tgtEl>
                                          <p:spTgt spid="1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animEffect transition="in" filter="barn(inVertical)">
                                      <p:cBhvr>
                                        <p:cTn id="13"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Embedded Power BI</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17220"/>
            <a:ext cx="7957547" cy="4473943"/>
          </a:xfrm>
          <a:prstGeom prst="rect">
            <a:avLst/>
          </a:prstGeom>
        </p:spPr>
      </p:pic>
    </p:spTree>
    <p:extLst>
      <p:ext uri="{BB962C8B-B14F-4D97-AF65-F5344CB8AC3E}">
        <p14:creationId xmlns:p14="http://schemas.microsoft.com/office/powerpoint/2010/main" val="3391019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MBS_Template_16x9_Purple">
  <a:themeElements>
    <a:clrScheme name="MBS - COLOR PALLET">
      <a:dk1>
        <a:srgbClr val="292929"/>
      </a:dk1>
      <a:lt1>
        <a:srgbClr val="FFFFFF"/>
      </a:lt1>
      <a:dk2>
        <a:srgbClr val="002050"/>
      </a:dk2>
      <a:lt2>
        <a:srgbClr val="DDDDDD"/>
      </a:lt2>
      <a:accent1>
        <a:srgbClr val="002050"/>
      </a:accent1>
      <a:accent2>
        <a:srgbClr val="00187A"/>
      </a:accent2>
      <a:accent3>
        <a:srgbClr val="68217A"/>
      </a:accent3>
      <a:accent4>
        <a:srgbClr val="442359"/>
      </a:accent4>
      <a:accent5>
        <a:srgbClr val="E81123"/>
      </a:accent5>
      <a:accent6>
        <a:srgbClr val="BA141A"/>
      </a:accent6>
      <a:hlink>
        <a:srgbClr val="0018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BS_Template_16x9_Purple.potx" id="{D923A99D-8A20-4A25-8E75-6381FD687075}" vid="{7C457616-340A-4BC3-93EA-184AED32E3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SharedWithUsers xmlns="3dc036c4-1b91-4256-ac5a-5222be1711a3">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24F646ECF3D3448F167705E368A60C" ma:contentTypeVersion="3" ma:contentTypeDescription="Create a new document." ma:contentTypeScope="" ma:versionID="acce3d986ece7f9f157a9afb37b80b92">
  <xsd:schema xmlns:xsd="http://www.w3.org/2001/XMLSchema" xmlns:xs="http://www.w3.org/2001/XMLSchema" xmlns:p="http://schemas.microsoft.com/office/2006/metadata/properties" xmlns:ns2="3dc036c4-1b91-4256-ac5a-5222be1711a3" targetNamespace="http://schemas.microsoft.com/office/2006/metadata/properties" ma:root="true" ma:fieldsID="e7dedd43a228d0f707a3a96262d3bba6" ns2:_="">
    <xsd:import namespace="3dc036c4-1b91-4256-ac5a-5222be1711a3"/>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c036c4-1b91-4256-ac5a-5222be1711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8D5FB2-1EA1-4762-9F18-517B66212C34}">
  <ds:schemaRefs>
    <ds:schemaRef ds:uri="http://schemas.microsoft.com/sharepoint/v3/contenttype/forms"/>
  </ds:schemaRefs>
</ds:datastoreItem>
</file>

<file path=customXml/itemProps2.xml><?xml version="1.0" encoding="utf-8"?>
<ds:datastoreItem xmlns:ds="http://schemas.openxmlformats.org/officeDocument/2006/customXml" ds:itemID="{A8F45592-2D25-496A-AE85-B4CB58BEDD22}">
  <ds:schemaRefs>
    <ds:schemaRef ds:uri="http://purl.org/dc/elements/1.1/"/>
    <ds:schemaRef ds:uri="3dc036c4-1b91-4256-ac5a-5222be1711a3"/>
    <ds:schemaRef ds:uri="http://purl.org/dc/dcmitype/"/>
    <ds:schemaRef ds:uri="http://schemas.microsoft.com/office/2006/documentManagement/types"/>
    <ds:schemaRef ds:uri="http://schemas.openxmlformats.org/package/2006/metadata/core-properties"/>
    <ds:schemaRef ds:uri="http://purl.org/dc/terms/"/>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2E2F9EC-61DE-4032-A83F-FB8A91A3EC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c036c4-1b91-4256-ac5a-5222be1711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34277</TotalTime>
  <Words>3518</Words>
  <Application>Microsoft Office PowerPoint</Application>
  <PresentationFormat>On-screen Show (16:9)</PresentationFormat>
  <Paragraphs>687</Paragraphs>
  <Slides>62</Slides>
  <Notes>49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62</vt:i4>
      </vt:variant>
    </vt:vector>
  </HeadingPairs>
  <TitlesOfParts>
    <vt:vector size="70" baseType="lpstr">
      <vt:lpstr>Arial</vt:lpstr>
      <vt:lpstr>Calibri</vt:lpstr>
      <vt:lpstr>Segoe</vt:lpstr>
      <vt:lpstr>Segoe UI</vt:lpstr>
      <vt:lpstr>Segoe UI Light</vt:lpstr>
      <vt:lpstr>Wingdings</vt:lpstr>
      <vt:lpstr>Office Theme</vt:lpstr>
      <vt:lpstr>MBS_Template_16x9_Purple</vt:lpstr>
      <vt:lpstr>80949AE: Introduction in Microsoft Dynamics NAV 2017</vt:lpstr>
      <vt:lpstr>Course Overview</vt:lpstr>
      <vt:lpstr>PowerPoint Presentation</vt:lpstr>
      <vt:lpstr>ERP System</vt:lpstr>
      <vt:lpstr>Common Database</vt:lpstr>
      <vt:lpstr>ERP System</vt:lpstr>
      <vt:lpstr>Microsoft Dynamics NAV 2017</vt:lpstr>
      <vt:lpstr>In Office 365 Experience</vt:lpstr>
      <vt:lpstr>Embedded Power BI</vt:lpstr>
      <vt:lpstr>PowerPoint Presentation</vt:lpstr>
      <vt:lpstr>Module 2 - Overview</vt:lpstr>
      <vt:lpstr>Windows Client</vt:lpstr>
      <vt:lpstr>Web Client</vt:lpstr>
      <vt:lpstr>Tablet and Phone Client</vt:lpstr>
      <vt:lpstr>Outlook Client</vt:lpstr>
      <vt:lpstr>PowerPoint Presentation</vt:lpstr>
      <vt:lpstr>Module 3 - Overview</vt:lpstr>
      <vt:lpstr>Module 3 - Review</vt:lpstr>
      <vt:lpstr>PowerPoint Presentation</vt:lpstr>
      <vt:lpstr>User Interface - Overview</vt:lpstr>
      <vt:lpstr>The Windows Client and Web Client Interface</vt:lpstr>
      <vt:lpstr>The Application Menu</vt:lpstr>
      <vt:lpstr>My Settings</vt:lpstr>
      <vt:lpstr>The Ribbon</vt:lpstr>
      <vt:lpstr>The Navigation Pane</vt:lpstr>
      <vt:lpstr>Pages</vt:lpstr>
      <vt:lpstr>Pages</vt:lpstr>
      <vt:lpstr>Pages</vt:lpstr>
      <vt:lpstr>Pages</vt:lpstr>
      <vt:lpstr>The Role Center</vt:lpstr>
      <vt:lpstr>PowerPoint Presentation</vt:lpstr>
      <vt:lpstr>User Personalization - Overview</vt:lpstr>
      <vt:lpstr>Personalization and Configuration</vt:lpstr>
      <vt:lpstr>Personalizing the Windows Client and the Web Client </vt:lpstr>
      <vt:lpstr>Customize This Page</vt:lpstr>
      <vt:lpstr>Customize a FastTab</vt:lpstr>
      <vt:lpstr>Cues</vt:lpstr>
      <vt:lpstr>PowerPoint Presentation</vt:lpstr>
      <vt:lpstr>Basic Functionalities - Overview</vt:lpstr>
      <vt:lpstr>Edit and Enter Information</vt:lpstr>
      <vt:lpstr>Edit and Enter Information – Enter Dates</vt:lpstr>
      <vt:lpstr>Making Notes and Comments</vt:lpstr>
      <vt:lpstr>Search Information</vt:lpstr>
      <vt:lpstr>Basic Functionalities - Review</vt:lpstr>
      <vt:lpstr>PowerPoint Presentation</vt:lpstr>
      <vt:lpstr>Master Data for the Sales and Purchase Process - Overview</vt:lpstr>
      <vt:lpstr>G/L Account Card</vt:lpstr>
      <vt:lpstr>Customer Card</vt:lpstr>
      <vt:lpstr>Item Card</vt:lpstr>
      <vt:lpstr>Item Attributes</vt:lpstr>
      <vt:lpstr>Master Data for the Sales and Purchase Process - Review</vt:lpstr>
      <vt:lpstr>PowerPoint Presentation</vt:lpstr>
      <vt:lpstr>Process Sales and Purchases - Overview</vt:lpstr>
      <vt:lpstr>Process Flows – Purchase Process</vt:lpstr>
      <vt:lpstr>Process Flows – Sales Process</vt:lpstr>
      <vt:lpstr>Process Sales and Purchases - Review</vt:lpstr>
      <vt:lpstr>PowerPoint Presentation</vt:lpstr>
      <vt:lpstr>Technology Overview - Overview</vt:lpstr>
      <vt:lpstr>Microsoft Dynamics NAV  Development Environment</vt:lpstr>
      <vt:lpstr>Web Services</vt:lpstr>
      <vt:lpstr>Technology Overview - Review</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80542 Customization and Configuration in Microsoft Dynamics CRM 2013</dc:title>
  <dc:creator>Kevin Schimke</dc:creator>
  <cp:lastModifiedBy>Oksana Kuzmina (Adecco)</cp:lastModifiedBy>
  <cp:revision>676</cp:revision>
  <dcterms:created xsi:type="dcterms:W3CDTF">2012-05-17T17:18:52Z</dcterms:created>
  <dcterms:modified xsi:type="dcterms:W3CDTF">2017-05-05T10:41:06Z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0x010100C024F646ECF3D3448F167705E368A60C</vt:lpwstr>
  </property>
  <property fmtid="{D5CDD505-2E9C-101B-9397-08002B2CF9AE}" pid="3" name="IsMyDocuments">
    <vt:bool>true</vt:bool>
  </property>
  <property fmtid="{D5CDD505-2E9C-101B-9397-08002B2CF9AE}" pid="4" name="TaxKeyword">
    <vt:lpwstr/>
  </property>
</Properties>
</file>