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57" r:id="rId6"/>
    <p:sldId id="258" r:id="rId7"/>
    <p:sldId id="271" r:id="rId8"/>
    <p:sldId id="259" r:id="rId9"/>
    <p:sldId id="270" r:id="rId10"/>
    <p:sldId id="266" r:id="rId11"/>
    <p:sldId id="267"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6DFF"/>
    <a:srgbClr val="AFFF16"/>
    <a:srgbClr val="FF44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8" autoAdjust="0"/>
    <p:restoredTop sz="95033" autoAdjust="0"/>
  </p:normalViewPr>
  <p:slideViewPr>
    <p:cSldViewPr snapToGrid="0" showGuides="1">
      <p:cViewPr varScale="1">
        <p:scale>
          <a:sx n="82" d="100"/>
          <a:sy n="82" d="100"/>
        </p:scale>
        <p:origin x="677"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sz="1400" dirty="0"/>
              <a:t>Model Feature for Dataset II</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LDA</c:v>
                </c:pt>
                <c:pt idx="1">
                  <c:v>SVM</c:v>
                </c:pt>
                <c:pt idx="2">
                  <c:v>KNN</c:v>
                </c:pt>
                <c:pt idx="3">
                  <c:v>NN</c:v>
                </c:pt>
              </c:strCache>
            </c:strRef>
          </c:cat>
          <c:val>
            <c:numRef>
              <c:f>Sheet1!$B$2:$B$5</c:f>
              <c:numCache>
                <c:formatCode>General</c:formatCode>
                <c:ptCount val="4"/>
                <c:pt idx="0">
                  <c:v>0.75</c:v>
                </c:pt>
                <c:pt idx="1">
                  <c:v>0.61</c:v>
                </c:pt>
                <c:pt idx="2">
                  <c:v>0.65</c:v>
                </c:pt>
                <c:pt idx="3">
                  <c:v>0.65</c:v>
                </c:pt>
              </c:numCache>
            </c:numRef>
          </c:val>
          <c:extLst>
            <c:ext xmlns:c16="http://schemas.microsoft.com/office/drawing/2014/chart" uri="{C3380CC4-5D6E-409C-BE32-E72D297353CC}">
              <c16:uniqueId val="{00000000-63BE-4667-B887-47BE69252BDB}"/>
            </c:ext>
          </c:extLst>
        </c:ser>
        <c:ser>
          <c:idx val="1"/>
          <c:order val="1"/>
          <c:tx>
            <c:strRef>
              <c:f>Sheet1!$C$1</c:f>
              <c:strCache>
                <c:ptCount val="1"/>
                <c:pt idx="0">
                  <c:v>Precision</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LDA</c:v>
                </c:pt>
                <c:pt idx="1">
                  <c:v>SVM</c:v>
                </c:pt>
                <c:pt idx="2">
                  <c:v>KNN</c:v>
                </c:pt>
                <c:pt idx="3">
                  <c:v>NN</c:v>
                </c:pt>
              </c:strCache>
            </c:strRef>
          </c:cat>
          <c:val>
            <c:numRef>
              <c:f>Sheet1!$C$2:$C$5</c:f>
              <c:numCache>
                <c:formatCode>General</c:formatCode>
                <c:ptCount val="4"/>
                <c:pt idx="0">
                  <c:v>0.74</c:v>
                </c:pt>
                <c:pt idx="1">
                  <c:v>0.79</c:v>
                </c:pt>
                <c:pt idx="2">
                  <c:v>0.64</c:v>
                </c:pt>
                <c:pt idx="3">
                  <c:v>0.66</c:v>
                </c:pt>
              </c:numCache>
            </c:numRef>
          </c:val>
          <c:extLst>
            <c:ext xmlns:c16="http://schemas.microsoft.com/office/drawing/2014/chart" uri="{C3380CC4-5D6E-409C-BE32-E72D297353CC}">
              <c16:uniqueId val="{00000001-63BE-4667-B887-47BE69252BDB}"/>
            </c:ext>
          </c:extLst>
        </c:ser>
        <c:ser>
          <c:idx val="2"/>
          <c:order val="2"/>
          <c:tx>
            <c:strRef>
              <c:f>Sheet1!$D$1</c:f>
              <c:strCache>
                <c:ptCount val="1"/>
                <c:pt idx="0">
                  <c:v>Recall</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LDA</c:v>
                </c:pt>
                <c:pt idx="1">
                  <c:v>SVM</c:v>
                </c:pt>
                <c:pt idx="2">
                  <c:v>KNN</c:v>
                </c:pt>
                <c:pt idx="3">
                  <c:v>NN</c:v>
                </c:pt>
              </c:strCache>
            </c:strRef>
          </c:cat>
          <c:val>
            <c:numRef>
              <c:f>Sheet1!$D$2:$D$5</c:f>
              <c:numCache>
                <c:formatCode>General</c:formatCode>
                <c:ptCount val="4"/>
                <c:pt idx="0">
                  <c:v>0.6</c:v>
                </c:pt>
                <c:pt idx="1">
                  <c:v>0.25</c:v>
                </c:pt>
                <c:pt idx="2">
                  <c:v>0.3</c:v>
                </c:pt>
                <c:pt idx="3">
                  <c:v>0.89</c:v>
                </c:pt>
              </c:numCache>
            </c:numRef>
          </c:val>
          <c:extLst>
            <c:ext xmlns:c16="http://schemas.microsoft.com/office/drawing/2014/chart" uri="{C3380CC4-5D6E-409C-BE32-E72D297353CC}">
              <c16:uniqueId val="{00000002-63BE-4667-B887-47BE69252BDB}"/>
            </c:ext>
          </c:extLst>
        </c:ser>
        <c:ser>
          <c:idx val="3"/>
          <c:order val="3"/>
          <c:tx>
            <c:strRef>
              <c:f>Sheet1!$E$1</c:f>
              <c:strCache>
                <c:ptCount val="1"/>
                <c:pt idx="0">
                  <c:v>F1-Score</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LDA</c:v>
                </c:pt>
                <c:pt idx="1">
                  <c:v>SVM</c:v>
                </c:pt>
                <c:pt idx="2">
                  <c:v>KNN</c:v>
                </c:pt>
                <c:pt idx="3">
                  <c:v>NN</c:v>
                </c:pt>
              </c:strCache>
            </c:strRef>
          </c:cat>
          <c:val>
            <c:numRef>
              <c:f>Sheet1!$E$2:$E$5</c:f>
              <c:numCache>
                <c:formatCode>General</c:formatCode>
                <c:ptCount val="4"/>
                <c:pt idx="0">
                  <c:v>0.67</c:v>
                </c:pt>
                <c:pt idx="1">
                  <c:v>0.5</c:v>
                </c:pt>
                <c:pt idx="2">
                  <c:v>0.41</c:v>
                </c:pt>
                <c:pt idx="3">
                  <c:v>0.75</c:v>
                </c:pt>
              </c:numCache>
            </c:numRef>
          </c:val>
          <c:extLst>
            <c:ext xmlns:c16="http://schemas.microsoft.com/office/drawing/2014/chart" uri="{C3380CC4-5D6E-409C-BE32-E72D297353CC}">
              <c16:uniqueId val="{00000003-63BE-4667-B887-47BE69252BDB}"/>
            </c:ext>
          </c:extLst>
        </c:ser>
        <c:dLbls>
          <c:dLblPos val="outEnd"/>
          <c:showLegendKey val="0"/>
          <c:showVal val="1"/>
          <c:showCatName val="0"/>
          <c:showSerName val="0"/>
          <c:showPercent val="0"/>
          <c:showBubbleSize val="0"/>
        </c:dLbls>
        <c:gapWidth val="444"/>
        <c:overlap val="-90"/>
        <c:axId val="583700959"/>
        <c:axId val="621417951"/>
      </c:barChart>
      <c:catAx>
        <c:axId val="5837009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621417951"/>
        <c:crosses val="autoZero"/>
        <c:auto val="1"/>
        <c:lblAlgn val="ctr"/>
        <c:lblOffset val="100"/>
        <c:noMultiLvlLbl val="0"/>
      </c:catAx>
      <c:valAx>
        <c:axId val="621417951"/>
        <c:scaling>
          <c:orientation val="minMax"/>
        </c:scaling>
        <c:delete val="1"/>
        <c:axPos val="l"/>
        <c:numFmt formatCode="General" sourceLinked="1"/>
        <c:majorTickMark val="none"/>
        <c:minorTickMark val="none"/>
        <c:tickLblPos val="nextTo"/>
        <c:crossAx val="583700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sz="1400" dirty="0"/>
              <a:t>Model Feature for Dataset I</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2566129407121606E-2"/>
          <c:y val="0.15283180007403613"/>
          <c:w val="0.93486774118575688"/>
          <c:h val="0.69792369777754093"/>
        </c:manualLayout>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LDA</c:v>
                </c:pt>
                <c:pt idx="1">
                  <c:v>SVM</c:v>
                </c:pt>
                <c:pt idx="2">
                  <c:v>KNN</c:v>
                </c:pt>
                <c:pt idx="3">
                  <c:v>NN</c:v>
                </c:pt>
              </c:strCache>
            </c:strRef>
          </c:cat>
          <c:val>
            <c:numRef>
              <c:f>Sheet1!$B$2:$B$5</c:f>
              <c:numCache>
                <c:formatCode>General</c:formatCode>
                <c:ptCount val="4"/>
                <c:pt idx="0">
                  <c:v>0.84</c:v>
                </c:pt>
                <c:pt idx="1">
                  <c:v>0.82</c:v>
                </c:pt>
                <c:pt idx="2">
                  <c:v>0.79</c:v>
                </c:pt>
                <c:pt idx="3">
                  <c:v>0.94</c:v>
                </c:pt>
              </c:numCache>
            </c:numRef>
          </c:val>
          <c:extLst>
            <c:ext xmlns:c16="http://schemas.microsoft.com/office/drawing/2014/chart" uri="{C3380CC4-5D6E-409C-BE32-E72D297353CC}">
              <c16:uniqueId val="{00000000-3483-4A01-9519-3A20D2316664}"/>
            </c:ext>
          </c:extLst>
        </c:ser>
        <c:ser>
          <c:idx val="1"/>
          <c:order val="1"/>
          <c:tx>
            <c:strRef>
              <c:f>Sheet1!$C$1</c:f>
              <c:strCache>
                <c:ptCount val="1"/>
                <c:pt idx="0">
                  <c:v>Precision</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LDA</c:v>
                </c:pt>
                <c:pt idx="1">
                  <c:v>SVM</c:v>
                </c:pt>
                <c:pt idx="2">
                  <c:v>KNN</c:v>
                </c:pt>
                <c:pt idx="3">
                  <c:v>NN</c:v>
                </c:pt>
              </c:strCache>
            </c:strRef>
          </c:cat>
          <c:val>
            <c:numRef>
              <c:f>Sheet1!$C$2:$C$5</c:f>
              <c:numCache>
                <c:formatCode>General</c:formatCode>
                <c:ptCount val="4"/>
                <c:pt idx="0">
                  <c:v>0.83</c:v>
                </c:pt>
                <c:pt idx="1">
                  <c:v>0.83</c:v>
                </c:pt>
                <c:pt idx="2">
                  <c:v>0.79</c:v>
                </c:pt>
                <c:pt idx="3">
                  <c:v>0.96</c:v>
                </c:pt>
              </c:numCache>
            </c:numRef>
          </c:val>
          <c:extLst>
            <c:ext xmlns:c16="http://schemas.microsoft.com/office/drawing/2014/chart" uri="{C3380CC4-5D6E-409C-BE32-E72D297353CC}">
              <c16:uniqueId val="{00000001-3483-4A01-9519-3A20D2316664}"/>
            </c:ext>
          </c:extLst>
        </c:ser>
        <c:ser>
          <c:idx val="2"/>
          <c:order val="2"/>
          <c:tx>
            <c:strRef>
              <c:f>Sheet1!$D$1</c:f>
              <c:strCache>
                <c:ptCount val="1"/>
                <c:pt idx="0">
                  <c:v>Recall</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LDA</c:v>
                </c:pt>
                <c:pt idx="1">
                  <c:v>SVM</c:v>
                </c:pt>
                <c:pt idx="2">
                  <c:v>KNN</c:v>
                </c:pt>
                <c:pt idx="3">
                  <c:v>NN</c:v>
                </c:pt>
              </c:strCache>
            </c:strRef>
          </c:cat>
          <c:val>
            <c:numRef>
              <c:f>Sheet1!$D$2:$D$5</c:f>
              <c:numCache>
                <c:formatCode>General</c:formatCode>
                <c:ptCount val="4"/>
                <c:pt idx="0">
                  <c:v>0.84</c:v>
                </c:pt>
                <c:pt idx="1">
                  <c:v>0.96</c:v>
                </c:pt>
                <c:pt idx="2">
                  <c:v>0.53</c:v>
                </c:pt>
                <c:pt idx="3">
                  <c:v>0.96</c:v>
                </c:pt>
              </c:numCache>
            </c:numRef>
          </c:val>
          <c:extLst>
            <c:ext xmlns:c16="http://schemas.microsoft.com/office/drawing/2014/chart" uri="{C3380CC4-5D6E-409C-BE32-E72D297353CC}">
              <c16:uniqueId val="{00000002-3483-4A01-9519-3A20D2316664}"/>
            </c:ext>
          </c:extLst>
        </c:ser>
        <c:ser>
          <c:idx val="3"/>
          <c:order val="3"/>
          <c:tx>
            <c:strRef>
              <c:f>Sheet1!$E$1</c:f>
              <c:strCache>
                <c:ptCount val="1"/>
                <c:pt idx="0">
                  <c:v>F1-Score</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LDA</c:v>
                </c:pt>
                <c:pt idx="1">
                  <c:v>SVM</c:v>
                </c:pt>
                <c:pt idx="2">
                  <c:v>KNN</c:v>
                </c:pt>
                <c:pt idx="3">
                  <c:v>NN</c:v>
                </c:pt>
              </c:strCache>
            </c:strRef>
          </c:cat>
          <c:val>
            <c:numRef>
              <c:f>Sheet1!$E$2:$E$5</c:f>
              <c:numCache>
                <c:formatCode>General</c:formatCode>
                <c:ptCount val="4"/>
                <c:pt idx="0">
                  <c:v>0.33</c:v>
                </c:pt>
                <c:pt idx="1">
                  <c:v>0.89</c:v>
                </c:pt>
                <c:pt idx="2">
                  <c:v>0.85</c:v>
                </c:pt>
                <c:pt idx="3">
                  <c:v>0.88</c:v>
                </c:pt>
              </c:numCache>
            </c:numRef>
          </c:val>
          <c:extLst>
            <c:ext xmlns:c16="http://schemas.microsoft.com/office/drawing/2014/chart" uri="{C3380CC4-5D6E-409C-BE32-E72D297353CC}">
              <c16:uniqueId val="{00000003-3483-4A01-9519-3A20D2316664}"/>
            </c:ext>
          </c:extLst>
        </c:ser>
        <c:dLbls>
          <c:dLblPos val="outEnd"/>
          <c:showLegendKey val="0"/>
          <c:showVal val="1"/>
          <c:showCatName val="0"/>
          <c:showSerName val="0"/>
          <c:showPercent val="0"/>
          <c:showBubbleSize val="0"/>
        </c:dLbls>
        <c:gapWidth val="444"/>
        <c:overlap val="-90"/>
        <c:axId val="578672607"/>
        <c:axId val="578671647"/>
      </c:barChart>
      <c:catAx>
        <c:axId val="5786726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578671647"/>
        <c:crosses val="autoZero"/>
        <c:auto val="1"/>
        <c:lblAlgn val="ctr"/>
        <c:lblOffset val="100"/>
        <c:noMultiLvlLbl val="0"/>
      </c:catAx>
      <c:valAx>
        <c:axId val="578671647"/>
        <c:scaling>
          <c:orientation val="minMax"/>
        </c:scaling>
        <c:delete val="1"/>
        <c:axPos val="l"/>
        <c:numFmt formatCode="General" sourceLinked="1"/>
        <c:majorTickMark val="none"/>
        <c:minorTickMark val="none"/>
        <c:tickLblPos val="nextTo"/>
        <c:crossAx val="5786726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D64685-8654-400F-93AB-CDE8F1A5F8DE}" type="doc">
      <dgm:prSet loTypeId="urn:microsoft.com/office/officeart/2005/8/layout/chevron2" loCatId="process" qsTypeId="urn:microsoft.com/office/officeart/2005/8/quickstyle/simple1" qsCatId="simple" csTypeId="urn:microsoft.com/office/officeart/2005/8/colors/colorful3" csCatId="colorful" phldr="1"/>
      <dgm:spPr/>
      <dgm:t>
        <a:bodyPr/>
        <a:lstStyle/>
        <a:p>
          <a:endParaRPr lang="en-IN"/>
        </a:p>
      </dgm:t>
    </dgm:pt>
    <dgm:pt modelId="{EBFFB1E3-4AC0-4B4A-90AF-91B948D4F7DD}">
      <dgm:prSet phldrT="[Text]"/>
      <dgm:spPr/>
      <dgm:t>
        <a:bodyPr/>
        <a:lstStyle/>
        <a:p>
          <a:r>
            <a:rPr lang="en-IN" dirty="0"/>
            <a:t>1</a:t>
          </a:r>
        </a:p>
      </dgm:t>
    </dgm:pt>
    <dgm:pt modelId="{5C94A3C1-7902-452D-952C-C11541EB01D8}" type="parTrans" cxnId="{4A6C5B18-800A-4404-9849-F956350B9136}">
      <dgm:prSet/>
      <dgm:spPr/>
      <dgm:t>
        <a:bodyPr/>
        <a:lstStyle/>
        <a:p>
          <a:endParaRPr lang="en-IN"/>
        </a:p>
      </dgm:t>
    </dgm:pt>
    <dgm:pt modelId="{E5D7C19B-4C6E-41FA-8275-253DB0C7FAD4}" type="sibTrans" cxnId="{4A6C5B18-800A-4404-9849-F956350B9136}">
      <dgm:prSet/>
      <dgm:spPr/>
      <dgm:t>
        <a:bodyPr/>
        <a:lstStyle/>
        <a:p>
          <a:endParaRPr lang="en-IN"/>
        </a:p>
      </dgm:t>
    </dgm:pt>
    <dgm:pt modelId="{99103CEE-D148-4C7A-B605-6C473FEFFE12}">
      <dgm:prSet phldrT="[Text]" custT="1"/>
      <dgm:spPr/>
      <dgm:t>
        <a:bodyPr/>
        <a:lstStyle/>
        <a:p>
          <a:r>
            <a:rPr lang="en-IN" sz="1600" b="1" dirty="0"/>
            <a:t>EEG brain signal </a:t>
          </a:r>
          <a:endParaRPr lang="en-IN" sz="1600" dirty="0"/>
        </a:p>
      </dgm:t>
    </dgm:pt>
    <dgm:pt modelId="{BA34DB31-A0BA-482A-BAA1-DE70C745A5EB}" type="parTrans" cxnId="{4059B3D8-21A2-4C01-8DC9-0B69802409F8}">
      <dgm:prSet/>
      <dgm:spPr/>
      <dgm:t>
        <a:bodyPr/>
        <a:lstStyle/>
        <a:p>
          <a:endParaRPr lang="en-IN"/>
        </a:p>
      </dgm:t>
    </dgm:pt>
    <dgm:pt modelId="{76CA2242-0461-4D9F-81C3-2A7E17F034FD}" type="sibTrans" cxnId="{4059B3D8-21A2-4C01-8DC9-0B69802409F8}">
      <dgm:prSet/>
      <dgm:spPr/>
      <dgm:t>
        <a:bodyPr/>
        <a:lstStyle/>
        <a:p>
          <a:endParaRPr lang="en-IN"/>
        </a:p>
      </dgm:t>
    </dgm:pt>
    <dgm:pt modelId="{7338585D-7FEB-4655-BC1E-6DD1844ACBC3}">
      <dgm:prSet phldrT="[Text]"/>
      <dgm:spPr/>
      <dgm:t>
        <a:bodyPr/>
        <a:lstStyle/>
        <a:p>
          <a:r>
            <a:rPr lang="en-IN" dirty="0"/>
            <a:t>2</a:t>
          </a:r>
        </a:p>
      </dgm:t>
    </dgm:pt>
    <dgm:pt modelId="{CB855D36-7934-4551-A9B3-61517E28CD3A}" type="parTrans" cxnId="{8644F903-3BFC-4FBE-BF82-E121B7FF4B8B}">
      <dgm:prSet/>
      <dgm:spPr/>
      <dgm:t>
        <a:bodyPr/>
        <a:lstStyle/>
        <a:p>
          <a:endParaRPr lang="en-IN"/>
        </a:p>
      </dgm:t>
    </dgm:pt>
    <dgm:pt modelId="{1C308AEE-EF07-4D4C-8C89-400560A6E90F}" type="sibTrans" cxnId="{8644F903-3BFC-4FBE-BF82-E121B7FF4B8B}">
      <dgm:prSet/>
      <dgm:spPr/>
      <dgm:t>
        <a:bodyPr/>
        <a:lstStyle/>
        <a:p>
          <a:endParaRPr lang="en-IN"/>
        </a:p>
      </dgm:t>
    </dgm:pt>
    <dgm:pt modelId="{E3F193A4-7C7E-4766-9BAC-6D17CAECDE46}">
      <dgm:prSet phldrT="[Text]" custT="1"/>
      <dgm:spPr/>
      <dgm:t>
        <a:bodyPr/>
        <a:lstStyle/>
        <a:p>
          <a:r>
            <a:rPr lang="en-IN" sz="1600" b="1" dirty="0"/>
            <a:t>Signal processing </a:t>
          </a:r>
          <a:endParaRPr lang="en-IN" sz="1600" dirty="0"/>
        </a:p>
      </dgm:t>
    </dgm:pt>
    <dgm:pt modelId="{97CFBF6E-3564-48D3-8894-9E1256731896}" type="parTrans" cxnId="{E9583D5C-F9E5-4F6C-AF3C-64AB8C564515}">
      <dgm:prSet/>
      <dgm:spPr/>
      <dgm:t>
        <a:bodyPr/>
        <a:lstStyle/>
        <a:p>
          <a:endParaRPr lang="en-IN"/>
        </a:p>
      </dgm:t>
    </dgm:pt>
    <dgm:pt modelId="{992D7A3B-1231-4EF7-A840-742C62478178}" type="sibTrans" cxnId="{E9583D5C-F9E5-4F6C-AF3C-64AB8C564515}">
      <dgm:prSet/>
      <dgm:spPr/>
      <dgm:t>
        <a:bodyPr/>
        <a:lstStyle/>
        <a:p>
          <a:endParaRPr lang="en-IN"/>
        </a:p>
      </dgm:t>
    </dgm:pt>
    <dgm:pt modelId="{CFE16CD1-96A1-486A-A0B1-B481542B9C71}">
      <dgm:prSet phldrT="[Text]"/>
      <dgm:spPr/>
      <dgm:t>
        <a:bodyPr/>
        <a:lstStyle/>
        <a:p>
          <a:r>
            <a:rPr lang="en-IN" dirty="0"/>
            <a:t>3</a:t>
          </a:r>
        </a:p>
      </dgm:t>
    </dgm:pt>
    <dgm:pt modelId="{971D64BD-EB1A-4430-A085-F9F68DCD0137}" type="parTrans" cxnId="{44F7633F-F59C-4887-9980-953ED6B5DEEF}">
      <dgm:prSet/>
      <dgm:spPr/>
      <dgm:t>
        <a:bodyPr/>
        <a:lstStyle/>
        <a:p>
          <a:endParaRPr lang="en-IN"/>
        </a:p>
      </dgm:t>
    </dgm:pt>
    <dgm:pt modelId="{E5FA5E48-3421-48C7-B39A-C5A6C1B6EB3D}" type="sibTrans" cxnId="{44F7633F-F59C-4887-9980-953ED6B5DEEF}">
      <dgm:prSet/>
      <dgm:spPr/>
      <dgm:t>
        <a:bodyPr/>
        <a:lstStyle/>
        <a:p>
          <a:endParaRPr lang="en-IN"/>
        </a:p>
      </dgm:t>
    </dgm:pt>
    <dgm:pt modelId="{C358E1F8-4D31-4834-9B2B-772DFEA02ED0}">
      <dgm:prSet phldrT="[Text]" custT="1"/>
      <dgm:spPr/>
      <dgm:t>
        <a:bodyPr/>
        <a:lstStyle/>
        <a:p>
          <a:r>
            <a:rPr lang="en-IN" sz="1600" b="1" dirty="0"/>
            <a:t>Feature extraction </a:t>
          </a:r>
          <a:endParaRPr lang="en-IN" sz="1600" dirty="0"/>
        </a:p>
      </dgm:t>
    </dgm:pt>
    <dgm:pt modelId="{63F5F14C-D963-4601-B19E-F2B86CD79E99}" type="parTrans" cxnId="{59714ED2-4DF3-46FD-99FA-22BF805F718B}">
      <dgm:prSet/>
      <dgm:spPr/>
      <dgm:t>
        <a:bodyPr/>
        <a:lstStyle/>
        <a:p>
          <a:endParaRPr lang="en-IN"/>
        </a:p>
      </dgm:t>
    </dgm:pt>
    <dgm:pt modelId="{51214EB4-902C-4C00-90ED-C6F1D5ADC57C}" type="sibTrans" cxnId="{59714ED2-4DF3-46FD-99FA-22BF805F718B}">
      <dgm:prSet/>
      <dgm:spPr/>
      <dgm:t>
        <a:bodyPr/>
        <a:lstStyle/>
        <a:p>
          <a:endParaRPr lang="en-IN"/>
        </a:p>
      </dgm:t>
    </dgm:pt>
    <dgm:pt modelId="{E215BDE4-0F27-4409-9BAB-EF85D6EF5A82}">
      <dgm:prSet/>
      <dgm:spPr/>
      <dgm:t>
        <a:bodyPr/>
        <a:lstStyle/>
        <a:p>
          <a:r>
            <a:rPr lang="en-IN" dirty="0"/>
            <a:t>4</a:t>
          </a:r>
        </a:p>
      </dgm:t>
    </dgm:pt>
    <dgm:pt modelId="{A54E1586-70BF-4F2A-9CA5-DF6D86B8BCF5}" type="parTrans" cxnId="{9C6D02A7-85C4-4622-90AF-13DB278E62B4}">
      <dgm:prSet/>
      <dgm:spPr/>
      <dgm:t>
        <a:bodyPr/>
        <a:lstStyle/>
        <a:p>
          <a:endParaRPr lang="en-IN"/>
        </a:p>
      </dgm:t>
    </dgm:pt>
    <dgm:pt modelId="{F8BC5FDD-2A42-47FE-9521-EF5D5D5420FB}" type="sibTrans" cxnId="{9C6D02A7-85C4-4622-90AF-13DB278E62B4}">
      <dgm:prSet/>
      <dgm:spPr/>
      <dgm:t>
        <a:bodyPr/>
        <a:lstStyle/>
        <a:p>
          <a:endParaRPr lang="en-IN"/>
        </a:p>
      </dgm:t>
    </dgm:pt>
    <dgm:pt modelId="{A3FF3A6F-852B-49E6-BC2B-6344A872E6DE}">
      <dgm:prSet/>
      <dgm:spPr/>
      <dgm:t>
        <a:bodyPr/>
        <a:lstStyle/>
        <a:p>
          <a:r>
            <a:rPr lang="en-IN" dirty="0"/>
            <a:t>5</a:t>
          </a:r>
        </a:p>
      </dgm:t>
    </dgm:pt>
    <dgm:pt modelId="{85C44A69-D4D6-4D41-9463-ADE7F1FDBEF1}" type="parTrans" cxnId="{69C2CC62-3D86-4253-A521-DCDC4988F564}">
      <dgm:prSet/>
      <dgm:spPr/>
      <dgm:t>
        <a:bodyPr/>
        <a:lstStyle/>
        <a:p>
          <a:endParaRPr lang="en-IN"/>
        </a:p>
      </dgm:t>
    </dgm:pt>
    <dgm:pt modelId="{45C80CF6-4DC1-4E29-BB25-2691E8538E13}" type="sibTrans" cxnId="{69C2CC62-3D86-4253-A521-DCDC4988F564}">
      <dgm:prSet/>
      <dgm:spPr/>
      <dgm:t>
        <a:bodyPr/>
        <a:lstStyle/>
        <a:p>
          <a:endParaRPr lang="en-IN"/>
        </a:p>
      </dgm:t>
    </dgm:pt>
    <dgm:pt modelId="{9A6EBEDD-301E-45CC-8DC5-0544BCE93985}">
      <dgm:prSet custT="1"/>
      <dgm:spPr/>
      <dgm:t>
        <a:bodyPr/>
        <a:lstStyle/>
        <a:p>
          <a:r>
            <a:rPr lang="en-IN" sz="1600" dirty="0"/>
            <a:t>Getting two dataset of EEG from opensource </a:t>
          </a:r>
        </a:p>
      </dgm:t>
    </dgm:pt>
    <dgm:pt modelId="{0BF57C7E-C9A1-4F20-A510-7C872052C3B8}" type="parTrans" cxnId="{C2811E9C-1B94-478F-9423-EF4DE7C973A8}">
      <dgm:prSet/>
      <dgm:spPr/>
      <dgm:t>
        <a:bodyPr/>
        <a:lstStyle/>
        <a:p>
          <a:endParaRPr lang="en-IN"/>
        </a:p>
      </dgm:t>
    </dgm:pt>
    <dgm:pt modelId="{A512B444-4CD0-4B24-9767-48D79DBC0D54}" type="sibTrans" cxnId="{C2811E9C-1B94-478F-9423-EF4DE7C973A8}">
      <dgm:prSet/>
      <dgm:spPr/>
      <dgm:t>
        <a:bodyPr/>
        <a:lstStyle/>
        <a:p>
          <a:endParaRPr lang="en-IN"/>
        </a:p>
      </dgm:t>
    </dgm:pt>
    <dgm:pt modelId="{62838275-EE96-447F-8C3A-A2612813154E}">
      <dgm:prSet custT="1"/>
      <dgm:spPr/>
      <dgm:t>
        <a:bodyPr/>
        <a:lstStyle/>
        <a:p>
          <a:r>
            <a:rPr lang="en-IN" sz="1600" dirty="0"/>
            <a:t>filtration using </a:t>
          </a:r>
          <a:r>
            <a:rPr lang="en-IN" sz="1600" dirty="0" err="1"/>
            <a:t>butterworth</a:t>
          </a:r>
          <a:r>
            <a:rPr lang="en-IN" sz="1600" dirty="0"/>
            <a:t> filter </a:t>
          </a:r>
        </a:p>
      </dgm:t>
    </dgm:pt>
    <dgm:pt modelId="{7CA0DEA5-15C9-4EB9-8762-D7A245FCA51F}" type="parTrans" cxnId="{EDA28666-6E6F-47E5-9294-D7266A22F904}">
      <dgm:prSet/>
      <dgm:spPr/>
      <dgm:t>
        <a:bodyPr/>
        <a:lstStyle/>
        <a:p>
          <a:endParaRPr lang="en-IN"/>
        </a:p>
      </dgm:t>
    </dgm:pt>
    <dgm:pt modelId="{BFDDD168-AFFE-4B9C-97A8-95FAE1B61C85}" type="sibTrans" cxnId="{EDA28666-6E6F-47E5-9294-D7266A22F904}">
      <dgm:prSet/>
      <dgm:spPr/>
      <dgm:t>
        <a:bodyPr/>
        <a:lstStyle/>
        <a:p>
          <a:endParaRPr lang="en-IN"/>
        </a:p>
      </dgm:t>
    </dgm:pt>
    <dgm:pt modelId="{0490DB3D-7F92-474E-86A3-2DFCC8D2C3ED}">
      <dgm:prSet custT="1"/>
      <dgm:spPr/>
      <dgm:t>
        <a:bodyPr/>
        <a:lstStyle/>
        <a:p>
          <a:r>
            <a:rPr lang="en-IN" sz="1600" dirty="0"/>
            <a:t>time domain and frequency domain feature extraction from EEG data </a:t>
          </a:r>
        </a:p>
      </dgm:t>
    </dgm:pt>
    <dgm:pt modelId="{DEB0FCDF-52F0-44BF-A023-EE8FBB783A0F}" type="parTrans" cxnId="{74ABF6C8-9850-419A-BD7D-B0D6E204F2DD}">
      <dgm:prSet/>
      <dgm:spPr/>
      <dgm:t>
        <a:bodyPr/>
        <a:lstStyle/>
        <a:p>
          <a:endParaRPr lang="en-IN"/>
        </a:p>
      </dgm:t>
    </dgm:pt>
    <dgm:pt modelId="{B6F5C85A-91BD-4021-99F7-658E0FFA99DC}" type="sibTrans" cxnId="{74ABF6C8-9850-419A-BD7D-B0D6E204F2DD}">
      <dgm:prSet/>
      <dgm:spPr/>
      <dgm:t>
        <a:bodyPr/>
        <a:lstStyle/>
        <a:p>
          <a:endParaRPr lang="en-IN"/>
        </a:p>
      </dgm:t>
    </dgm:pt>
    <dgm:pt modelId="{A3A422C7-3AD9-452F-89A3-1078BCAA306D}">
      <dgm:prSet custT="1"/>
      <dgm:spPr/>
      <dgm:t>
        <a:bodyPr/>
        <a:lstStyle/>
        <a:p>
          <a:r>
            <a:rPr lang="en-IN" sz="1600" b="1"/>
            <a:t>Feature Ranking </a:t>
          </a:r>
          <a:endParaRPr lang="en-IN" sz="1600"/>
        </a:p>
      </dgm:t>
    </dgm:pt>
    <dgm:pt modelId="{48896E8E-17ED-4A06-8A2B-FE9C970AAB6A}" type="parTrans" cxnId="{1D2F601F-1A79-4D41-9E30-3C323B053550}">
      <dgm:prSet/>
      <dgm:spPr/>
      <dgm:t>
        <a:bodyPr/>
        <a:lstStyle/>
        <a:p>
          <a:endParaRPr lang="en-IN"/>
        </a:p>
      </dgm:t>
    </dgm:pt>
    <dgm:pt modelId="{AFF70275-FC8C-4F73-A313-79F5ED73D87E}" type="sibTrans" cxnId="{1D2F601F-1A79-4D41-9E30-3C323B053550}">
      <dgm:prSet/>
      <dgm:spPr/>
      <dgm:t>
        <a:bodyPr/>
        <a:lstStyle/>
        <a:p>
          <a:endParaRPr lang="en-IN"/>
        </a:p>
      </dgm:t>
    </dgm:pt>
    <dgm:pt modelId="{00C7DB46-A816-4917-A90D-904F6ABA4A55}">
      <dgm:prSet custT="1"/>
      <dgm:spPr/>
      <dgm:t>
        <a:bodyPr/>
        <a:lstStyle/>
        <a:p>
          <a:r>
            <a:rPr lang="en-IN" sz="1600" dirty="0"/>
            <a:t>using three different ranking algorithms chi-square test, </a:t>
          </a:r>
          <a:r>
            <a:rPr lang="en-IN" sz="1600" dirty="0" err="1"/>
            <a:t>ReliefF</a:t>
          </a:r>
          <a:r>
            <a:rPr lang="en-IN" sz="1600" dirty="0"/>
            <a:t> and MRMR Algorithm</a:t>
          </a:r>
        </a:p>
      </dgm:t>
    </dgm:pt>
    <dgm:pt modelId="{54A08BDD-B0F8-4145-A1B6-7E3383BB1C54}" type="parTrans" cxnId="{C68B6D09-6571-4323-B242-B6C38A9E2195}">
      <dgm:prSet/>
      <dgm:spPr/>
      <dgm:t>
        <a:bodyPr/>
        <a:lstStyle/>
        <a:p>
          <a:endParaRPr lang="en-IN"/>
        </a:p>
      </dgm:t>
    </dgm:pt>
    <dgm:pt modelId="{264D3D94-1254-463E-9380-B94F4D649EF9}" type="sibTrans" cxnId="{C68B6D09-6571-4323-B242-B6C38A9E2195}">
      <dgm:prSet/>
      <dgm:spPr/>
      <dgm:t>
        <a:bodyPr/>
        <a:lstStyle/>
        <a:p>
          <a:endParaRPr lang="en-IN"/>
        </a:p>
      </dgm:t>
    </dgm:pt>
    <dgm:pt modelId="{983226AD-6AC8-4015-A192-AC82F3ADB4E3}">
      <dgm:prSet custT="1"/>
      <dgm:spPr/>
      <dgm:t>
        <a:bodyPr/>
        <a:lstStyle/>
        <a:p>
          <a:r>
            <a:rPr lang="en-IN" sz="1600" b="1" dirty="0"/>
            <a:t>Classification </a:t>
          </a:r>
          <a:endParaRPr lang="en-IN" sz="1600" dirty="0"/>
        </a:p>
      </dgm:t>
    </dgm:pt>
    <dgm:pt modelId="{3F541F38-9596-4F69-AC5B-C8332A163836}" type="parTrans" cxnId="{A27F3B50-18DA-4588-835E-4D187F09E591}">
      <dgm:prSet/>
      <dgm:spPr/>
      <dgm:t>
        <a:bodyPr/>
        <a:lstStyle/>
        <a:p>
          <a:endParaRPr lang="en-IN"/>
        </a:p>
      </dgm:t>
    </dgm:pt>
    <dgm:pt modelId="{5B3FB4F9-EC0F-4FC3-9748-BBE36E38D9C3}" type="sibTrans" cxnId="{A27F3B50-18DA-4588-835E-4D187F09E591}">
      <dgm:prSet/>
      <dgm:spPr/>
      <dgm:t>
        <a:bodyPr/>
        <a:lstStyle/>
        <a:p>
          <a:endParaRPr lang="en-IN"/>
        </a:p>
      </dgm:t>
    </dgm:pt>
    <dgm:pt modelId="{2B2D0711-3858-4D32-A30A-E7B8E60DBCE1}">
      <dgm:prSet custT="1"/>
      <dgm:spPr/>
      <dgm:t>
        <a:bodyPr/>
        <a:lstStyle/>
        <a:p>
          <a:r>
            <a:rPr lang="en-IN" sz="1600" dirty="0"/>
            <a:t>using different ML algorithm Like LDA, SVM, KNN and NN to classify weather brain state is in task or rest</a:t>
          </a:r>
        </a:p>
      </dgm:t>
    </dgm:pt>
    <dgm:pt modelId="{350E2CE8-B4C8-40FF-84FF-6D560FA3D619}" type="parTrans" cxnId="{0F2E031E-483A-4929-A118-AE64A0F92B20}">
      <dgm:prSet/>
      <dgm:spPr/>
      <dgm:t>
        <a:bodyPr/>
        <a:lstStyle/>
        <a:p>
          <a:endParaRPr lang="en-IN"/>
        </a:p>
      </dgm:t>
    </dgm:pt>
    <dgm:pt modelId="{36F4883B-F46D-4002-8233-EAE9DD91EA0F}" type="sibTrans" cxnId="{0F2E031E-483A-4929-A118-AE64A0F92B20}">
      <dgm:prSet/>
      <dgm:spPr/>
      <dgm:t>
        <a:bodyPr/>
        <a:lstStyle/>
        <a:p>
          <a:endParaRPr lang="en-IN"/>
        </a:p>
      </dgm:t>
    </dgm:pt>
    <dgm:pt modelId="{99CE7BE9-D23A-4019-B36F-8443FBC73069}" type="pres">
      <dgm:prSet presAssocID="{A4D64685-8654-400F-93AB-CDE8F1A5F8DE}" presName="linearFlow" presStyleCnt="0">
        <dgm:presLayoutVars>
          <dgm:dir/>
          <dgm:animLvl val="lvl"/>
          <dgm:resizeHandles val="exact"/>
        </dgm:presLayoutVars>
      </dgm:prSet>
      <dgm:spPr/>
    </dgm:pt>
    <dgm:pt modelId="{575D1A97-F790-4175-B096-ECBC6965C872}" type="pres">
      <dgm:prSet presAssocID="{EBFFB1E3-4AC0-4B4A-90AF-91B948D4F7DD}" presName="composite" presStyleCnt="0"/>
      <dgm:spPr/>
    </dgm:pt>
    <dgm:pt modelId="{65EB2D31-12E4-4129-87F3-FF7098E8ED54}" type="pres">
      <dgm:prSet presAssocID="{EBFFB1E3-4AC0-4B4A-90AF-91B948D4F7DD}" presName="parentText" presStyleLbl="alignNode1" presStyleIdx="0" presStyleCnt="5">
        <dgm:presLayoutVars>
          <dgm:chMax val="1"/>
          <dgm:bulletEnabled val="1"/>
        </dgm:presLayoutVars>
      </dgm:prSet>
      <dgm:spPr/>
    </dgm:pt>
    <dgm:pt modelId="{2FD2D35D-DE27-432C-B19D-BCB09CAD261C}" type="pres">
      <dgm:prSet presAssocID="{EBFFB1E3-4AC0-4B4A-90AF-91B948D4F7DD}" presName="descendantText" presStyleLbl="alignAcc1" presStyleIdx="0" presStyleCnt="5">
        <dgm:presLayoutVars>
          <dgm:bulletEnabled val="1"/>
        </dgm:presLayoutVars>
      </dgm:prSet>
      <dgm:spPr/>
    </dgm:pt>
    <dgm:pt modelId="{4AB058CA-22CF-4981-B091-893523E46B7D}" type="pres">
      <dgm:prSet presAssocID="{E5D7C19B-4C6E-41FA-8275-253DB0C7FAD4}" presName="sp" presStyleCnt="0"/>
      <dgm:spPr/>
    </dgm:pt>
    <dgm:pt modelId="{7AAE8EF9-61F7-4192-9A32-7F8C9FFF0B6B}" type="pres">
      <dgm:prSet presAssocID="{7338585D-7FEB-4655-BC1E-6DD1844ACBC3}" presName="composite" presStyleCnt="0"/>
      <dgm:spPr/>
    </dgm:pt>
    <dgm:pt modelId="{8CAC9225-FA9D-4DD3-B590-CBC7D6668942}" type="pres">
      <dgm:prSet presAssocID="{7338585D-7FEB-4655-BC1E-6DD1844ACBC3}" presName="parentText" presStyleLbl="alignNode1" presStyleIdx="1" presStyleCnt="5">
        <dgm:presLayoutVars>
          <dgm:chMax val="1"/>
          <dgm:bulletEnabled val="1"/>
        </dgm:presLayoutVars>
      </dgm:prSet>
      <dgm:spPr/>
    </dgm:pt>
    <dgm:pt modelId="{51353E7A-BDD7-4DD1-B2F4-3DB50FCE699E}" type="pres">
      <dgm:prSet presAssocID="{7338585D-7FEB-4655-BC1E-6DD1844ACBC3}" presName="descendantText" presStyleLbl="alignAcc1" presStyleIdx="1" presStyleCnt="5">
        <dgm:presLayoutVars>
          <dgm:bulletEnabled val="1"/>
        </dgm:presLayoutVars>
      </dgm:prSet>
      <dgm:spPr/>
    </dgm:pt>
    <dgm:pt modelId="{304B2460-C13F-49AC-8FA7-AE173D7C77F5}" type="pres">
      <dgm:prSet presAssocID="{1C308AEE-EF07-4D4C-8C89-400560A6E90F}" presName="sp" presStyleCnt="0"/>
      <dgm:spPr/>
    </dgm:pt>
    <dgm:pt modelId="{4B121F46-2B52-470B-9108-A1B0DF7E81BD}" type="pres">
      <dgm:prSet presAssocID="{CFE16CD1-96A1-486A-A0B1-B481542B9C71}" presName="composite" presStyleCnt="0"/>
      <dgm:spPr/>
    </dgm:pt>
    <dgm:pt modelId="{5C0DE778-05B6-42B9-B35B-E4DDF70CD2F3}" type="pres">
      <dgm:prSet presAssocID="{CFE16CD1-96A1-486A-A0B1-B481542B9C71}" presName="parentText" presStyleLbl="alignNode1" presStyleIdx="2" presStyleCnt="5">
        <dgm:presLayoutVars>
          <dgm:chMax val="1"/>
          <dgm:bulletEnabled val="1"/>
        </dgm:presLayoutVars>
      </dgm:prSet>
      <dgm:spPr/>
    </dgm:pt>
    <dgm:pt modelId="{55F3F9F8-E338-4210-ACDE-B95A3E9EFDF9}" type="pres">
      <dgm:prSet presAssocID="{CFE16CD1-96A1-486A-A0B1-B481542B9C71}" presName="descendantText" presStyleLbl="alignAcc1" presStyleIdx="2" presStyleCnt="5">
        <dgm:presLayoutVars>
          <dgm:bulletEnabled val="1"/>
        </dgm:presLayoutVars>
      </dgm:prSet>
      <dgm:spPr/>
    </dgm:pt>
    <dgm:pt modelId="{2F034C72-0A7A-4938-96A9-66EC04D45EFD}" type="pres">
      <dgm:prSet presAssocID="{E5FA5E48-3421-48C7-B39A-C5A6C1B6EB3D}" presName="sp" presStyleCnt="0"/>
      <dgm:spPr/>
    </dgm:pt>
    <dgm:pt modelId="{C6C33F0E-84B0-4355-BF10-D716EECDB86A}" type="pres">
      <dgm:prSet presAssocID="{E215BDE4-0F27-4409-9BAB-EF85D6EF5A82}" presName="composite" presStyleCnt="0"/>
      <dgm:spPr/>
    </dgm:pt>
    <dgm:pt modelId="{C976CC24-D533-41C8-A125-48B7E913806D}" type="pres">
      <dgm:prSet presAssocID="{E215BDE4-0F27-4409-9BAB-EF85D6EF5A82}" presName="parentText" presStyleLbl="alignNode1" presStyleIdx="3" presStyleCnt="5">
        <dgm:presLayoutVars>
          <dgm:chMax val="1"/>
          <dgm:bulletEnabled val="1"/>
        </dgm:presLayoutVars>
      </dgm:prSet>
      <dgm:spPr/>
    </dgm:pt>
    <dgm:pt modelId="{25FA26FB-DDB7-48E3-9801-142B194EF6C1}" type="pres">
      <dgm:prSet presAssocID="{E215BDE4-0F27-4409-9BAB-EF85D6EF5A82}" presName="descendantText" presStyleLbl="alignAcc1" presStyleIdx="3" presStyleCnt="5">
        <dgm:presLayoutVars>
          <dgm:bulletEnabled val="1"/>
        </dgm:presLayoutVars>
      </dgm:prSet>
      <dgm:spPr/>
    </dgm:pt>
    <dgm:pt modelId="{B2362B41-6F2D-481E-AE87-8A600EEADB13}" type="pres">
      <dgm:prSet presAssocID="{F8BC5FDD-2A42-47FE-9521-EF5D5D5420FB}" presName="sp" presStyleCnt="0"/>
      <dgm:spPr/>
    </dgm:pt>
    <dgm:pt modelId="{3896BABA-E4C6-4A69-8D29-EF33C425628C}" type="pres">
      <dgm:prSet presAssocID="{A3FF3A6F-852B-49E6-BC2B-6344A872E6DE}" presName="composite" presStyleCnt="0"/>
      <dgm:spPr/>
    </dgm:pt>
    <dgm:pt modelId="{AF17A08B-A010-4784-A9DF-49BBE377FF56}" type="pres">
      <dgm:prSet presAssocID="{A3FF3A6F-852B-49E6-BC2B-6344A872E6DE}" presName="parentText" presStyleLbl="alignNode1" presStyleIdx="4" presStyleCnt="5">
        <dgm:presLayoutVars>
          <dgm:chMax val="1"/>
          <dgm:bulletEnabled val="1"/>
        </dgm:presLayoutVars>
      </dgm:prSet>
      <dgm:spPr/>
    </dgm:pt>
    <dgm:pt modelId="{E1765ABD-FB80-4AB7-AAF8-2E63FF0F069F}" type="pres">
      <dgm:prSet presAssocID="{A3FF3A6F-852B-49E6-BC2B-6344A872E6DE}" presName="descendantText" presStyleLbl="alignAcc1" presStyleIdx="4" presStyleCnt="5">
        <dgm:presLayoutVars>
          <dgm:bulletEnabled val="1"/>
        </dgm:presLayoutVars>
      </dgm:prSet>
      <dgm:spPr/>
    </dgm:pt>
  </dgm:ptLst>
  <dgm:cxnLst>
    <dgm:cxn modelId="{8644F903-3BFC-4FBE-BF82-E121B7FF4B8B}" srcId="{A4D64685-8654-400F-93AB-CDE8F1A5F8DE}" destId="{7338585D-7FEB-4655-BC1E-6DD1844ACBC3}" srcOrd="1" destOrd="0" parTransId="{CB855D36-7934-4551-A9B3-61517E28CD3A}" sibTransId="{1C308AEE-EF07-4D4C-8C89-400560A6E90F}"/>
    <dgm:cxn modelId="{C68B6D09-6571-4323-B242-B6C38A9E2195}" srcId="{E215BDE4-0F27-4409-9BAB-EF85D6EF5A82}" destId="{00C7DB46-A816-4917-A90D-904F6ABA4A55}" srcOrd="1" destOrd="0" parTransId="{54A08BDD-B0F8-4145-A1B6-7E3383BB1C54}" sibTransId="{264D3D94-1254-463E-9380-B94F4D649EF9}"/>
    <dgm:cxn modelId="{17A09B0A-D5E4-47BF-A427-A9FF3A40195A}" type="presOf" srcId="{99103CEE-D148-4C7A-B605-6C473FEFFE12}" destId="{2FD2D35D-DE27-432C-B19D-BCB09CAD261C}" srcOrd="0" destOrd="0" presId="urn:microsoft.com/office/officeart/2005/8/layout/chevron2"/>
    <dgm:cxn modelId="{4A6C5B18-800A-4404-9849-F956350B9136}" srcId="{A4D64685-8654-400F-93AB-CDE8F1A5F8DE}" destId="{EBFFB1E3-4AC0-4B4A-90AF-91B948D4F7DD}" srcOrd="0" destOrd="0" parTransId="{5C94A3C1-7902-452D-952C-C11541EB01D8}" sibTransId="{E5D7C19B-4C6E-41FA-8275-253DB0C7FAD4}"/>
    <dgm:cxn modelId="{DFAEB219-8DA6-471E-BD44-FA8FF98BDF6E}" type="presOf" srcId="{EBFFB1E3-4AC0-4B4A-90AF-91B948D4F7DD}" destId="{65EB2D31-12E4-4129-87F3-FF7098E8ED54}" srcOrd="0" destOrd="0" presId="urn:microsoft.com/office/officeart/2005/8/layout/chevron2"/>
    <dgm:cxn modelId="{0F2E031E-483A-4929-A118-AE64A0F92B20}" srcId="{A3FF3A6F-852B-49E6-BC2B-6344A872E6DE}" destId="{2B2D0711-3858-4D32-A30A-E7B8E60DBCE1}" srcOrd="1" destOrd="0" parTransId="{350E2CE8-B4C8-40FF-84FF-6D560FA3D619}" sibTransId="{36F4883B-F46D-4002-8233-EAE9DD91EA0F}"/>
    <dgm:cxn modelId="{1D2F601F-1A79-4D41-9E30-3C323B053550}" srcId="{E215BDE4-0F27-4409-9BAB-EF85D6EF5A82}" destId="{A3A422C7-3AD9-452F-89A3-1078BCAA306D}" srcOrd="0" destOrd="0" parTransId="{48896E8E-17ED-4A06-8A2B-FE9C970AAB6A}" sibTransId="{AFF70275-FC8C-4F73-A313-79F5ED73D87E}"/>
    <dgm:cxn modelId="{44F7633F-F59C-4887-9980-953ED6B5DEEF}" srcId="{A4D64685-8654-400F-93AB-CDE8F1A5F8DE}" destId="{CFE16CD1-96A1-486A-A0B1-B481542B9C71}" srcOrd="2" destOrd="0" parTransId="{971D64BD-EB1A-4430-A085-F9F68DCD0137}" sibTransId="{E5FA5E48-3421-48C7-B39A-C5A6C1B6EB3D}"/>
    <dgm:cxn modelId="{E9583D5C-F9E5-4F6C-AF3C-64AB8C564515}" srcId="{7338585D-7FEB-4655-BC1E-6DD1844ACBC3}" destId="{E3F193A4-7C7E-4766-9BAC-6D17CAECDE46}" srcOrd="0" destOrd="0" parTransId="{97CFBF6E-3564-48D3-8894-9E1256731896}" sibTransId="{992D7A3B-1231-4EF7-A840-742C62478178}"/>
    <dgm:cxn modelId="{69C2CC62-3D86-4253-A521-DCDC4988F564}" srcId="{A4D64685-8654-400F-93AB-CDE8F1A5F8DE}" destId="{A3FF3A6F-852B-49E6-BC2B-6344A872E6DE}" srcOrd="4" destOrd="0" parTransId="{85C44A69-D4D6-4D41-9463-ADE7F1FDBEF1}" sibTransId="{45C80CF6-4DC1-4E29-BB25-2691E8538E13}"/>
    <dgm:cxn modelId="{593D1544-9ED0-4339-B69F-4DBC2F177392}" type="presOf" srcId="{CFE16CD1-96A1-486A-A0B1-B481542B9C71}" destId="{5C0DE778-05B6-42B9-B35B-E4DDF70CD2F3}" srcOrd="0" destOrd="0" presId="urn:microsoft.com/office/officeart/2005/8/layout/chevron2"/>
    <dgm:cxn modelId="{EDA28666-6E6F-47E5-9294-D7266A22F904}" srcId="{7338585D-7FEB-4655-BC1E-6DD1844ACBC3}" destId="{62838275-EE96-447F-8C3A-A2612813154E}" srcOrd="1" destOrd="0" parTransId="{7CA0DEA5-15C9-4EB9-8762-D7A245FCA51F}" sibTransId="{BFDDD168-AFFE-4B9C-97A8-95FAE1B61C85}"/>
    <dgm:cxn modelId="{08F5AF48-1ECB-43D6-80BA-25B3E07D1394}" type="presOf" srcId="{A3FF3A6F-852B-49E6-BC2B-6344A872E6DE}" destId="{AF17A08B-A010-4784-A9DF-49BBE377FF56}" srcOrd="0" destOrd="0" presId="urn:microsoft.com/office/officeart/2005/8/layout/chevron2"/>
    <dgm:cxn modelId="{051A1E69-795C-4180-8F9F-9EF3F3817508}" type="presOf" srcId="{E215BDE4-0F27-4409-9BAB-EF85D6EF5A82}" destId="{C976CC24-D533-41C8-A125-48B7E913806D}" srcOrd="0" destOrd="0" presId="urn:microsoft.com/office/officeart/2005/8/layout/chevron2"/>
    <dgm:cxn modelId="{A27F3B50-18DA-4588-835E-4D187F09E591}" srcId="{A3FF3A6F-852B-49E6-BC2B-6344A872E6DE}" destId="{983226AD-6AC8-4015-A192-AC82F3ADB4E3}" srcOrd="0" destOrd="0" parTransId="{3F541F38-9596-4F69-AC5B-C8332A163836}" sibTransId="{5B3FB4F9-EC0F-4FC3-9748-BBE36E38D9C3}"/>
    <dgm:cxn modelId="{7A2A7D75-315C-40C9-88EE-5129E975AA3B}" type="presOf" srcId="{983226AD-6AC8-4015-A192-AC82F3ADB4E3}" destId="{E1765ABD-FB80-4AB7-AAF8-2E63FF0F069F}" srcOrd="0" destOrd="0" presId="urn:microsoft.com/office/officeart/2005/8/layout/chevron2"/>
    <dgm:cxn modelId="{7F8F1B77-4843-4D30-A2F9-3CD81181E89A}" type="presOf" srcId="{00C7DB46-A816-4917-A90D-904F6ABA4A55}" destId="{25FA26FB-DDB7-48E3-9801-142B194EF6C1}" srcOrd="0" destOrd="1" presId="urn:microsoft.com/office/officeart/2005/8/layout/chevron2"/>
    <dgm:cxn modelId="{F7934C90-5EDC-4697-9101-267A0B75E7C7}" type="presOf" srcId="{A4D64685-8654-400F-93AB-CDE8F1A5F8DE}" destId="{99CE7BE9-D23A-4019-B36F-8443FBC73069}" srcOrd="0" destOrd="0" presId="urn:microsoft.com/office/officeart/2005/8/layout/chevron2"/>
    <dgm:cxn modelId="{9D871299-355A-48CE-8C7C-EB2563A5518F}" type="presOf" srcId="{7338585D-7FEB-4655-BC1E-6DD1844ACBC3}" destId="{8CAC9225-FA9D-4DD3-B590-CBC7D6668942}" srcOrd="0" destOrd="0" presId="urn:microsoft.com/office/officeart/2005/8/layout/chevron2"/>
    <dgm:cxn modelId="{C2811E9C-1B94-478F-9423-EF4DE7C973A8}" srcId="{EBFFB1E3-4AC0-4B4A-90AF-91B948D4F7DD}" destId="{9A6EBEDD-301E-45CC-8DC5-0544BCE93985}" srcOrd="1" destOrd="0" parTransId="{0BF57C7E-C9A1-4F20-A510-7C872052C3B8}" sibTransId="{A512B444-4CD0-4B24-9767-48D79DBC0D54}"/>
    <dgm:cxn modelId="{9C6D02A7-85C4-4622-90AF-13DB278E62B4}" srcId="{A4D64685-8654-400F-93AB-CDE8F1A5F8DE}" destId="{E215BDE4-0F27-4409-9BAB-EF85D6EF5A82}" srcOrd="3" destOrd="0" parTransId="{A54E1586-70BF-4F2A-9CA5-DF6D86B8BCF5}" sibTransId="{F8BC5FDD-2A42-47FE-9521-EF5D5D5420FB}"/>
    <dgm:cxn modelId="{05E387AB-5AFF-4919-9005-271701794F5B}" type="presOf" srcId="{2B2D0711-3858-4D32-A30A-E7B8E60DBCE1}" destId="{E1765ABD-FB80-4AB7-AAF8-2E63FF0F069F}" srcOrd="0" destOrd="1" presId="urn:microsoft.com/office/officeart/2005/8/layout/chevron2"/>
    <dgm:cxn modelId="{09AA20C3-283E-4322-83F8-F358CB79936F}" type="presOf" srcId="{0490DB3D-7F92-474E-86A3-2DFCC8D2C3ED}" destId="{55F3F9F8-E338-4210-ACDE-B95A3E9EFDF9}" srcOrd="0" destOrd="1" presId="urn:microsoft.com/office/officeart/2005/8/layout/chevron2"/>
    <dgm:cxn modelId="{D01C10C4-387D-4EA6-B69C-497E6FDCF8F6}" type="presOf" srcId="{A3A422C7-3AD9-452F-89A3-1078BCAA306D}" destId="{25FA26FB-DDB7-48E3-9801-142B194EF6C1}" srcOrd="0" destOrd="0" presId="urn:microsoft.com/office/officeart/2005/8/layout/chevron2"/>
    <dgm:cxn modelId="{74ABF6C8-9850-419A-BD7D-B0D6E204F2DD}" srcId="{CFE16CD1-96A1-486A-A0B1-B481542B9C71}" destId="{0490DB3D-7F92-474E-86A3-2DFCC8D2C3ED}" srcOrd="1" destOrd="0" parTransId="{DEB0FCDF-52F0-44BF-A023-EE8FBB783A0F}" sibTransId="{B6F5C85A-91BD-4021-99F7-658E0FFA99DC}"/>
    <dgm:cxn modelId="{59714ED2-4DF3-46FD-99FA-22BF805F718B}" srcId="{CFE16CD1-96A1-486A-A0B1-B481542B9C71}" destId="{C358E1F8-4D31-4834-9B2B-772DFEA02ED0}" srcOrd="0" destOrd="0" parTransId="{63F5F14C-D963-4601-B19E-F2B86CD79E99}" sibTransId="{51214EB4-902C-4C00-90ED-C6F1D5ADC57C}"/>
    <dgm:cxn modelId="{4059B3D8-21A2-4C01-8DC9-0B69802409F8}" srcId="{EBFFB1E3-4AC0-4B4A-90AF-91B948D4F7DD}" destId="{99103CEE-D148-4C7A-B605-6C473FEFFE12}" srcOrd="0" destOrd="0" parTransId="{BA34DB31-A0BA-482A-BAA1-DE70C745A5EB}" sibTransId="{76CA2242-0461-4D9F-81C3-2A7E17F034FD}"/>
    <dgm:cxn modelId="{7075F8DB-AD1E-415B-AEFA-A621839735F1}" type="presOf" srcId="{62838275-EE96-447F-8C3A-A2612813154E}" destId="{51353E7A-BDD7-4DD1-B2F4-3DB50FCE699E}" srcOrd="0" destOrd="1" presId="urn:microsoft.com/office/officeart/2005/8/layout/chevron2"/>
    <dgm:cxn modelId="{C59BF9DD-C80E-4B58-816C-301520FFF137}" type="presOf" srcId="{E3F193A4-7C7E-4766-9BAC-6D17CAECDE46}" destId="{51353E7A-BDD7-4DD1-B2F4-3DB50FCE699E}" srcOrd="0" destOrd="0" presId="urn:microsoft.com/office/officeart/2005/8/layout/chevron2"/>
    <dgm:cxn modelId="{A11621E5-4D28-4D6E-84A5-86270F54B2DF}" type="presOf" srcId="{C358E1F8-4D31-4834-9B2B-772DFEA02ED0}" destId="{55F3F9F8-E338-4210-ACDE-B95A3E9EFDF9}" srcOrd="0" destOrd="0" presId="urn:microsoft.com/office/officeart/2005/8/layout/chevron2"/>
    <dgm:cxn modelId="{485A09F3-494E-4F07-9896-074547391657}" type="presOf" srcId="{9A6EBEDD-301E-45CC-8DC5-0544BCE93985}" destId="{2FD2D35D-DE27-432C-B19D-BCB09CAD261C}" srcOrd="0" destOrd="1" presId="urn:microsoft.com/office/officeart/2005/8/layout/chevron2"/>
    <dgm:cxn modelId="{E441EFE7-FC65-4660-BCA4-DC9887F9203E}" type="presParOf" srcId="{99CE7BE9-D23A-4019-B36F-8443FBC73069}" destId="{575D1A97-F790-4175-B096-ECBC6965C872}" srcOrd="0" destOrd="0" presId="urn:microsoft.com/office/officeart/2005/8/layout/chevron2"/>
    <dgm:cxn modelId="{D41CE8C0-E777-45FC-BA59-1A1FACBC6D05}" type="presParOf" srcId="{575D1A97-F790-4175-B096-ECBC6965C872}" destId="{65EB2D31-12E4-4129-87F3-FF7098E8ED54}" srcOrd="0" destOrd="0" presId="urn:microsoft.com/office/officeart/2005/8/layout/chevron2"/>
    <dgm:cxn modelId="{930FF23B-375C-4E8F-9734-487DD24A9520}" type="presParOf" srcId="{575D1A97-F790-4175-B096-ECBC6965C872}" destId="{2FD2D35D-DE27-432C-B19D-BCB09CAD261C}" srcOrd="1" destOrd="0" presId="urn:microsoft.com/office/officeart/2005/8/layout/chevron2"/>
    <dgm:cxn modelId="{7A7F5CA5-BDC9-41C0-B9F3-FB7C82632BB4}" type="presParOf" srcId="{99CE7BE9-D23A-4019-B36F-8443FBC73069}" destId="{4AB058CA-22CF-4981-B091-893523E46B7D}" srcOrd="1" destOrd="0" presId="urn:microsoft.com/office/officeart/2005/8/layout/chevron2"/>
    <dgm:cxn modelId="{97706FD4-D62C-4CE8-8BEA-D44B88F1FA1B}" type="presParOf" srcId="{99CE7BE9-D23A-4019-B36F-8443FBC73069}" destId="{7AAE8EF9-61F7-4192-9A32-7F8C9FFF0B6B}" srcOrd="2" destOrd="0" presId="urn:microsoft.com/office/officeart/2005/8/layout/chevron2"/>
    <dgm:cxn modelId="{51ED755E-FD28-4F53-9514-7674E871CDB5}" type="presParOf" srcId="{7AAE8EF9-61F7-4192-9A32-7F8C9FFF0B6B}" destId="{8CAC9225-FA9D-4DD3-B590-CBC7D6668942}" srcOrd="0" destOrd="0" presId="urn:microsoft.com/office/officeart/2005/8/layout/chevron2"/>
    <dgm:cxn modelId="{358CF9D7-18D5-41EF-8A35-935790D8A177}" type="presParOf" srcId="{7AAE8EF9-61F7-4192-9A32-7F8C9FFF0B6B}" destId="{51353E7A-BDD7-4DD1-B2F4-3DB50FCE699E}" srcOrd="1" destOrd="0" presId="urn:microsoft.com/office/officeart/2005/8/layout/chevron2"/>
    <dgm:cxn modelId="{4A0BDB55-D143-4E39-AD21-64568BB67024}" type="presParOf" srcId="{99CE7BE9-D23A-4019-B36F-8443FBC73069}" destId="{304B2460-C13F-49AC-8FA7-AE173D7C77F5}" srcOrd="3" destOrd="0" presId="urn:microsoft.com/office/officeart/2005/8/layout/chevron2"/>
    <dgm:cxn modelId="{CCDC05EE-D8B4-4CCA-B0B3-FDCA16B86687}" type="presParOf" srcId="{99CE7BE9-D23A-4019-B36F-8443FBC73069}" destId="{4B121F46-2B52-470B-9108-A1B0DF7E81BD}" srcOrd="4" destOrd="0" presId="urn:microsoft.com/office/officeart/2005/8/layout/chevron2"/>
    <dgm:cxn modelId="{4E884593-5375-424B-B084-D295984793CB}" type="presParOf" srcId="{4B121F46-2B52-470B-9108-A1B0DF7E81BD}" destId="{5C0DE778-05B6-42B9-B35B-E4DDF70CD2F3}" srcOrd="0" destOrd="0" presId="urn:microsoft.com/office/officeart/2005/8/layout/chevron2"/>
    <dgm:cxn modelId="{85D7C195-CF4E-4F48-A461-E3DD87BFB2C0}" type="presParOf" srcId="{4B121F46-2B52-470B-9108-A1B0DF7E81BD}" destId="{55F3F9F8-E338-4210-ACDE-B95A3E9EFDF9}" srcOrd="1" destOrd="0" presId="urn:microsoft.com/office/officeart/2005/8/layout/chevron2"/>
    <dgm:cxn modelId="{021D73FB-D61A-4B1C-9E0F-D12525400CF7}" type="presParOf" srcId="{99CE7BE9-D23A-4019-B36F-8443FBC73069}" destId="{2F034C72-0A7A-4938-96A9-66EC04D45EFD}" srcOrd="5" destOrd="0" presId="urn:microsoft.com/office/officeart/2005/8/layout/chevron2"/>
    <dgm:cxn modelId="{B5CED59D-56EE-40D2-AB12-BEFB51AADA42}" type="presParOf" srcId="{99CE7BE9-D23A-4019-B36F-8443FBC73069}" destId="{C6C33F0E-84B0-4355-BF10-D716EECDB86A}" srcOrd="6" destOrd="0" presId="urn:microsoft.com/office/officeart/2005/8/layout/chevron2"/>
    <dgm:cxn modelId="{2D6615D3-5BF2-47D1-B2C0-859C34AB3DFA}" type="presParOf" srcId="{C6C33F0E-84B0-4355-BF10-D716EECDB86A}" destId="{C976CC24-D533-41C8-A125-48B7E913806D}" srcOrd="0" destOrd="0" presId="urn:microsoft.com/office/officeart/2005/8/layout/chevron2"/>
    <dgm:cxn modelId="{D2B44818-2CFB-4335-A745-02B60C9D70F8}" type="presParOf" srcId="{C6C33F0E-84B0-4355-BF10-D716EECDB86A}" destId="{25FA26FB-DDB7-48E3-9801-142B194EF6C1}" srcOrd="1" destOrd="0" presId="urn:microsoft.com/office/officeart/2005/8/layout/chevron2"/>
    <dgm:cxn modelId="{2F09E522-3CC5-4BA8-9AA2-506F692B277B}" type="presParOf" srcId="{99CE7BE9-D23A-4019-B36F-8443FBC73069}" destId="{B2362B41-6F2D-481E-AE87-8A600EEADB13}" srcOrd="7" destOrd="0" presId="urn:microsoft.com/office/officeart/2005/8/layout/chevron2"/>
    <dgm:cxn modelId="{2ABCA726-3720-4A09-B6D1-0A9D15899DE0}" type="presParOf" srcId="{99CE7BE9-D23A-4019-B36F-8443FBC73069}" destId="{3896BABA-E4C6-4A69-8D29-EF33C425628C}" srcOrd="8" destOrd="0" presId="urn:microsoft.com/office/officeart/2005/8/layout/chevron2"/>
    <dgm:cxn modelId="{1F8F3318-67C1-44E8-833B-5386391A507D}" type="presParOf" srcId="{3896BABA-E4C6-4A69-8D29-EF33C425628C}" destId="{AF17A08B-A010-4784-A9DF-49BBE377FF56}" srcOrd="0" destOrd="0" presId="urn:microsoft.com/office/officeart/2005/8/layout/chevron2"/>
    <dgm:cxn modelId="{159581D2-8337-4920-AC26-F6D3AEA646E0}" type="presParOf" srcId="{3896BABA-E4C6-4A69-8D29-EF33C425628C}" destId="{E1765ABD-FB80-4AB7-AAF8-2E63FF0F069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B2D31-12E4-4129-87F3-FF7098E8ED54}">
      <dsp:nvSpPr>
        <dsp:cNvPr id="0" name=""/>
        <dsp:cNvSpPr/>
      </dsp:nvSpPr>
      <dsp:spPr>
        <a:xfrm rot="5400000">
          <a:off x="-176238" y="180562"/>
          <a:ext cx="1174924" cy="822447"/>
        </a:xfrm>
        <a:prstGeom prst="chevron">
          <a:avLst/>
        </a:prstGeom>
        <a:solidFill>
          <a:schemeClr val="accent3">
            <a:hueOff val="0"/>
            <a:satOff val="0"/>
            <a:lumOff val="0"/>
            <a:alphaOff val="0"/>
          </a:schemeClr>
        </a:solidFill>
        <a:ln w="48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1</a:t>
          </a:r>
        </a:p>
      </dsp:txBody>
      <dsp:txXfrm rot="-5400000">
        <a:off x="1" y="415548"/>
        <a:ext cx="822447" cy="352477"/>
      </dsp:txXfrm>
    </dsp:sp>
    <dsp:sp modelId="{2FD2D35D-DE27-432C-B19D-BCB09CAD261C}">
      <dsp:nvSpPr>
        <dsp:cNvPr id="0" name=""/>
        <dsp:cNvSpPr/>
      </dsp:nvSpPr>
      <dsp:spPr>
        <a:xfrm rot="5400000">
          <a:off x="4093373" y="-3266601"/>
          <a:ext cx="763700" cy="7305552"/>
        </a:xfrm>
        <a:prstGeom prst="round2SameRect">
          <a:avLst/>
        </a:prstGeom>
        <a:solidFill>
          <a:schemeClr val="lt1">
            <a:alpha val="90000"/>
            <a:hueOff val="0"/>
            <a:satOff val="0"/>
            <a:lumOff val="0"/>
            <a:alphaOff val="0"/>
          </a:schemeClr>
        </a:solidFill>
        <a:ln w="48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b="1" kern="1200" dirty="0"/>
            <a:t>EEG brain signal </a:t>
          </a:r>
          <a:endParaRPr lang="en-IN" sz="1600" kern="1200" dirty="0"/>
        </a:p>
        <a:p>
          <a:pPr marL="171450" lvl="1" indent="-171450" algn="l" defTabSz="711200">
            <a:lnSpc>
              <a:spcPct val="90000"/>
            </a:lnSpc>
            <a:spcBef>
              <a:spcPct val="0"/>
            </a:spcBef>
            <a:spcAft>
              <a:spcPct val="15000"/>
            </a:spcAft>
            <a:buChar char="•"/>
          </a:pPr>
          <a:r>
            <a:rPr lang="en-IN" sz="1600" kern="1200" dirty="0"/>
            <a:t>Getting two dataset of EEG from opensource </a:t>
          </a:r>
        </a:p>
      </dsp:txBody>
      <dsp:txXfrm rot="-5400000">
        <a:off x="822448" y="41605"/>
        <a:ext cx="7268271" cy="689138"/>
      </dsp:txXfrm>
    </dsp:sp>
    <dsp:sp modelId="{8CAC9225-FA9D-4DD3-B590-CBC7D6668942}">
      <dsp:nvSpPr>
        <dsp:cNvPr id="0" name=""/>
        <dsp:cNvSpPr/>
      </dsp:nvSpPr>
      <dsp:spPr>
        <a:xfrm rot="5400000">
          <a:off x="-176238" y="1239336"/>
          <a:ext cx="1174924" cy="822447"/>
        </a:xfrm>
        <a:prstGeom prst="chevron">
          <a:avLst/>
        </a:prstGeom>
        <a:solidFill>
          <a:schemeClr val="accent3">
            <a:hueOff val="-2914377"/>
            <a:satOff val="-174"/>
            <a:lumOff val="2157"/>
            <a:alphaOff val="0"/>
          </a:schemeClr>
        </a:solidFill>
        <a:ln w="48000" cap="flat" cmpd="thickThin" algn="ctr">
          <a:solidFill>
            <a:schemeClr val="accent3">
              <a:hueOff val="-2914377"/>
              <a:satOff val="-174"/>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2</a:t>
          </a:r>
        </a:p>
      </dsp:txBody>
      <dsp:txXfrm rot="-5400000">
        <a:off x="1" y="1474322"/>
        <a:ext cx="822447" cy="352477"/>
      </dsp:txXfrm>
    </dsp:sp>
    <dsp:sp modelId="{51353E7A-BDD7-4DD1-B2F4-3DB50FCE699E}">
      <dsp:nvSpPr>
        <dsp:cNvPr id="0" name=""/>
        <dsp:cNvSpPr/>
      </dsp:nvSpPr>
      <dsp:spPr>
        <a:xfrm rot="5400000">
          <a:off x="4093373" y="-2207828"/>
          <a:ext cx="763700" cy="7305552"/>
        </a:xfrm>
        <a:prstGeom prst="round2SameRect">
          <a:avLst/>
        </a:prstGeom>
        <a:solidFill>
          <a:schemeClr val="lt1">
            <a:alpha val="90000"/>
            <a:hueOff val="0"/>
            <a:satOff val="0"/>
            <a:lumOff val="0"/>
            <a:alphaOff val="0"/>
          </a:schemeClr>
        </a:solidFill>
        <a:ln w="48000" cap="flat" cmpd="thickThin" algn="ctr">
          <a:solidFill>
            <a:schemeClr val="accent3">
              <a:hueOff val="-2914377"/>
              <a:satOff val="-174"/>
              <a:lumOff val="21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b="1" kern="1200" dirty="0"/>
            <a:t>Signal processing </a:t>
          </a:r>
          <a:endParaRPr lang="en-IN" sz="1600" kern="1200" dirty="0"/>
        </a:p>
        <a:p>
          <a:pPr marL="171450" lvl="1" indent="-171450" algn="l" defTabSz="711200">
            <a:lnSpc>
              <a:spcPct val="90000"/>
            </a:lnSpc>
            <a:spcBef>
              <a:spcPct val="0"/>
            </a:spcBef>
            <a:spcAft>
              <a:spcPct val="15000"/>
            </a:spcAft>
            <a:buChar char="•"/>
          </a:pPr>
          <a:r>
            <a:rPr lang="en-IN" sz="1600" kern="1200" dirty="0"/>
            <a:t>filtration using </a:t>
          </a:r>
          <a:r>
            <a:rPr lang="en-IN" sz="1600" kern="1200" dirty="0" err="1"/>
            <a:t>butterworth</a:t>
          </a:r>
          <a:r>
            <a:rPr lang="en-IN" sz="1600" kern="1200" dirty="0"/>
            <a:t> filter </a:t>
          </a:r>
        </a:p>
      </dsp:txBody>
      <dsp:txXfrm rot="-5400000">
        <a:off x="822448" y="1100378"/>
        <a:ext cx="7268271" cy="689138"/>
      </dsp:txXfrm>
    </dsp:sp>
    <dsp:sp modelId="{5C0DE778-05B6-42B9-B35B-E4DDF70CD2F3}">
      <dsp:nvSpPr>
        <dsp:cNvPr id="0" name=""/>
        <dsp:cNvSpPr/>
      </dsp:nvSpPr>
      <dsp:spPr>
        <a:xfrm rot="5400000">
          <a:off x="-176238" y="2298109"/>
          <a:ext cx="1174924" cy="822447"/>
        </a:xfrm>
        <a:prstGeom prst="chevron">
          <a:avLst/>
        </a:prstGeom>
        <a:solidFill>
          <a:schemeClr val="accent3">
            <a:hueOff val="-5828754"/>
            <a:satOff val="-348"/>
            <a:lumOff val="4314"/>
            <a:alphaOff val="0"/>
          </a:schemeClr>
        </a:solidFill>
        <a:ln w="48000" cap="flat" cmpd="thickThin" algn="ctr">
          <a:solidFill>
            <a:schemeClr val="accent3">
              <a:hueOff val="-5828754"/>
              <a:satOff val="-348"/>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3</a:t>
          </a:r>
        </a:p>
      </dsp:txBody>
      <dsp:txXfrm rot="-5400000">
        <a:off x="1" y="2533095"/>
        <a:ext cx="822447" cy="352477"/>
      </dsp:txXfrm>
    </dsp:sp>
    <dsp:sp modelId="{55F3F9F8-E338-4210-ACDE-B95A3E9EFDF9}">
      <dsp:nvSpPr>
        <dsp:cNvPr id="0" name=""/>
        <dsp:cNvSpPr/>
      </dsp:nvSpPr>
      <dsp:spPr>
        <a:xfrm rot="5400000">
          <a:off x="4093373" y="-1149054"/>
          <a:ext cx="763700" cy="7305552"/>
        </a:xfrm>
        <a:prstGeom prst="round2SameRect">
          <a:avLst/>
        </a:prstGeom>
        <a:solidFill>
          <a:schemeClr val="lt1">
            <a:alpha val="90000"/>
            <a:hueOff val="0"/>
            <a:satOff val="0"/>
            <a:lumOff val="0"/>
            <a:alphaOff val="0"/>
          </a:schemeClr>
        </a:solidFill>
        <a:ln w="48000" cap="flat" cmpd="thickThin" algn="ctr">
          <a:solidFill>
            <a:schemeClr val="accent3">
              <a:hueOff val="-5828754"/>
              <a:satOff val="-348"/>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b="1" kern="1200" dirty="0"/>
            <a:t>Feature extraction </a:t>
          </a:r>
          <a:endParaRPr lang="en-IN" sz="1600" kern="1200" dirty="0"/>
        </a:p>
        <a:p>
          <a:pPr marL="171450" lvl="1" indent="-171450" algn="l" defTabSz="711200">
            <a:lnSpc>
              <a:spcPct val="90000"/>
            </a:lnSpc>
            <a:spcBef>
              <a:spcPct val="0"/>
            </a:spcBef>
            <a:spcAft>
              <a:spcPct val="15000"/>
            </a:spcAft>
            <a:buChar char="•"/>
          </a:pPr>
          <a:r>
            <a:rPr lang="en-IN" sz="1600" kern="1200" dirty="0"/>
            <a:t>time domain and frequency domain feature extraction from EEG data </a:t>
          </a:r>
        </a:p>
      </dsp:txBody>
      <dsp:txXfrm rot="-5400000">
        <a:off x="822448" y="2159152"/>
        <a:ext cx="7268271" cy="689138"/>
      </dsp:txXfrm>
    </dsp:sp>
    <dsp:sp modelId="{C976CC24-D533-41C8-A125-48B7E913806D}">
      <dsp:nvSpPr>
        <dsp:cNvPr id="0" name=""/>
        <dsp:cNvSpPr/>
      </dsp:nvSpPr>
      <dsp:spPr>
        <a:xfrm rot="5400000">
          <a:off x="-176238" y="3356883"/>
          <a:ext cx="1174924" cy="822447"/>
        </a:xfrm>
        <a:prstGeom prst="chevron">
          <a:avLst/>
        </a:prstGeom>
        <a:solidFill>
          <a:schemeClr val="accent3">
            <a:hueOff val="-8743131"/>
            <a:satOff val="-522"/>
            <a:lumOff val="6470"/>
            <a:alphaOff val="0"/>
          </a:schemeClr>
        </a:solidFill>
        <a:ln w="48000" cap="flat" cmpd="thickThin" algn="ctr">
          <a:solidFill>
            <a:schemeClr val="accent3">
              <a:hueOff val="-8743131"/>
              <a:satOff val="-522"/>
              <a:lumOff val="647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4</a:t>
          </a:r>
        </a:p>
      </dsp:txBody>
      <dsp:txXfrm rot="-5400000">
        <a:off x="1" y="3591869"/>
        <a:ext cx="822447" cy="352477"/>
      </dsp:txXfrm>
    </dsp:sp>
    <dsp:sp modelId="{25FA26FB-DDB7-48E3-9801-142B194EF6C1}">
      <dsp:nvSpPr>
        <dsp:cNvPr id="0" name=""/>
        <dsp:cNvSpPr/>
      </dsp:nvSpPr>
      <dsp:spPr>
        <a:xfrm rot="5400000">
          <a:off x="4093373" y="-90281"/>
          <a:ext cx="763700" cy="7305552"/>
        </a:xfrm>
        <a:prstGeom prst="round2SameRect">
          <a:avLst/>
        </a:prstGeom>
        <a:solidFill>
          <a:schemeClr val="lt1">
            <a:alpha val="90000"/>
            <a:hueOff val="0"/>
            <a:satOff val="0"/>
            <a:lumOff val="0"/>
            <a:alphaOff val="0"/>
          </a:schemeClr>
        </a:solidFill>
        <a:ln w="48000" cap="flat" cmpd="thickThin" algn="ctr">
          <a:solidFill>
            <a:schemeClr val="accent3">
              <a:hueOff val="-8743131"/>
              <a:satOff val="-522"/>
              <a:lumOff val="64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b="1" kern="1200"/>
            <a:t>Feature Ranking </a:t>
          </a:r>
          <a:endParaRPr lang="en-IN" sz="1600" kern="1200"/>
        </a:p>
        <a:p>
          <a:pPr marL="171450" lvl="1" indent="-171450" algn="l" defTabSz="711200">
            <a:lnSpc>
              <a:spcPct val="90000"/>
            </a:lnSpc>
            <a:spcBef>
              <a:spcPct val="0"/>
            </a:spcBef>
            <a:spcAft>
              <a:spcPct val="15000"/>
            </a:spcAft>
            <a:buChar char="•"/>
          </a:pPr>
          <a:r>
            <a:rPr lang="en-IN" sz="1600" kern="1200" dirty="0"/>
            <a:t>using three different ranking algorithms chi-square test, </a:t>
          </a:r>
          <a:r>
            <a:rPr lang="en-IN" sz="1600" kern="1200" dirty="0" err="1"/>
            <a:t>ReliefF</a:t>
          </a:r>
          <a:r>
            <a:rPr lang="en-IN" sz="1600" kern="1200" dirty="0"/>
            <a:t> and MRMR Algorithm</a:t>
          </a:r>
        </a:p>
      </dsp:txBody>
      <dsp:txXfrm rot="-5400000">
        <a:off x="822448" y="3217925"/>
        <a:ext cx="7268271" cy="689138"/>
      </dsp:txXfrm>
    </dsp:sp>
    <dsp:sp modelId="{AF17A08B-A010-4784-A9DF-49BBE377FF56}">
      <dsp:nvSpPr>
        <dsp:cNvPr id="0" name=""/>
        <dsp:cNvSpPr/>
      </dsp:nvSpPr>
      <dsp:spPr>
        <a:xfrm rot="5400000">
          <a:off x="-176238" y="4415656"/>
          <a:ext cx="1174924" cy="822447"/>
        </a:xfrm>
        <a:prstGeom prst="chevron">
          <a:avLst/>
        </a:prstGeom>
        <a:solidFill>
          <a:schemeClr val="accent3">
            <a:hueOff val="-11657509"/>
            <a:satOff val="-696"/>
            <a:lumOff val="8627"/>
            <a:alphaOff val="0"/>
          </a:schemeClr>
        </a:solidFill>
        <a:ln w="48000" cap="flat" cmpd="thickThin" algn="ctr">
          <a:solidFill>
            <a:schemeClr val="accent3">
              <a:hueOff val="-11657509"/>
              <a:satOff val="-696"/>
              <a:lumOff val="862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5</a:t>
          </a:r>
        </a:p>
      </dsp:txBody>
      <dsp:txXfrm rot="-5400000">
        <a:off x="1" y="4650642"/>
        <a:ext cx="822447" cy="352477"/>
      </dsp:txXfrm>
    </dsp:sp>
    <dsp:sp modelId="{E1765ABD-FB80-4AB7-AAF8-2E63FF0F069F}">
      <dsp:nvSpPr>
        <dsp:cNvPr id="0" name=""/>
        <dsp:cNvSpPr/>
      </dsp:nvSpPr>
      <dsp:spPr>
        <a:xfrm rot="5400000">
          <a:off x="4093373" y="968492"/>
          <a:ext cx="763700" cy="7305552"/>
        </a:xfrm>
        <a:prstGeom prst="round2SameRect">
          <a:avLst/>
        </a:prstGeom>
        <a:solidFill>
          <a:schemeClr val="lt1">
            <a:alpha val="90000"/>
            <a:hueOff val="0"/>
            <a:satOff val="0"/>
            <a:lumOff val="0"/>
            <a:alphaOff val="0"/>
          </a:schemeClr>
        </a:solidFill>
        <a:ln w="48000" cap="flat" cmpd="thickThin" algn="ctr">
          <a:solidFill>
            <a:schemeClr val="accent3">
              <a:hueOff val="-11657509"/>
              <a:satOff val="-696"/>
              <a:lumOff val="86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b="1" kern="1200" dirty="0"/>
            <a:t>Classification </a:t>
          </a:r>
          <a:endParaRPr lang="en-IN" sz="1600" kern="1200" dirty="0"/>
        </a:p>
        <a:p>
          <a:pPr marL="171450" lvl="1" indent="-171450" algn="l" defTabSz="711200">
            <a:lnSpc>
              <a:spcPct val="90000"/>
            </a:lnSpc>
            <a:spcBef>
              <a:spcPct val="0"/>
            </a:spcBef>
            <a:spcAft>
              <a:spcPct val="15000"/>
            </a:spcAft>
            <a:buChar char="•"/>
          </a:pPr>
          <a:r>
            <a:rPr lang="en-IN" sz="1600" kern="1200" dirty="0"/>
            <a:t>using different ML algorithm Like LDA, SVM, KNN and NN to classify weather brain state is in task or rest</a:t>
          </a:r>
        </a:p>
      </dsp:txBody>
      <dsp:txXfrm rot="-5400000">
        <a:off x="822448" y="4276699"/>
        <a:ext cx="7268271" cy="68913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5/6/2024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5/6/2024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5/6/2024</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5/6/2024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5/6/2024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5/6/2024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5/6/2024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5/6/2024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5/6/2024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5/6/2024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5/6/2024</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7661" y="1820940"/>
            <a:ext cx="6587826" cy="1747796"/>
          </a:xfrm>
        </p:spPr>
        <p:txBody>
          <a:bodyPr anchor="ctr">
            <a:normAutofit/>
          </a:bodyPr>
          <a:lstStyle/>
          <a:p>
            <a:pPr algn="ctr"/>
            <a:r>
              <a:rPr lang="en-US" sz="2800" dirty="0"/>
              <a:t>Real-time Cognitive Load Detection AND Classification</a:t>
            </a:r>
          </a:p>
        </p:txBody>
      </p:sp>
      <p:sp>
        <p:nvSpPr>
          <p:cNvPr id="7" name="Subtitle 6"/>
          <p:cNvSpPr>
            <a:spLocks noGrp="1"/>
          </p:cNvSpPr>
          <p:nvPr>
            <p:ph type="subTitle" idx="1"/>
          </p:nvPr>
        </p:nvSpPr>
        <p:spPr>
          <a:xfrm>
            <a:off x="693279" y="3803261"/>
            <a:ext cx="5734050" cy="1912166"/>
          </a:xfrm>
        </p:spPr>
        <p:txBody>
          <a:bodyPr>
            <a:normAutofit fontScale="85000" lnSpcReduction="20000"/>
          </a:bodyPr>
          <a:lstStyle/>
          <a:p>
            <a:endParaRPr lang="en-US" dirty="0"/>
          </a:p>
          <a:p>
            <a:r>
              <a:rPr lang="en-US" dirty="0"/>
              <a:t>Name Of Presenter:   Md Shafiullah Quraishi</a:t>
            </a:r>
          </a:p>
          <a:p>
            <a:endParaRPr lang="en-US" dirty="0"/>
          </a:p>
          <a:p>
            <a:r>
              <a:rPr lang="en-US" dirty="0"/>
              <a:t>Roll Of Presenter:     20CS8085</a:t>
            </a:r>
          </a:p>
          <a:p>
            <a:endParaRPr lang="en-US" dirty="0"/>
          </a:p>
          <a:p>
            <a:r>
              <a:rPr lang="en-US" dirty="0"/>
              <a:t>Under Supervision of: Prof. Tandra Pal</a:t>
            </a:r>
          </a:p>
          <a:p>
            <a:endParaRPr lang="en-US" dirty="0"/>
          </a:p>
          <a:p>
            <a:endParaRPr lang="en-US" dirty="0"/>
          </a:p>
          <a:p>
            <a:endParaRPr lang="en-US" dirty="0"/>
          </a:p>
          <a:p>
            <a:pPr algn="ctr"/>
            <a:endParaRPr lang="en-US" dirty="0"/>
          </a:p>
          <a:p>
            <a:pPr algn="ctr"/>
            <a:r>
              <a:rPr lang="en-US" dirty="0"/>
              <a:t>May, 2024</a:t>
            </a:r>
          </a:p>
        </p:txBody>
      </p:sp>
      <p:sp>
        <p:nvSpPr>
          <p:cNvPr id="2" name="TextBox 1">
            <a:extLst>
              <a:ext uri="{FF2B5EF4-FFF2-40B4-BE49-F238E27FC236}">
                <a16:creationId xmlns:a16="http://schemas.microsoft.com/office/drawing/2014/main" id="{0FA26BAA-FD5C-0D4A-9A37-547CC19C67AD}"/>
              </a:ext>
            </a:extLst>
          </p:cNvPr>
          <p:cNvSpPr txBox="1"/>
          <p:nvPr/>
        </p:nvSpPr>
        <p:spPr>
          <a:xfrm>
            <a:off x="2395959" y="6141881"/>
            <a:ext cx="6354502" cy="369332"/>
          </a:xfrm>
          <a:prstGeom prst="rect">
            <a:avLst/>
          </a:prstGeom>
          <a:noFill/>
        </p:spPr>
        <p:txBody>
          <a:bodyPr wrap="square" rtlCol="0">
            <a:spAutoFit/>
          </a:bodyPr>
          <a:lstStyle/>
          <a:p>
            <a:pPr algn="ctr"/>
            <a:r>
              <a:rPr lang="en-US" b="1" dirty="0">
                <a:solidFill>
                  <a:srgbClr val="FFFF00"/>
                </a:solidFill>
              </a:rPr>
              <a:t>Department of Computer Science and Engineering</a:t>
            </a:r>
          </a:p>
        </p:txBody>
      </p:sp>
      <p:pic>
        <p:nvPicPr>
          <p:cNvPr id="5" name="Picture 4">
            <a:extLst>
              <a:ext uri="{FF2B5EF4-FFF2-40B4-BE49-F238E27FC236}">
                <a16:creationId xmlns:a16="http://schemas.microsoft.com/office/drawing/2014/main" id="{8CFEFBCC-337B-854C-B708-1B706E3EF102}"/>
              </a:ext>
            </a:extLst>
          </p:cNvPr>
          <p:cNvPicPr>
            <a:picLocks noChangeAspect="1"/>
          </p:cNvPicPr>
          <p:nvPr/>
        </p:nvPicPr>
        <p:blipFill>
          <a:blip r:embed="rId3"/>
          <a:stretch>
            <a:fillRect/>
          </a:stretch>
        </p:blipFill>
        <p:spPr>
          <a:xfrm>
            <a:off x="1710239" y="515446"/>
            <a:ext cx="1034638" cy="1054221"/>
          </a:xfrm>
          <a:prstGeom prst="rect">
            <a:avLst/>
          </a:prstGeom>
        </p:spPr>
      </p:pic>
      <p:sp>
        <p:nvSpPr>
          <p:cNvPr id="4" name="TextBox 3">
            <a:extLst>
              <a:ext uri="{FF2B5EF4-FFF2-40B4-BE49-F238E27FC236}">
                <a16:creationId xmlns:a16="http://schemas.microsoft.com/office/drawing/2014/main" id="{F6385D06-D500-0144-4243-C6B696BB2A6C}"/>
              </a:ext>
            </a:extLst>
          </p:cNvPr>
          <p:cNvSpPr txBox="1"/>
          <p:nvPr/>
        </p:nvSpPr>
        <p:spPr>
          <a:xfrm>
            <a:off x="251927" y="3132001"/>
            <a:ext cx="6102220" cy="369332"/>
          </a:xfrm>
          <a:prstGeom prst="rect">
            <a:avLst/>
          </a:prstGeom>
          <a:noFill/>
        </p:spPr>
        <p:txBody>
          <a:bodyPr wrap="square" rtlCol="0">
            <a:sp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Advancements in Brain Computer Interfaces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7C54109A-4E72-E627-A8B8-20E5D2F611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4147" y="1302016"/>
            <a:ext cx="5734050" cy="4253968"/>
          </a:xfrm>
          <a:prstGeom prst="rect">
            <a:avLst/>
          </a:prstGeo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Objective of the work</a:t>
            </a:r>
          </a:p>
        </p:txBody>
      </p:sp>
      <p:sp>
        <p:nvSpPr>
          <p:cNvPr id="14" name="Content Placeholder 13"/>
          <p:cNvSpPr>
            <a:spLocks noGrp="1"/>
          </p:cNvSpPr>
          <p:nvPr>
            <p:ph idx="1"/>
          </p:nvPr>
        </p:nvSpPr>
        <p:spPr>
          <a:xfrm>
            <a:off x="1103382" y="1497563"/>
            <a:ext cx="9982200" cy="5033866"/>
          </a:xfrm>
        </p:spPr>
        <p:txBody>
          <a:bodyPr/>
          <a:lstStyle/>
          <a:p>
            <a:r>
              <a:rPr lang="en-US" b="1" dirty="0"/>
              <a:t>BCI Development: </a:t>
            </a:r>
            <a:r>
              <a:rPr lang="en-US" dirty="0"/>
              <a:t>Innovate a user-friendly Brain Computer Interface (BCI) system to detect and classify cognitive load, enhancing human-device interaction capabilities significantly.</a:t>
            </a:r>
          </a:p>
          <a:p>
            <a:r>
              <a:rPr lang="en-US" b="1" dirty="0"/>
              <a:t>EEG Insight Utilization: </a:t>
            </a:r>
            <a:r>
              <a:rPr lang="en-US" dirty="0"/>
              <a:t>Utilize Electro Encephalography (EEG) data to explore into cognitive load dynamics, facilitating a deeper understanding of mental effort during tasks.</a:t>
            </a:r>
          </a:p>
          <a:p>
            <a:r>
              <a:rPr lang="en-US" b="1" dirty="0"/>
              <a:t>Efficient Workload Assessment: </a:t>
            </a:r>
            <a:r>
              <a:rPr lang="en-US" dirty="0"/>
              <a:t>Design and implement an effective system for assessing mental workload by analyzing intricate brain activity patterns, ensuring accurate workload evaluation. </a:t>
            </a:r>
          </a:p>
          <a:p>
            <a:r>
              <a:rPr lang="en-US" b="1" dirty="0"/>
              <a:t>Feature-Driven Classifier Enhancement: </a:t>
            </a:r>
            <a:r>
              <a:rPr lang="en-US" dirty="0"/>
              <a:t>Identify and leverage crucial EEG features to enhance classifier performance, elevating the precision and reliability of cognitive load detection algorithms.</a:t>
            </a:r>
          </a:p>
          <a:p>
            <a:r>
              <a:rPr lang="en-US" b="1" dirty="0"/>
              <a:t>Real-time Load Prediction: </a:t>
            </a:r>
            <a:r>
              <a:rPr lang="en-US" dirty="0"/>
              <a:t>Develop machine learning models capable of swiftly determining an individual's cognitive state, whether at rest or engaged in a task.</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572" y="544009"/>
            <a:ext cx="10935111" cy="744899"/>
          </a:xfrm>
        </p:spPr>
        <p:txBody>
          <a:bodyPr anchor="t"/>
          <a:lstStyle/>
          <a:p>
            <a:r>
              <a:rPr lang="en-US" dirty="0"/>
              <a:t>Contribution of the work: Flowchart/Block Diagram</a:t>
            </a:r>
          </a:p>
        </p:txBody>
      </p:sp>
      <p:graphicFrame>
        <p:nvGraphicFramePr>
          <p:cNvPr id="10" name="Diagram 9">
            <a:extLst>
              <a:ext uri="{FF2B5EF4-FFF2-40B4-BE49-F238E27FC236}">
                <a16:creationId xmlns:a16="http://schemas.microsoft.com/office/drawing/2014/main" id="{6793F2E3-9257-544A-6002-4AB12BB7BEA8}"/>
              </a:ext>
            </a:extLst>
          </p:cNvPr>
          <p:cNvGraphicFramePr/>
          <p:nvPr>
            <p:extLst>
              <p:ext uri="{D42A27DB-BD31-4B8C-83A1-F6EECF244321}">
                <p14:modId xmlns:p14="http://schemas.microsoft.com/office/powerpoint/2010/main" val="2969592482"/>
              </p:ext>
            </p:extLst>
          </p:nvPr>
        </p:nvGraphicFramePr>
        <p:xfrm>
          <a:off x="1724090" y="134617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572" y="544009"/>
            <a:ext cx="10935111" cy="744899"/>
          </a:xfrm>
        </p:spPr>
        <p:txBody>
          <a:bodyPr anchor="t"/>
          <a:lstStyle/>
          <a:p>
            <a:r>
              <a:rPr lang="en-US" dirty="0"/>
              <a:t>Contribution of the work: Methodology</a:t>
            </a:r>
          </a:p>
        </p:txBody>
      </p:sp>
      <p:sp>
        <p:nvSpPr>
          <p:cNvPr id="3" name="TextBox 2">
            <a:extLst>
              <a:ext uri="{FF2B5EF4-FFF2-40B4-BE49-F238E27FC236}">
                <a16:creationId xmlns:a16="http://schemas.microsoft.com/office/drawing/2014/main" id="{2E647EEB-3195-C150-29FA-C0014DA6F7AB}"/>
              </a:ext>
            </a:extLst>
          </p:cNvPr>
          <p:cNvSpPr txBox="1"/>
          <p:nvPr/>
        </p:nvSpPr>
        <p:spPr>
          <a:xfrm>
            <a:off x="813298" y="1362270"/>
            <a:ext cx="10383436" cy="5909310"/>
          </a:xfrm>
          <a:prstGeom prst="rect">
            <a:avLst/>
          </a:prstGeom>
          <a:noFill/>
        </p:spPr>
        <p:txBody>
          <a:bodyPr wrap="square" rtlCol="0">
            <a:spAutoFit/>
          </a:bodyPr>
          <a:lstStyle/>
          <a:p>
            <a:pPr marL="285750" indent="-285750">
              <a:buFont typeface="Wingdings" panose="05000000000000000000" pitchFamily="2" charset="2"/>
              <a:buChar char="§"/>
            </a:pPr>
            <a:r>
              <a:rPr lang="en-US" sz="2000" kern="1200" dirty="0">
                <a:solidFill>
                  <a:srgbClr val="514843"/>
                </a:solidFill>
                <a:effectLst/>
                <a:ea typeface="+mn-ea"/>
                <a:cs typeface="+mn-cs"/>
              </a:rPr>
              <a:t>EEG data from 29 subjects recorded during mental arithmetic (MA) versus resting state tasks using a </a:t>
            </a:r>
            <a:r>
              <a:rPr lang="en-US" sz="2000" kern="1200" dirty="0" err="1">
                <a:solidFill>
                  <a:srgbClr val="514843"/>
                </a:solidFill>
                <a:effectLst/>
                <a:ea typeface="+mn-ea"/>
                <a:cs typeface="+mn-cs"/>
              </a:rPr>
              <a:t>BrainAmp</a:t>
            </a:r>
            <a:r>
              <a:rPr lang="en-US" sz="2000" kern="1200" dirty="0">
                <a:solidFill>
                  <a:srgbClr val="514843"/>
                </a:solidFill>
                <a:effectLst/>
                <a:ea typeface="+mn-ea"/>
                <a:cs typeface="+mn-cs"/>
              </a:rPr>
              <a:t> EEG amplifier with 32 active electrodes. Preprocessed and down sampled to 200 Hz.</a:t>
            </a:r>
          </a:p>
          <a:p>
            <a:pPr marL="285750" indent="-285750">
              <a:buFont typeface="Wingdings" panose="05000000000000000000" pitchFamily="2" charset="2"/>
              <a:buChar char="§"/>
            </a:pPr>
            <a:r>
              <a:rPr lang="en-IN" sz="2000" dirty="0">
                <a:effectLst/>
              </a:rPr>
              <a:t>EEG data segmented into before mental task (BMT) and during mental task (DMT) periods, with entropy metrics calculated including Shannon, wavelet, and maximum likelihood entropy for alpha, beta, theta and delta frequency bands. Utilized a sliding window approach with a 3-second window and 2-second overlap for feature extraction, labelling based on cognitive load states (0 for BMT, 1 for DMT) for classification.</a:t>
            </a:r>
          </a:p>
          <a:p>
            <a:pPr marL="285750" indent="-285750">
              <a:buFont typeface="Wingdings" panose="05000000000000000000" pitchFamily="2" charset="2"/>
              <a:buChar char="§"/>
            </a:pPr>
            <a:r>
              <a:rPr lang="en-US" sz="2000" dirty="0"/>
              <a:t>Aggregated feature matrices for all subjects across 12 time domain and 13 frequency domain feature, totaling 2 matrices experimental session and 6 matrices across three sessions.</a:t>
            </a:r>
          </a:p>
          <a:p>
            <a:pPr marL="285750" indent="-285750">
              <a:buFont typeface="Wingdings" panose="05000000000000000000" pitchFamily="2" charset="2"/>
              <a:buChar char="§"/>
            </a:pPr>
            <a:r>
              <a:rPr lang="en-US" sz="2000" dirty="0"/>
              <a:t>Utilizing advanced machine learning classifiers such as Support Vector Machines (SVM), K-Nearest Neighbors (KNN), Linear Discriminant Analysis (LDA), and Neural Networks (NN) specifically designed to model cognitive load patterns, we aim to predict the mental state of subjects with elevated accuracy.</a:t>
            </a:r>
            <a:endParaRPr lang="en-IN" sz="2000" dirty="0"/>
          </a:p>
          <a:p>
            <a:pPr marL="285750" indent="-285750">
              <a:buFont typeface="Wingdings" panose="05000000000000000000" pitchFamily="2" charset="2"/>
              <a:buChar char="§"/>
            </a:pPr>
            <a:endParaRPr lang="en-IN" sz="2000" dirty="0">
              <a:effectLst/>
            </a:endParaRPr>
          </a:p>
          <a:p>
            <a:pPr marL="285750" indent="-285750">
              <a:buFont typeface="Wingdings" panose="05000000000000000000" pitchFamily="2" charset="2"/>
              <a:buChar char="§"/>
            </a:pPr>
            <a:endParaRPr lang="en-IN" sz="2000" dirty="0">
              <a:effectLst/>
            </a:endParaRP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297135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 of the work: Performance analysis</a:t>
            </a:r>
          </a:p>
        </p:txBody>
      </p:sp>
      <p:sp>
        <p:nvSpPr>
          <p:cNvPr id="3" name="Content Placeholder 2"/>
          <p:cNvSpPr>
            <a:spLocks noGrp="1"/>
          </p:cNvSpPr>
          <p:nvPr>
            <p:ph sz="half" idx="1"/>
          </p:nvPr>
        </p:nvSpPr>
        <p:spPr>
          <a:xfrm>
            <a:off x="1104899" y="1600200"/>
            <a:ext cx="4666635" cy="4967748"/>
          </a:xfrm>
        </p:spPr>
        <p:txBody>
          <a:bodyPr>
            <a:normAutofit lnSpcReduction="10000"/>
          </a:bodyPr>
          <a:lstStyle/>
          <a:p>
            <a:pPr marL="285750" indent="-285750">
              <a:buFont typeface="Wingdings" panose="05000000000000000000" pitchFamily="2" charset="2"/>
              <a:buChar char="§"/>
            </a:pPr>
            <a:r>
              <a:rPr lang="en-US" dirty="0"/>
              <a:t>The table beside presents the performance of various classifiers across different feature metrics on 2 different Datasets.</a:t>
            </a:r>
          </a:p>
          <a:p>
            <a:pPr marL="285750" indent="-285750">
              <a:lnSpc>
                <a:spcPct val="110000"/>
              </a:lnSpc>
              <a:buFont typeface="Wingdings" panose="05000000000000000000" pitchFamily="2" charset="2"/>
              <a:buChar char="§"/>
            </a:pPr>
            <a:r>
              <a:rPr lang="en-US" dirty="0"/>
              <a:t>The table provides a comprehensive illustration of classifier properties, including accuracy, precision, recall, and F1-score, derived from rigorous performance evaluations. It offers a comparative analysis of machine learning classifiers such as SVM,  KNN, LDA, and NN, highlighting their efficiency in modeling cognitive load patterns and predicting mental states with varying degrees of accuracy and precision .</a:t>
            </a:r>
          </a:p>
        </p:txBody>
      </p:sp>
      <p:graphicFrame>
        <p:nvGraphicFramePr>
          <p:cNvPr id="10" name="Content Placeholder 9">
            <a:extLst>
              <a:ext uri="{FF2B5EF4-FFF2-40B4-BE49-F238E27FC236}">
                <a16:creationId xmlns:a16="http://schemas.microsoft.com/office/drawing/2014/main" id="{8BE1E0D2-94B0-1BE9-EDB4-F686C80EB4E6}"/>
              </a:ext>
            </a:extLst>
          </p:cNvPr>
          <p:cNvGraphicFramePr>
            <a:graphicFrameLocks noGrp="1"/>
          </p:cNvGraphicFramePr>
          <p:nvPr>
            <p:ph sz="half" idx="2"/>
            <p:extLst>
              <p:ext uri="{D42A27DB-BD31-4B8C-83A1-F6EECF244321}">
                <p14:modId xmlns:p14="http://schemas.microsoft.com/office/powerpoint/2010/main" val="235423284"/>
              </p:ext>
            </p:extLst>
          </p:nvPr>
        </p:nvGraphicFramePr>
        <p:xfrm>
          <a:off x="5889522" y="1738426"/>
          <a:ext cx="5683045" cy="3856131"/>
        </p:xfrm>
        <a:graphic>
          <a:graphicData uri="http://schemas.openxmlformats.org/drawingml/2006/table">
            <a:tbl>
              <a:tblPr firstRow="1" firstCol="1" bandRow="1">
                <a:tableStyleId>{21E4AEA4-8DFA-4A89-87EB-49C32662AFE0}</a:tableStyleId>
              </a:tblPr>
              <a:tblGrid>
                <a:gridCol w="946665">
                  <a:extLst>
                    <a:ext uri="{9D8B030D-6E8A-4147-A177-3AD203B41FA5}">
                      <a16:colId xmlns:a16="http://schemas.microsoft.com/office/drawing/2014/main" val="3187762172"/>
                    </a:ext>
                  </a:extLst>
                </a:gridCol>
                <a:gridCol w="947276">
                  <a:extLst>
                    <a:ext uri="{9D8B030D-6E8A-4147-A177-3AD203B41FA5}">
                      <a16:colId xmlns:a16="http://schemas.microsoft.com/office/drawing/2014/main" val="2290331471"/>
                    </a:ext>
                  </a:extLst>
                </a:gridCol>
                <a:gridCol w="947276">
                  <a:extLst>
                    <a:ext uri="{9D8B030D-6E8A-4147-A177-3AD203B41FA5}">
                      <a16:colId xmlns:a16="http://schemas.microsoft.com/office/drawing/2014/main" val="691594307"/>
                    </a:ext>
                  </a:extLst>
                </a:gridCol>
                <a:gridCol w="947276">
                  <a:extLst>
                    <a:ext uri="{9D8B030D-6E8A-4147-A177-3AD203B41FA5}">
                      <a16:colId xmlns:a16="http://schemas.microsoft.com/office/drawing/2014/main" val="766632944"/>
                    </a:ext>
                  </a:extLst>
                </a:gridCol>
                <a:gridCol w="947276">
                  <a:extLst>
                    <a:ext uri="{9D8B030D-6E8A-4147-A177-3AD203B41FA5}">
                      <a16:colId xmlns:a16="http://schemas.microsoft.com/office/drawing/2014/main" val="3552829877"/>
                    </a:ext>
                  </a:extLst>
                </a:gridCol>
                <a:gridCol w="947276">
                  <a:extLst>
                    <a:ext uri="{9D8B030D-6E8A-4147-A177-3AD203B41FA5}">
                      <a16:colId xmlns:a16="http://schemas.microsoft.com/office/drawing/2014/main" val="2356332881"/>
                    </a:ext>
                  </a:extLst>
                </a:gridCol>
              </a:tblGrid>
              <a:tr h="639941">
                <a:tc>
                  <a:txBody>
                    <a:bodyPr/>
                    <a:lstStyle/>
                    <a:p>
                      <a:pPr algn="ctr">
                        <a:lnSpc>
                          <a:spcPct val="115000"/>
                        </a:lnSpc>
                        <a:spcAft>
                          <a:spcPts val="1000"/>
                        </a:spcAft>
                      </a:pPr>
                      <a:r>
                        <a:rPr lang="en-US" sz="1200" dirty="0">
                          <a:effectLst/>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b="1" dirty="0">
                          <a:effectLst/>
                        </a:rPr>
                        <a:t>Classifier</a:t>
                      </a:r>
                      <a:endParaRPr lang="en-IN" sz="1400" b="1" dirty="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b="1">
                          <a:effectLst/>
                        </a:rPr>
                        <a:t>Accuracy</a:t>
                      </a:r>
                      <a:endParaRPr lang="en-IN" sz="1400" b="1">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b="1" dirty="0">
                          <a:effectLst/>
                        </a:rPr>
                        <a:t>Precision</a:t>
                      </a:r>
                      <a:endParaRPr lang="en-IN" sz="1400" b="1" dirty="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b="1" dirty="0">
                          <a:effectLst/>
                        </a:rPr>
                        <a:t>Recall</a:t>
                      </a:r>
                      <a:endParaRPr lang="en-IN" sz="1400" b="1" dirty="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b="1" dirty="0">
                          <a:effectLst/>
                        </a:rPr>
                        <a:t>F1-Score</a:t>
                      </a:r>
                      <a:endParaRPr lang="en-IN" sz="1400" b="1" dirty="0">
                        <a:effectLst/>
                        <a:latin typeface="+mn-lt"/>
                        <a:ea typeface="Calibri" panose="020F0502020204030204" pitchFamily="34" charset="0"/>
                        <a:cs typeface="Times New Roman" panose="02020603050405020304" pitchFamily="18" charset="0"/>
                      </a:endParaRPr>
                    </a:p>
                  </a:txBody>
                  <a:tcPr marL="57199" marR="57199" marT="0" marB="0" anchor="ctr"/>
                </a:tc>
                <a:extLst>
                  <a:ext uri="{0D108BD9-81ED-4DB2-BD59-A6C34878D82A}">
                    <a16:rowId xmlns:a16="http://schemas.microsoft.com/office/drawing/2014/main" val="2362125692"/>
                  </a:ext>
                </a:extLst>
              </a:tr>
              <a:tr h="395501">
                <a:tc rowSpan="4">
                  <a:txBody>
                    <a:bodyPr/>
                    <a:lstStyle/>
                    <a:p>
                      <a:pPr algn="ctr">
                        <a:lnSpc>
                          <a:spcPct val="115000"/>
                        </a:lnSpc>
                        <a:spcAft>
                          <a:spcPts val="1000"/>
                        </a:spcAft>
                      </a:pPr>
                      <a:r>
                        <a:rPr lang="en-US" sz="1400" b="1" dirty="0">
                          <a:effectLst/>
                        </a:rPr>
                        <a:t>Dataset I</a:t>
                      </a:r>
                      <a:endParaRPr lang="en-IN" sz="1400" b="1" dirty="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dirty="0">
                          <a:effectLst/>
                        </a:rPr>
                        <a:t>LDA</a:t>
                      </a:r>
                      <a:endParaRPr lang="en-IN" sz="1400" dirty="0">
                        <a:effectLst/>
                        <a:latin typeface="+mn-lt"/>
                        <a:ea typeface="Calibri" panose="020F0502020204030204" pitchFamily="34" charset="0"/>
                        <a:cs typeface="Times New Roman" panose="02020603050405020304" pitchFamily="18" charset="0"/>
                      </a:endParaRPr>
                    </a:p>
                  </a:txBody>
                  <a:tcPr marL="57199" marR="57199" marT="0" marB="0" anchor="ctr">
                    <a:solidFill>
                      <a:schemeClr val="accent5"/>
                    </a:solidFill>
                  </a:tcPr>
                </a:tc>
                <a:tc>
                  <a:txBody>
                    <a:bodyPr/>
                    <a:lstStyle/>
                    <a:p>
                      <a:pPr algn="ctr">
                        <a:lnSpc>
                          <a:spcPct val="115000"/>
                        </a:lnSpc>
                        <a:spcAft>
                          <a:spcPts val="1000"/>
                        </a:spcAft>
                      </a:pPr>
                      <a:r>
                        <a:rPr lang="en-US" sz="1400" dirty="0">
                          <a:effectLst/>
                        </a:rPr>
                        <a:t>0.75</a:t>
                      </a:r>
                      <a:endParaRPr lang="en-IN" sz="1400" dirty="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a:effectLst/>
                        </a:rPr>
                        <a:t>0.74</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a:effectLst/>
                        </a:rPr>
                        <a:t>0.60</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a:effectLst/>
                        </a:rPr>
                        <a:t>0.67</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extLst>
                  <a:ext uri="{0D108BD9-81ED-4DB2-BD59-A6C34878D82A}">
                    <a16:rowId xmlns:a16="http://schemas.microsoft.com/office/drawing/2014/main" val="1486120536"/>
                  </a:ext>
                </a:extLst>
              </a:tr>
              <a:tr h="412895">
                <a:tc vMerge="1">
                  <a:txBody>
                    <a:bodyPr/>
                    <a:lstStyle/>
                    <a:p>
                      <a:endParaRPr lang="en-IN"/>
                    </a:p>
                  </a:txBody>
                  <a:tcPr/>
                </a:tc>
                <a:tc>
                  <a:txBody>
                    <a:bodyPr/>
                    <a:lstStyle/>
                    <a:p>
                      <a:pPr algn="ctr">
                        <a:lnSpc>
                          <a:spcPct val="115000"/>
                        </a:lnSpc>
                        <a:spcAft>
                          <a:spcPts val="1000"/>
                        </a:spcAft>
                      </a:pPr>
                      <a:r>
                        <a:rPr lang="en-US" sz="1400">
                          <a:effectLst/>
                        </a:rPr>
                        <a:t>SVM</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solidFill>
                      <a:schemeClr val="accent5"/>
                    </a:solidFill>
                  </a:tcPr>
                </a:tc>
                <a:tc>
                  <a:txBody>
                    <a:bodyPr/>
                    <a:lstStyle/>
                    <a:p>
                      <a:pPr algn="ctr">
                        <a:lnSpc>
                          <a:spcPct val="115000"/>
                        </a:lnSpc>
                        <a:spcAft>
                          <a:spcPts val="1000"/>
                        </a:spcAft>
                      </a:pPr>
                      <a:r>
                        <a:rPr lang="en-US" sz="1400">
                          <a:effectLst/>
                        </a:rPr>
                        <a:t>0.61</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a:effectLst/>
                        </a:rPr>
                        <a:t>0.79</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a:effectLst/>
                        </a:rPr>
                        <a:t>0.25</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a:effectLst/>
                        </a:rPr>
                        <a:t>0.50</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extLst>
                  <a:ext uri="{0D108BD9-81ED-4DB2-BD59-A6C34878D82A}">
                    <a16:rowId xmlns:a16="http://schemas.microsoft.com/office/drawing/2014/main" val="2025424403"/>
                  </a:ext>
                </a:extLst>
              </a:tr>
              <a:tr h="395501">
                <a:tc vMerge="1">
                  <a:txBody>
                    <a:bodyPr/>
                    <a:lstStyle/>
                    <a:p>
                      <a:endParaRPr lang="en-IN"/>
                    </a:p>
                  </a:txBody>
                  <a:tcPr/>
                </a:tc>
                <a:tc>
                  <a:txBody>
                    <a:bodyPr/>
                    <a:lstStyle/>
                    <a:p>
                      <a:pPr algn="ctr">
                        <a:lnSpc>
                          <a:spcPct val="115000"/>
                        </a:lnSpc>
                        <a:spcAft>
                          <a:spcPts val="1000"/>
                        </a:spcAft>
                      </a:pPr>
                      <a:r>
                        <a:rPr lang="en-US" sz="1400">
                          <a:effectLst/>
                        </a:rPr>
                        <a:t>KNN</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solidFill>
                      <a:schemeClr val="accent5"/>
                    </a:solidFill>
                  </a:tcPr>
                </a:tc>
                <a:tc>
                  <a:txBody>
                    <a:bodyPr/>
                    <a:lstStyle/>
                    <a:p>
                      <a:pPr algn="ctr">
                        <a:lnSpc>
                          <a:spcPct val="115000"/>
                        </a:lnSpc>
                        <a:spcAft>
                          <a:spcPts val="1000"/>
                        </a:spcAft>
                      </a:pPr>
                      <a:r>
                        <a:rPr lang="en-US" sz="1400">
                          <a:effectLst/>
                        </a:rPr>
                        <a:t>0.65</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a:effectLst/>
                        </a:rPr>
                        <a:t>0.64</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a:effectLst/>
                        </a:rPr>
                        <a:t>0.30</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a:effectLst/>
                        </a:rPr>
                        <a:t>0.41</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extLst>
                  <a:ext uri="{0D108BD9-81ED-4DB2-BD59-A6C34878D82A}">
                    <a16:rowId xmlns:a16="http://schemas.microsoft.com/office/drawing/2014/main" val="121836240"/>
                  </a:ext>
                </a:extLst>
              </a:tr>
              <a:tr h="395501">
                <a:tc vMerge="1">
                  <a:txBody>
                    <a:bodyPr/>
                    <a:lstStyle/>
                    <a:p>
                      <a:endParaRPr lang="en-IN"/>
                    </a:p>
                  </a:txBody>
                  <a:tcPr/>
                </a:tc>
                <a:tc>
                  <a:txBody>
                    <a:bodyPr/>
                    <a:lstStyle/>
                    <a:p>
                      <a:pPr algn="ctr">
                        <a:lnSpc>
                          <a:spcPct val="115000"/>
                        </a:lnSpc>
                        <a:spcAft>
                          <a:spcPts val="1000"/>
                        </a:spcAft>
                      </a:pPr>
                      <a:r>
                        <a:rPr lang="en-US" sz="1400">
                          <a:effectLst/>
                        </a:rPr>
                        <a:t>NN</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solidFill>
                      <a:schemeClr val="accent5"/>
                    </a:solidFill>
                  </a:tcPr>
                </a:tc>
                <a:tc>
                  <a:txBody>
                    <a:bodyPr/>
                    <a:lstStyle/>
                    <a:p>
                      <a:pPr algn="ctr">
                        <a:lnSpc>
                          <a:spcPct val="115000"/>
                        </a:lnSpc>
                        <a:spcAft>
                          <a:spcPts val="1000"/>
                        </a:spcAft>
                      </a:pPr>
                      <a:r>
                        <a:rPr lang="en-US" sz="1400">
                          <a:effectLst/>
                        </a:rPr>
                        <a:t>0.65</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a:effectLst/>
                        </a:rPr>
                        <a:t>0.66</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a:effectLst/>
                        </a:rPr>
                        <a:t>0.89</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a:effectLst/>
                        </a:rPr>
                        <a:t>0.75</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extLst>
                  <a:ext uri="{0D108BD9-81ED-4DB2-BD59-A6C34878D82A}">
                    <a16:rowId xmlns:a16="http://schemas.microsoft.com/office/drawing/2014/main" val="2894578313"/>
                  </a:ext>
                </a:extLst>
              </a:tr>
              <a:tr h="395501">
                <a:tc rowSpan="4">
                  <a:txBody>
                    <a:bodyPr/>
                    <a:lstStyle/>
                    <a:p>
                      <a:pPr algn="ctr">
                        <a:lnSpc>
                          <a:spcPct val="115000"/>
                        </a:lnSpc>
                        <a:spcAft>
                          <a:spcPts val="1000"/>
                        </a:spcAft>
                      </a:pPr>
                      <a:r>
                        <a:rPr lang="en-US" sz="1400" b="1" dirty="0">
                          <a:effectLst/>
                        </a:rPr>
                        <a:t>Dataset II</a:t>
                      </a:r>
                      <a:endParaRPr lang="en-IN" sz="1400" b="1" dirty="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a:effectLst/>
                        </a:rPr>
                        <a:t>LDA</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solidFill>
                      <a:schemeClr val="accent5"/>
                    </a:solidFill>
                  </a:tcPr>
                </a:tc>
                <a:tc>
                  <a:txBody>
                    <a:bodyPr/>
                    <a:lstStyle/>
                    <a:p>
                      <a:pPr algn="ctr">
                        <a:lnSpc>
                          <a:spcPct val="115000"/>
                        </a:lnSpc>
                        <a:spcAft>
                          <a:spcPts val="1000"/>
                        </a:spcAft>
                      </a:pPr>
                      <a:r>
                        <a:rPr lang="en-US" sz="1400">
                          <a:effectLst/>
                        </a:rPr>
                        <a:t>0.84</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a:effectLst/>
                        </a:rPr>
                        <a:t>0.83</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a:effectLst/>
                        </a:rPr>
                        <a:t>0.84</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a:effectLst/>
                        </a:rPr>
                        <a:t>0.33</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extLst>
                  <a:ext uri="{0D108BD9-81ED-4DB2-BD59-A6C34878D82A}">
                    <a16:rowId xmlns:a16="http://schemas.microsoft.com/office/drawing/2014/main" val="562048611"/>
                  </a:ext>
                </a:extLst>
              </a:tr>
              <a:tr h="395501">
                <a:tc vMerge="1">
                  <a:txBody>
                    <a:bodyPr/>
                    <a:lstStyle/>
                    <a:p>
                      <a:endParaRPr lang="en-IN"/>
                    </a:p>
                  </a:txBody>
                  <a:tcPr/>
                </a:tc>
                <a:tc>
                  <a:txBody>
                    <a:bodyPr/>
                    <a:lstStyle/>
                    <a:p>
                      <a:pPr algn="ctr">
                        <a:lnSpc>
                          <a:spcPct val="115000"/>
                        </a:lnSpc>
                        <a:spcAft>
                          <a:spcPts val="1000"/>
                        </a:spcAft>
                      </a:pPr>
                      <a:r>
                        <a:rPr lang="en-US" sz="1400">
                          <a:effectLst/>
                        </a:rPr>
                        <a:t>SVM</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solidFill>
                      <a:schemeClr val="accent5"/>
                    </a:solidFill>
                  </a:tcPr>
                </a:tc>
                <a:tc>
                  <a:txBody>
                    <a:bodyPr/>
                    <a:lstStyle/>
                    <a:p>
                      <a:pPr algn="ctr">
                        <a:lnSpc>
                          <a:spcPct val="115000"/>
                        </a:lnSpc>
                        <a:spcAft>
                          <a:spcPts val="1000"/>
                        </a:spcAft>
                      </a:pPr>
                      <a:r>
                        <a:rPr lang="en-US" sz="1400">
                          <a:effectLst/>
                        </a:rPr>
                        <a:t>0.82</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a:effectLst/>
                        </a:rPr>
                        <a:t>0.83</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a:effectLst/>
                        </a:rPr>
                        <a:t>0.96</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a:effectLst/>
                        </a:rPr>
                        <a:t>0.89</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extLst>
                  <a:ext uri="{0D108BD9-81ED-4DB2-BD59-A6C34878D82A}">
                    <a16:rowId xmlns:a16="http://schemas.microsoft.com/office/drawing/2014/main" val="3128161061"/>
                  </a:ext>
                </a:extLst>
              </a:tr>
              <a:tr h="412895">
                <a:tc vMerge="1">
                  <a:txBody>
                    <a:bodyPr/>
                    <a:lstStyle/>
                    <a:p>
                      <a:endParaRPr lang="en-IN"/>
                    </a:p>
                  </a:txBody>
                  <a:tcPr/>
                </a:tc>
                <a:tc>
                  <a:txBody>
                    <a:bodyPr/>
                    <a:lstStyle/>
                    <a:p>
                      <a:pPr algn="ctr">
                        <a:lnSpc>
                          <a:spcPct val="115000"/>
                        </a:lnSpc>
                        <a:spcAft>
                          <a:spcPts val="1000"/>
                        </a:spcAft>
                      </a:pPr>
                      <a:r>
                        <a:rPr lang="en-US" sz="1400">
                          <a:effectLst/>
                        </a:rPr>
                        <a:t>KNN</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solidFill>
                      <a:schemeClr val="accent5"/>
                    </a:solidFill>
                  </a:tcPr>
                </a:tc>
                <a:tc>
                  <a:txBody>
                    <a:bodyPr/>
                    <a:lstStyle/>
                    <a:p>
                      <a:pPr algn="ctr">
                        <a:lnSpc>
                          <a:spcPct val="115000"/>
                        </a:lnSpc>
                        <a:spcAft>
                          <a:spcPts val="1000"/>
                        </a:spcAft>
                      </a:pPr>
                      <a:r>
                        <a:rPr lang="en-US" sz="1400">
                          <a:effectLst/>
                        </a:rPr>
                        <a:t>0.79</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a:effectLst/>
                        </a:rPr>
                        <a:t>0.79</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a:effectLst/>
                        </a:rPr>
                        <a:t>0.53</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a:effectLst/>
                        </a:rPr>
                        <a:t>0.85</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extLst>
                  <a:ext uri="{0D108BD9-81ED-4DB2-BD59-A6C34878D82A}">
                    <a16:rowId xmlns:a16="http://schemas.microsoft.com/office/drawing/2014/main" val="1443505833"/>
                  </a:ext>
                </a:extLst>
              </a:tr>
              <a:tr h="412895">
                <a:tc vMerge="1">
                  <a:txBody>
                    <a:bodyPr/>
                    <a:lstStyle/>
                    <a:p>
                      <a:endParaRPr lang="en-IN"/>
                    </a:p>
                  </a:txBody>
                  <a:tcPr/>
                </a:tc>
                <a:tc>
                  <a:txBody>
                    <a:bodyPr/>
                    <a:lstStyle/>
                    <a:p>
                      <a:pPr algn="ctr">
                        <a:lnSpc>
                          <a:spcPct val="115000"/>
                        </a:lnSpc>
                        <a:spcAft>
                          <a:spcPts val="1000"/>
                        </a:spcAft>
                      </a:pPr>
                      <a:r>
                        <a:rPr lang="en-US" sz="1400" dirty="0">
                          <a:effectLst/>
                        </a:rPr>
                        <a:t>NN</a:t>
                      </a:r>
                      <a:endParaRPr lang="en-IN" sz="1400" dirty="0">
                        <a:effectLst/>
                        <a:latin typeface="+mn-lt"/>
                        <a:ea typeface="Calibri" panose="020F0502020204030204" pitchFamily="34" charset="0"/>
                        <a:cs typeface="Times New Roman" panose="02020603050405020304" pitchFamily="18" charset="0"/>
                      </a:endParaRPr>
                    </a:p>
                  </a:txBody>
                  <a:tcPr marL="57199" marR="57199" marT="0" marB="0" anchor="ctr">
                    <a:solidFill>
                      <a:schemeClr val="accent5"/>
                    </a:solidFill>
                  </a:tcPr>
                </a:tc>
                <a:tc>
                  <a:txBody>
                    <a:bodyPr/>
                    <a:lstStyle/>
                    <a:p>
                      <a:pPr algn="ctr">
                        <a:lnSpc>
                          <a:spcPct val="115000"/>
                        </a:lnSpc>
                        <a:spcAft>
                          <a:spcPts val="1000"/>
                        </a:spcAft>
                      </a:pPr>
                      <a:r>
                        <a:rPr lang="en-US" sz="1400">
                          <a:effectLst/>
                        </a:rPr>
                        <a:t>0.94</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a:effectLst/>
                        </a:rPr>
                        <a:t>0.96</a:t>
                      </a:r>
                      <a:endParaRPr lang="en-IN" sz="140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dirty="0">
                          <a:effectLst/>
                        </a:rPr>
                        <a:t>0.96</a:t>
                      </a:r>
                      <a:endParaRPr lang="en-IN" sz="1400" dirty="0">
                        <a:effectLst/>
                        <a:latin typeface="+mn-lt"/>
                        <a:ea typeface="Calibri" panose="020F0502020204030204" pitchFamily="34" charset="0"/>
                        <a:cs typeface="Times New Roman" panose="02020603050405020304" pitchFamily="18" charset="0"/>
                      </a:endParaRPr>
                    </a:p>
                  </a:txBody>
                  <a:tcPr marL="57199" marR="57199" marT="0" marB="0" anchor="ctr"/>
                </a:tc>
                <a:tc>
                  <a:txBody>
                    <a:bodyPr/>
                    <a:lstStyle/>
                    <a:p>
                      <a:pPr algn="ctr">
                        <a:lnSpc>
                          <a:spcPct val="115000"/>
                        </a:lnSpc>
                        <a:spcAft>
                          <a:spcPts val="1000"/>
                        </a:spcAft>
                      </a:pPr>
                      <a:r>
                        <a:rPr lang="en-US" sz="1400" dirty="0">
                          <a:effectLst/>
                        </a:rPr>
                        <a:t>0.88</a:t>
                      </a:r>
                      <a:endParaRPr lang="en-IN" sz="1400" dirty="0">
                        <a:effectLst/>
                        <a:latin typeface="+mn-lt"/>
                        <a:ea typeface="Calibri" panose="020F0502020204030204" pitchFamily="34" charset="0"/>
                        <a:cs typeface="Times New Roman" panose="02020603050405020304" pitchFamily="18" charset="0"/>
                      </a:endParaRPr>
                    </a:p>
                  </a:txBody>
                  <a:tcPr marL="57199" marR="57199" marT="0" marB="0" anchor="ctr"/>
                </a:tc>
                <a:extLst>
                  <a:ext uri="{0D108BD9-81ED-4DB2-BD59-A6C34878D82A}">
                    <a16:rowId xmlns:a16="http://schemas.microsoft.com/office/drawing/2014/main" val="3938000613"/>
                  </a:ext>
                </a:extLst>
              </a:tr>
            </a:tbl>
          </a:graphicData>
        </a:graphic>
      </p:graphicFrame>
      <p:sp>
        <p:nvSpPr>
          <p:cNvPr id="11" name="TextBox 10">
            <a:extLst>
              <a:ext uri="{FF2B5EF4-FFF2-40B4-BE49-F238E27FC236}">
                <a16:creationId xmlns:a16="http://schemas.microsoft.com/office/drawing/2014/main" id="{717F3FCA-CE52-82B8-DA0D-C51A0EFA07F5}"/>
              </a:ext>
            </a:extLst>
          </p:cNvPr>
          <p:cNvSpPr txBox="1"/>
          <p:nvPr/>
        </p:nvSpPr>
        <p:spPr>
          <a:xfrm>
            <a:off x="6096001" y="5850194"/>
            <a:ext cx="5397910" cy="646331"/>
          </a:xfrm>
          <a:prstGeom prst="rect">
            <a:avLst/>
          </a:prstGeom>
          <a:noFill/>
        </p:spPr>
        <p:txBody>
          <a:bodyPr wrap="square" rtlCol="0">
            <a:spAutoFit/>
          </a:bodyPr>
          <a:lstStyle/>
          <a:p>
            <a:r>
              <a:rPr lang="en-IN" dirty="0"/>
              <a:t>Performance of different classifier on time domain feature matrix for 2 dataset .</a:t>
            </a: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 of the work: Comparative discussion.</a:t>
            </a:r>
          </a:p>
        </p:txBody>
      </p:sp>
      <p:graphicFrame>
        <p:nvGraphicFramePr>
          <p:cNvPr id="9" name="Chart 8">
            <a:extLst>
              <a:ext uri="{FF2B5EF4-FFF2-40B4-BE49-F238E27FC236}">
                <a16:creationId xmlns:a16="http://schemas.microsoft.com/office/drawing/2014/main" id="{1DD35178-1082-AC13-7F23-C7EB79769999}"/>
              </a:ext>
            </a:extLst>
          </p:cNvPr>
          <p:cNvGraphicFramePr/>
          <p:nvPr>
            <p:extLst>
              <p:ext uri="{D42A27DB-BD31-4B8C-83A1-F6EECF244321}">
                <p14:modId xmlns:p14="http://schemas.microsoft.com/office/powerpoint/2010/main" val="3225016051"/>
              </p:ext>
            </p:extLst>
          </p:nvPr>
        </p:nvGraphicFramePr>
        <p:xfrm>
          <a:off x="5909187" y="1358764"/>
          <a:ext cx="5427407" cy="27609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ontent Placeholder 18">
            <a:extLst>
              <a:ext uri="{FF2B5EF4-FFF2-40B4-BE49-F238E27FC236}">
                <a16:creationId xmlns:a16="http://schemas.microsoft.com/office/drawing/2014/main" id="{DB570BC0-DAD8-ED57-2C92-473BFD1E8AFD}"/>
              </a:ext>
            </a:extLst>
          </p:cNvPr>
          <p:cNvGraphicFramePr>
            <a:graphicFrameLocks noGrp="1"/>
          </p:cNvGraphicFramePr>
          <p:nvPr>
            <p:ph sz="half" idx="1"/>
            <p:extLst>
              <p:ext uri="{D42A27DB-BD31-4B8C-83A1-F6EECF244321}">
                <p14:modId xmlns:p14="http://schemas.microsoft.com/office/powerpoint/2010/main" val="1496743746"/>
              </p:ext>
            </p:extLst>
          </p:nvPr>
        </p:nvGraphicFramePr>
        <p:xfrm>
          <a:off x="855406" y="1479482"/>
          <a:ext cx="5053781" cy="2640234"/>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id="{9A017E4D-DD21-E67D-5BA8-F3450FED0AC9}"/>
              </a:ext>
            </a:extLst>
          </p:cNvPr>
          <p:cNvSpPr txBox="1"/>
          <p:nvPr/>
        </p:nvSpPr>
        <p:spPr>
          <a:xfrm>
            <a:off x="855406" y="4119716"/>
            <a:ext cx="10230176" cy="2246769"/>
          </a:xfrm>
          <a:prstGeom prst="rect">
            <a:avLst/>
          </a:prstGeom>
          <a:noFill/>
        </p:spPr>
        <p:txBody>
          <a:bodyPr wrap="square" rtlCol="0">
            <a:spAutoFit/>
          </a:bodyPr>
          <a:lstStyle/>
          <a:p>
            <a:r>
              <a:rPr lang="en-US" sz="2000" dirty="0"/>
              <a:t>In comparing different classifiers, each showed strengths and weaknesses. Linear Discriminant Analysis (LDA) stood out for its high accuracy and precision, while Support Vector Machine (SVM) was best for complex data. K-Nearest Neighbors (KNN) and Neural Network (NN) were simpler and faster, but had their own drawbacks. Overall, LDA performed the best, especially in telling apart task and rest mental states accurately. So, for understanding cognitive load, LDA is the top choice because of its accuracy and precision in classifying and predicting mental states.</a:t>
            </a:r>
            <a:endParaRPr lang="en-IN" sz="2000" dirty="0"/>
          </a:p>
        </p:txBody>
      </p:sp>
    </p:spTree>
    <p:extLst>
      <p:ext uri="{BB962C8B-B14F-4D97-AF65-F5344CB8AC3E}">
        <p14:creationId xmlns:p14="http://schemas.microsoft.com/office/powerpoint/2010/main" val="423431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Publication/Conference </a:t>
            </a:r>
          </a:p>
        </p:txBody>
      </p:sp>
      <p:sp>
        <p:nvSpPr>
          <p:cNvPr id="9" name="TextBox 8">
            <a:extLst>
              <a:ext uri="{FF2B5EF4-FFF2-40B4-BE49-F238E27FC236}">
                <a16:creationId xmlns:a16="http://schemas.microsoft.com/office/drawing/2014/main" id="{810F663B-6A6F-1146-965A-57CF3B93555F}"/>
              </a:ext>
            </a:extLst>
          </p:cNvPr>
          <p:cNvSpPr txBox="1"/>
          <p:nvPr/>
        </p:nvSpPr>
        <p:spPr>
          <a:xfrm>
            <a:off x="1710813" y="3028890"/>
            <a:ext cx="9645445" cy="430887"/>
          </a:xfrm>
          <a:prstGeom prst="rect">
            <a:avLst/>
          </a:prstGeom>
          <a:noFill/>
        </p:spPr>
        <p:txBody>
          <a:bodyPr wrap="square" rtlCol="0">
            <a:spAutoFit/>
          </a:bodyPr>
          <a:lstStyle/>
          <a:p>
            <a:r>
              <a:rPr lang="en-US" sz="2200" dirty="0"/>
              <a:t>To be communicated to IEEE Calcutta Conference (CALCON), 2024</a:t>
            </a:r>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Conclusion:</a:t>
            </a:r>
          </a:p>
        </p:txBody>
      </p:sp>
      <p:sp>
        <p:nvSpPr>
          <p:cNvPr id="14" name="Content Placeholder 13"/>
          <p:cNvSpPr>
            <a:spLocks noGrp="1"/>
          </p:cNvSpPr>
          <p:nvPr>
            <p:ph idx="1"/>
          </p:nvPr>
        </p:nvSpPr>
        <p:spPr>
          <a:xfrm>
            <a:off x="1087405" y="1315065"/>
            <a:ext cx="9982200" cy="5282380"/>
          </a:xfrm>
        </p:spPr>
        <p:txBody>
          <a:bodyPr>
            <a:normAutofit fontScale="92500" lnSpcReduction="20000"/>
          </a:bodyPr>
          <a:lstStyle/>
          <a:p>
            <a:pPr>
              <a:lnSpc>
                <a:spcPct val="120000"/>
              </a:lnSpc>
            </a:pPr>
            <a:r>
              <a:rPr lang="en-US" b="1" dirty="0"/>
              <a:t>Optimal Classifier Selection: </a:t>
            </a:r>
            <a:r>
              <a:rPr lang="en-US" dirty="0"/>
              <a:t>Through comparative analysis, Linear Discriminant Analysis (LDA) emerges as the preferred model due to its superior accuracy and precision in distinguishing task and rest mental states. LDA's performance surpasses other classifiers like Support Vector Machine (SVM), K-Nearest Neighbors (KNN), and Neural Network (NN), highlighting its efficacy in cognitive load assessment.</a:t>
            </a:r>
          </a:p>
          <a:p>
            <a:pPr>
              <a:lnSpc>
                <a:spcPct val="120000"/>
              </a:lnSpc>
            </a:pPr>
            <a:r>
              <a:rPr lang="en-US" dirty="0"/>
              <a:t> </a:t>
            </a:r>
            <a:r>
              <a:rPr lang="en-US" b="1" dirty="0"/>
              <a:t>Add Advancement in Cognitive Load Understanding: </a:t>
            </a:r>
            <a:r>
              <a:rPr lang="en-US" dirty="0"/>
              <a:t>This research significantly advances the understanding of cognitive processes by accurately assessing cognitive load states in real time. The development of robust models using EEG data contributes to personalized interventions, enhancing various applications in education, healthcare, and human-computer interaction .Future</a:t>
            </a:r>
          </a:p>
          <a:p>
            <a:pPr>
              <a:lnSpc>
                <a:spcPct val="120000"/>
              </a:lnSpc>
            </a:pPr>
            <a:r>
              <a:rPr lang="en-US" b="1" dirty="0"/>
              <a:t>Future scope: </a:t>
            </a:r>
            <a:r>
              <a:rPr lang="en-US" dirty="0"/>
              <a:t>Future research should consider adding more signals like </a:t>
            </a:r>
            <a:r>
              <a:rPr lang="en-US" dirty="0" err="1"/>
              <a:t>fNIRS</a:t>
            </a:r>
            <a:r>
              <a:rPr lang="en-US" dirty="0"/>
              <a:t> or heart rate to make predictions better. Also, we need to find better ways to pick out important features from data. This will help us understand cognitive load better. We need to keep improving how we study cognitive load so it can help in education, healthcare, and computers. By always looking for new ways to study, we can understand how our brains work better and make better tools to help us.</a:t>
            </a:r>
          </a:p>
        </p:txBody>
      </p:sp>
    </p:spTree>
    <p:extLst>
      <p:ext uri="{BB962C8B-B14F-4D97-AF65-F5344CB8AC3E}">
        <p14:creationId xmlns:p14="http://schemas.microsoft.com/office/powerpoint/2010/main" val="207126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603725B-2E88-F2FF-0E5F-C90F27741612}"/>
              </a:ext>
            </a:extLst>
          </p:cNvPr>
          <p:cNvSpPr/>
          <p:nvPr/>
        </p:nvSpPr>
        <p:spPr>
          <a:xfrm>
            <a:off x="3988083" y="2967335"/>
            <a:ext cx="4215834" cy="1107996"/>
          </a:xfrm>
          <a:prstGeom prst="rect">
            <a:avLst/>
          </a:prstGeom>
          <a:noFill/>
        </p:spPr>
        <p:txBody>
          <a:bodyPr wrap="none" lIns="91440" tIns="45720" rIns="91440" bIns="45720">
            <a:spAutoFit/>
          </a:bodyPr>
          <a:lstStyle/>
          <a:p>
            <a:pPr algn="ctr"/>
            <a:r>
              <a:rPr lang="en-IN" sz="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8705687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Literature 16x9</Template>
  <TotalTime>642</TotalTime>
  <Words>987</Words>
  <Application>Microsoft Office PowerPoint</Application>
  <PresentationFormat>Widescreen</PresentationFormat>
  <Paragraphs>108</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Euphemia</vt:lpstr>
      <vt:lpstr>Plantagenet Cherokee</vt:lpstr>
      <vt:lpstr>Wingdings</vt:lpstr>
      <vt:lpstr>Academic Literature 16x9</vt:lpstr>
      <vt:lpstr>Real-time Cognitive Load Detection AND Classification</vt:lpstr>
      <vt:lpstr>Objective of the work</vt:lpstr>
      <vt:lpstr>Contribution of the work: Flowchart/Block Diagram</vt:lpstr>
      <vt:lpstr>Contribution of the work: Methodology</vt:lpstr>
      <vt:lpstr>Outcome of the work: Performance analysis</vt:lpstr>
      <vt:lpstr>Outcome of the work: Comparative discussion.</vt:lpstr>
      <vt:lpstr>Publication/Conference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work/project/thesis</dc:title>
  <dc:creator>Microsoft Office User</dc:creator>
  <cp:lastModifiedBy>MD SHAFIULLAH Rizwi</cp:lastModifiedBy>
  <cp:revision>9</cp:revision>
  <dcterms:created xsi:type="dcterms:W3CDTF">2021-04-19T03:50:30Z</dcterms:created>
  <dcterms:modified xsi:type="dcterms:W3CDTF">2024-05-06T09:51:59Z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