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59" r:id="rId6"/>
    <p:sldId id="267" r:id="rId7"/>
    <p:sldId id="268" r:id="rId8"/>
    <p:sldId id="269" r:id="rId9"/>
    <p:sldId id="270" r:id="rId10"/>
    <p:sldId id="276" r:id="rId11"/>
    <p:sldId id="261" r:id="rId12"/>
    <p:sldId id="271" r:id="rId13"/>
    <p:sldId id="262" r:id="rId14"/>
    <p:sldId id="263" r:id="rId15"/>
    <p:sldId id="264" r:id="rId16"/>
    <p:sldId id="272" r:id="rId17"/>
    <p:sldId id="265" r:id="rId18"/>
    <p:sldId id="274" r:id="rId19"/>
    <p:sldId id="266" r:id="rId20"/>
    <p:sldId id="273"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snapToObjects="1">
      <p:cViewPr varScale="1">
        <p:scale>
          <a:sx n="78" d="100"/>
          <a:sy n="78" d="100"/>
        </p:scale>
        <p:origin x="720" y="82"/>
      </p:cViewPr>
      <p:guideLst>
        <p:guide orient="horz" pos="2160"/>
        <p:guide pos="2880"/>
      </p:guideLst>
    </p:cSldViewPr>
  </p:slideViewPr>
  <p:outlineViewPr>
    <p:cViewPr>
      <p:scale>
        <a:sx n="33" d="100"/>
        <a:sy n="33" d="100"/>
      </p:scale>
      <p:origin x="0" y="-7147"/>
    </p:cViewPr>
  </p:outlin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142" y="0"/>
            <a:ext cx="7772400" cy="1470025"/>
          </a:xfrm>
        </p:spPr>
        <p:txBody>
          <a:bodyPr/>
          <a:lstStyle/>
          <a:p>
            <a:r>
              <a:rPr b="1" dirty="0"/>
              <a:t>Energy Demand Forecasting</a:t>
            </a:r>
          </a:p>
        </p:txBody>
      </p:sp>
      <p:sp>
        <p:nvSpPr>
          <p:cNvPr id="3" name="Subtitle 2"/>
          <p:cNvSpPr>
            <a:spLocks noGrp="1"/>
          </p:cNvSpPr>
          <p:nvPr>
            <p:ph type="subTitle" idx="1"/>
          </p:nvPr>
        </p:nvSpPr>
        <p:spPr>
          <a:xfrm>
            <a:off x="673510" y="1470025"/>
            <a:ext cx="3819832" cy="3065206"/>
          </a:xfrm>
        </p:spPr>
        <p:txBody>
          <a:bodyPr>
            <a:normAutofit fontScale="62500" lnSpcReduction="20000"/>
          </a:bodyPr>
          <a:lstStyle/>
          <a:p>
            <a:r>
              <a:rPr lang="en-IN" sz="4000" b="1" dirty="0">
                <a:solidFill>
                  <a:schemeClr val="tx1"/>
                </a:solidFill>
              </a:rPr>
              <a:t>By Group 1:</a:t>
            </a:r>
          </a:p>
          <a:p>
            <a:endParaRPr lang="en-IN" sz="3600" b="1" dirty="0">
              <a:solidFill>
                <a:schemeClr val="tx1"/>
              </a:solidFill>
            </a:endParaRPr>
          </a:p>
          <a:p>
            <a:pPr marL="514350" indent="-514350" algn="l">
              <a:buFont typeface="+mj-lt"/>
              <a:buAutoNum type="arabicPeriod"/>
            </a:pPr>
            <a:r>
              <a:rPr lang="en-IN" dirty="0">
                <a:solidFill>
                  <a:schemeClr val="tx1"/>
                </a:solidFill>
              </a:rPr>
              <a:t>Rishabh Kumar Dhirhe</a:t>
            </a:r>
          </a:p>
          <a:p>
            <a:pPr marL="514350" indent="-514350" algn="l">
              <a:buFont typeface="+mj-lt"/>
              <a:buAutoNum type="arabicPeriod"/>
            </a:pPr>
            <a:r>
              <a:rPr lang="en-IN" dirty="0">
                <a:solidFill>
                  <a:schemeClr val="tx1"/>
                </a:solidFill>
              </a:rPr>
              <a:t>Naresh R</a:t>
            </a:r>
          </a:p>
          <a:p>
            <a:pPr marL="514350" indent="-514350" algn="l">
              <a:buFont typeface="+mj-lt"/>
              <a:buAutoNum type="arabicPeriod"/>
            </a:pPr>
            <a:r>
              <a:rPr lang="en-IN" dirty="0">
                <a:solidFill>
                  <a:schemeClr val="tx1"/>
                </a:solidFill>
              </a:rPr>
              <a:t>Nikhil Vyas</a:t>
            </a:r>
          </a:p>
          <a:p>
            <a:pPr marL="514350" indent="-514350" algn="l">
              <a:buFont typeface="+mj-lt"/>
              <a:buAutoNum type="arabicPeriod"/>
            </a:pPr>
            <a:r>
              <a:rPr lang="en-IN" dirty="0">
                <a:solidFill>
                  <a:schemeClr val="tx1"/>
                </a:solidFill>
              </a:rPr>
              <a:t>PEDDINTI SRI SAHITHI</a:t>
            </a:r>
          </a:p>
          <a:p>
            <a:pPr marL="514350" indent="-514350" algn="l">
              <a:buFont typeface="+mj-lt"/>
              <a:buAutoNum type="arabicPeriod"/>
            </a:pPr>
            <a:r>
              <a:rPr lang="en-IN" dirty="0">
                <a:solidFill>
                  <a:schemeClr val="tx1"/>
                </a:solidFill>
              </a:rPr>
              <a:t>Yuvaraj R Lamani</a:t>
            </a:r>
          </a:p>
          <a:p>
            <a:pPr marL="514350" indent="-514350" algn="l">
              <a:buFont typeface="+mj-lt"/>
              <a:buAutoNum type="arabicPeriod"/>
            </a:pPr>
            <a:r>
              <a:rPr lang="en-IN" dirty="0">
                <a:solidFill>
                  <a:schemeClr val="tx1"/>
                </a:solidFill>
              </a:rPr>
              <a:t>Ravi </a:t>
            </a:r>
            <a:r>
              <a:rPr lang="en-IN" dirty="0" err="1">
                <a:solidFill>
                  <a:schemeClr val="tx1"/>
                </a:solidFill>
              </a:rPr>
              <a:t>Langatad</a:t>
            </a:r>
            <a:endParaRPr lang="en-IN" dirty="0">
              <a:solidFill>
                <a:schemeClr val="tx1"/>
              </a:solidFill>
            </a:endParaRPr>
          </a:p>
          <a:p>
            <a:pPr marL="514350" indent="-514350" algn="l">
              <a:buFont typeface="+mj-lt"/>
              <a:buAutoNum type="arabicPeriod"/>
            </a:pPr>
            <a:r>
              <a:rPr lang="en-IN" dirty="0">
                <a:solidFill>
                  <a:schemeClr val="tx1"/>
                </a:solidFill>
              </a:rPr>
              <a:t>Rutuja Anil Pawar</a:t>
            </a:r>
          </a:p>
          <a:p>
            <a:endParaRPr lang="en-IN" b="1" dirty="0">
              <a:solidFill>
                <a:schemeClr val="tx1"/>
              </a:solidFill>
            </a:endParaRPr>
          </a:p>
          <a:p>
            <a:endParaRPr dirty="0"/>
          </a:p>
        </p:txBody>
      </p:sp>
      <p:pic>
        <p:nvPicPr>
          <p:cNvPr id="5" name="Picture 4">
            <a:extLst>
              <a:ext uri="{FF2B5EF4-FFF2-40B4-BE49-F238E27FC236}">
                <a16:creationId xmlns:a16="http://schemas.microsoft.com/office/drawing/2014/main" id="{88C4565D-555E-5046-481F-47C6B6D4451F}"/>
              </a:ext>
            </a:extLst>
          </p:cNvPr>
          <p:cNvPicPr>
            <a:picLocks noChangeAspect="1"/>
          </p:cNvPicPr>
          <p:nvPr/>
        </p:nvPicPr>
        <p:blipFill>
          <a:blip r:embed="rId2"/>
          <a:stretch>
            <a:fillRect/>
          </a:stretch>
        </p:blipFill>
        <p:spPr>
          <a:xfrm>
            <a:off x="-38930" y="4552334"/>
            <a:ext cx="9207206" cy="2348099"/>
          </a:xfrm>
          <a:prstGeom prst="rect">
            <a:avLst/>
          </a:prstGeom>
        </p:spPr>
      </p:pic>
      <p:sp>
        <p:nvSpPr>
          <p:cNvPr id="6" name="Subtitle 2">
            <a:extLst>
              <a:ext uri="{FF2B5EF4-FFF2-40B4-BE49-F238E27FC236}">
                <a16:creationId xmlns:a16="http://schemas.microsoft.com/office/drawing/2014/main" id="{D5ED1B79-1B3C-8877-4748-9B7BEC720965}"/>
              </a:ext>
            </a:extLst>
          </p:cNvPr>
          <p:cNvSpPr txBox="1">
            <a:spLocks/>
          </p:cNvSpPr>
          <p:nvPr/>
        </p:nvSpPr>
        <p:spPr>
          <a:xfrm>
            <a:off x="5388077" y="1696167"/>
            <a:ext cx="2991465" cy="21285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IN" sz="3600" b="1" dirty="0">
                <a:solidFill>
                  <a:schemeClr val="tx1"/>
                </a:solidFill>
              </a:rPr>
              <a:t>MENTORS:</a:t>
            </a:r>
          </a:p>
          <a:p>
            <a:pPr marL="514350" indent="-514350" algn="l">
              <a:buFont typeface="+mj-lt"/>
              <a:buAutoNum type="arabicPeriod"/>
            </a:pPr>
            <a:r>
              <a:rPr lang="en-IN" b="1" dirty="0">
                <a:solidFill>
                  <a:schemeClr val="tx1"/>
                </a:solidFill>
              </a:rPr>
              <a:t>B Harish </a:t>
            </a:r>
          </a:p>
          <a:p>
            <a:pPr marL="514350" indent="-514350" algn="l">
              <a:buFont typeface="+mj-lt"/>
              <a:buAutoNum type="arabicPeriod"/>
            </a:pPr>
            <a:r>
              <a:rPr lang="en-IN" b="1" dirty="0">
                <a:solidFill>
                  <a:schemeClr val="tx1"/>
                </a:solidFill>
              </a:rPr>
              <a:t>Kartik </a:t>
            </a:r>
          </a:p>
          <a:p>
            <a:pPr marL="514350" indent="-514350" algn="l">
              <a:buFont typeface="+mj-lt"/>
              <a:buAutoNum type="arabicPeriod"/>
            </a:pPr>
            <a:endParaRPr lang="en-IN" b="1"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9AB04-F6B7-36A5-818B-0E9AFD62C400}"/>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algn="l" defTabSz="914400">
              <a:lnSpc>
                <a:spcPct val="90000"/>
              </a:lnSpc>
            </a:pPr>
            <a:r>
              <a:rPr lang="en-US" sz="7000" kern="1200">
                <a:solidFill>
                  <a:schemeClr val="tx1"/>
                </a:solidFill>
                <a:latin typeface="+mj-lt"/>
                <a:ea typeface="+mj-ea"/>
                <a:cs typeface="+mj-cs"/>
              </a:rPr>
              <a:t>MODEL</a:t>
            </a:r>
            <a:br>
              <a:rPr lang="en-US" sz="7000" kern="1200">
                <a:solidFill>
                  <a:schemeClr val="tx1"/>
                </a:solidFill>
                <a:latin typeface="+mj-lt"/>
                <a:ea typeface="+mj-ea"/>
                <a:cs typeface="+mj-cs"/>
              </a:rPr>
            </a:br>
            <a:r>
              <a:rPr lang="en-US" sz="7000" kern="1200">
                <a:solidFill>
                  <a:schemeClr val="tx1"/>
                </a:solidFill>
                <a:latin typeface="+mj-lt"/>
                <a:ea typeface="+mj-ea"/>
                <a:cs typeface="+mj-cs"/>
              </a:rPr>
              <a:t> BUILDING</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39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ETS Model</a:t>
            </a:r>
          </a:p>
        </p:txBody>
      </p:sp>
      <p:sp>
        <p:nvSpPr>
          <p:cNvPr id="5131" name="Rectangle 51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ETS with added trend.</a:t>
            </a:r>
          </a:p>
          <a:p>
            <a:r>
              <a:rPr lang="en-GB" sz="2000" b="1" dirty="0"/>
              <a:t>RMSE: 571.26</a:t>
            </a:r>
          </a:p>
        </p:txBody>
      </p:sp>
      <p:pic>
        <p:nvPicPr>
          <p:cNvPr id="5122" name="Picture 2">
            <a:extLst>
              <a:ext uri="{FF2B5EF4-FFF2-40B4-BE49-F238E27FC236}">
                <a16:creationId xmlns:a16="http://schemas.microsoft.com/office/drawing/2014/main" id="{0977B602-0B4F-AB20-7D32-08B4FF3EE1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99160-7BF2-81BB-FD43-E13629CDC398}"/>
            </a:ext>
          </a:extLst>
        </p:cNvPr>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5" name="Rectangle 615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6826C7-6BC0-C0D8-F2A6-69E37BDBE272}"/>
              </a:ext>
            </a:extLst>
          </p:cNvPr>
          <p:cNvSpPr>
            <a:spLocks noGrp="1"/>
          </p:cNvSpPr>
          <p:nvPr>
            <p:ph type="title"/>
          </p:nvPr>
        </p:nvSpPr>
        <p:spPr>
          <a:xfrm>
            <a:off x="785059" y="586822"/>
            <a:ext cx="2670189" cy="1645920"/>
          </a:xfrm>
        </p:spPr>
        <p:txBody>
          <a:bodyPr>
            <a:normAutofit/>
          </a:bodyPr>
          <a:lstStyle/>
          <a:p>
            <a:r>
              <a:rPr lang="en-IN" sz="2800" dirty="0"/>
              <a:t>ARIMA Model</a:t>
            </a:r>
          </a:p>
        </p:txBody>
      </p:sp>
      <p:sp>
        <p:nvSpPr>
          <p:cNvPr id="6157" name="Rectangle 615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41155-8F9B-49E6-C90A-D23688563A5D}"/>
              </a:ext>
            </a:extLst>
          </p:cNvPr>
          <p:cNvSpPr>
            <a:spLocks noGrp="1"/>
          </p:cNvSpPr>
          <p:nvPr>
            <p:ph idx="1"/>
          </p:nvPr>
        </p:nvSpPr>
        <p:spPr>
          <a:xfrm>
            <a:off x="4013373" y="586822"/>
            <a:ext cx="4501977" cy="1645920"/>
          </a:xfrm>
        </p:spPr>
        <p:txBody>
          <a:bodyPr anchor="ctr">
            <a:normAutofit/>
          </a:bodyPr>
          <a:lstStyle/>
          <a:p>
            <a:r>
              <a:rPr lang="en-GB" sz="2000" dirty="0"/>
              <a:t>Used ADF test for stationarity.</a:t>
            </a:r>
          </a:p>
          <a:p>
            <a:r>
              <a:rPr lang="en-GB" sz="2000" dirty="0"/>
              <a:t>ACF and PACF plots guided p, d, q.</a:t>
            </a:r>
          </a:p>
          <a:p>
            <a:r>
              <a:rPr lang="en-GB" sz="2000" b="1" dirty="0"/>
              <a:t>RMSE: 436.13</a:t>
            </a:r>
          </a:p>
        </p:txBody>
      </p:sp>
      <p:pic>
        <p:nvPicPr>
          <p:cNvPr id="6148" name="Picture 4">
            <a:extLst>
              <a:ext uri="{FF2B5EF4-FFF2-40B4-BE49-F238E27FC236}">
                <a16:creationId xmlns:a16="http://schemas.microsoft.com/office/drawing/2014/main" id="{574D1664-946C-A198-4100-0F3930E756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1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SARIMAX Model</a:t>
            </a:r>
          </a:p>
        </p:txBody>
      </p:sp>
      <p:sp>
        <p:nvSpPr>
          <p:cNvPr id="7179" name="Rectangle 717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181" name="Rectangle 71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1800" dirty="0"/>
              <a:t>Included seasonal and holiday components.</a:t>
            </a:r>
          </a:p>
          <a:p>
            <a:r>
              <a:rPr lang="en-GB" sz="1800" dirty="0"/>
              <a:t>Best performance among classical models.</a:t>
            </a:r>
          </a:p>
          <a:p>
            <a:r>
              <a:rPr lang="en-GB" sz="1800" b="1" dirty="0"/>
              <a:t>RMSE: 344.61</a:t>
            </a:r>
          </a:p>
        </p:txBody>
      </p:sp>
      <p:pic>
        <p:nvPicPr>
          <p:cNvPr id="7170" name="Picture 2">
            <a:extLst>
              <a:ext uri="{FF2B5EF4-FFF2-40B4-BE49-F238E27FC236}">
                <a16:creationId xmlns:a16="http://schemas.microsoft.com/office/drawing/2014/main" id="{6B31B165-7709-EE07-5F9E-2437511EB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6581"/>
            <a:ext cx="8373618" cy="3418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820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Prophet Model</a:t>
            </a:r>
          </a:p>
        </p:txBody>
      </p:sp>
      <p:sp>
        <p:nvSpPr>
          <p:cNvPr id="8203" name="Rectangle 820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Captures seasonality and holidays.</a:t>
            </a:r>
          </a:p>
          <a:p>
            <a:r>
              <a:rPr lang="en-GB" sz="2000" dirty="0"/>
              <a:t>Simple yet powerful for time series.</a:t>
            </a:r>
          </a:p>
          <a:p>
            <a:r>
              <a:rPr lang="en-GB" sz="2000" b="1" dirty="0"/>
              <a:t>RMSE: 354.95</a:t>
            </a:r>
          </a:p>
        </p:txBody>
      </p:sp>
      <p:pic>
        <p:nvPicPr>
          <p:cNvPr id="8194" name="Picture 2">
            <a:extLst>
              <a:ext uri="{FF2B5EF4-FFF2-40B4-BE49-F238E27FC236}">
                <a16:creationId xmlns:a16="http://schemas.microsoft.com/office/drawing/2014/main" id="{D15811EB-26B5-68D7-C3E9-482EA0B000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LSTM Model 1</a:t>
            </a:r>
            <a:br>
              <a:rPr lang="en-IN" sz="2800" dirty="0"/>
            </a:br>
            <a:r>
              <a:rPr lang="en-IN" sz="2800" dirty="0"/>
              <a:t>(Basic)</a:t>
            </a:r>
          </a:p>
        </p:txBody>
      </p:sp>
      <p:sp>
        <p:nvSpPr>
          <p:cNvPr id="9227" name="Rectangle 92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Scaled data with </a:t>
            </a:r>
            <a:r>
              <a:rPr lang="en-GB" sz="2000" dirty="0" err="1"/>
              <a:t>MinMaxScaler</a:t>
            </a:r>
            <a:r>
              <a:rPr lang="en-GB" sz="2000" dirty="0"/>
              <a:t>.</a:t>
            </a:r>
          </a:p>
          <a:p>
            <a:r>
              <a:rPr lang="en-GB" sz="2000" dirty="0"/>
              <a:t>Built sequential model using </a:t>
            </a:r>
            <a:r>
              <a:rPr lang="en-GB" sz="2000" dirty="0" err="1"/>
              <a:t>Keras</a:t>
            </a:r>
            <a:r>
              <a:rPr lang="en-GB" sz="2000" dirty="0"/>
              <a:t>.</a:t>
            </a:r>
          </a:p>
          <a:p>
            <a:r>
              <a:rPr lang="en-GB" sz="2000" b="1" dirty="0"/>
              <a:t>RMSE: 508.90</a:t>
            </a:r>
          </a:p>
        </p:txBody>
      </p:sp>
      <p:pic>
        <p:nvPicPr>
          <p:cNvPr id="9218" name="Picture 2">
            <a:extLst>
              <a:ext uri="{FF2B5EF4-FFF2-40B4-BE49-F238E27FC236}">
                <a16:creationId xmlns:a16="http://schemas.microsoft.com/office/drawing/2014/main" id="{A68DD334-D439-14E2-CBB4-AD8D98638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5A3309-C23F-D0A6-DB9D-7C4E15E22DFC}"/>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D02E066F-5736-BEFE-9D49-035F81CE4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652996F6-810D-56EF-B765-4D796A0B2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CA5C4-0D04-ACDD-FAC6-AFFCC6F637A3}"/>
              </a:ext>
            </a:extLst>
          </p:cNvPr>
          <p:cNvSpPr>
            <a:spLocks noGrp="1"/>
          </p:cNvSpPr>
          <p:nvPr>
            <p:ph type="title"/>
          </p:nvPr>
        </p:nvSpPr>
        <p:spPr>
          <a:xfrm>
            <a:off x="785059" y="586822"/>
            <a:ext cx="2670189" cy="1645920"/>
          </a:xfrm>
        </p:spPr>
        <p:txBody>
          <a:bodyPr>
            <a:normAutofit/>
          </a:bodyPr>
          <a:lstStyle/>
          <a:p>
            <a:r>
              <a:rPr lang="en-IN" sz="2800" dirty="0"/>
              <a:t>LSTM Model 2</a:t>
            </a:r>
            <a:br>
              <a:rPr lang="en-IN" sz="2800" dirty="0"/>
            </a:br>
            <a:r>
              <a:rPr lang="en-IN" sz="2800" dirty="0"/>
              <a:t>(Better)</a:t>
            </a:r>
          </a:p>
        </p:txBody>
      </p:sp>
      <p:sp>
        <p:nvSpPr>
          <p:cNvPr id="9227" name="Rectangle 9226">
            <a:extLst>
              <a:ext uri="{FF2B5EF4-FFF2-40B4-BE49-F238E27FC236}">
                <a16:creationId xmlns:a16="http://schemas.microsoft.com/office/drawing/2014/main" id="{EB2FD8D4-2AC0-B7B1-A346-DFB9CDE9B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2AC1DF98-1D9A-FBE7-6A1F-E2D1DE26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8F78E5-9020-FDB1-D809-2978761E515E}"/>
              </a:ext>
            </a:extLst>
          </p:cNvPr>
          <p:cNvSpPr>
            <a:spLocks noGrp="1"/>
          </p:cNvSpPr>
          <p:nvPr>
            <p:ph idx="1"/>
          </p:nvPr>
        </p:nvSpPr>
        <p:spPr>
          <a:xfrm>
            <a:off x="4013373" y="586822"/>
            <a:ext cx="4501977" cy="1645920"/>
          </a:xfrm>
        </p:spPr>
        <p:txBody>
          <a:bodyPr anchor="ctr">
            <a:normAutofit/>
          </a:bodyPr>
          <a:lstStyle/>
          <a:p>
            <a:r>
              <a:rPr lang="en-GB" sz="2000" dirty="0"/>
              <a:t>Built deeper sequential model using </a:t>
            </a:r>
            <a:r>
              <a:rPr lang="en-GB" sz="2000" dirty="0" err="1"/>
              <a:t>Keras</a:t>
            </a:r>
            <a:r>
              <a:rPr lang="en-GB" sz="2000" dirty="0"/>
              <a:t>.</a:t>
            </a:r>
          </a:p>
          <a:p>
            <a:r>
              <a:rPr lang="en-GB" sz="2000" b="1" dirty="0"/>
              <a:t>RMSE: 374.20</a:t>
            </a:r>
          </a:p>
        </p:txBody>
      </p:sp>
      <p:pic>
        <p:nvPicPr>
          <p:cNvPr id="10242" name="Picture 2">
            <a:extLst>
              <a:ext uri="{FF2B5EF4-FFF2-40B4-BE49-F238E27FC236}">
                <a16:creationId xmlns:a16="http://schemas.microsoft.com/office/drawing/2014/main" id="{E073997C-819A-A2F2-3B9F-6431B779B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60" y="2767579"/>
            <a:ext cx="7730290" cy="32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4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9161" y="636916"/>
            <a:ext cx="8182230" cy="1329048"/>
          </a:xfrm>
        </p:spPr>
        <p:txBody>
          <a:bodyPr vert="horz" lIns="91440" tIns="45720" rIns="91440" bIns="45720" rtlCol="0" anchor="b">
            <a:normAutofit/>
          </a:bodyPr>
          <a:lstStyle/>
          <a:p>
            <a:pPr defTabSz="914400">
              <a:lnSpc>
                <a:spcPct val="90000"/>
              </a:lnSpc>
            </a:pPr>
            <a:r>
              <a:rPr lang="en-US" sz="5700" kern="1200" dirty="0">
                <a:solidFill>
                  <a:schemeClr val="tx1"/>
                </a:solidFill>
                <a:latin typeface="+mj-lt"/>
                <a:ea typeface="+mj-ea"/>
                <a:cs typeface="+mj-cs"/>
              </a:rPr>
              <a:t>Model Comparison Table</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2343912"/>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B18287A-7AA0-A5F7-F54E-C6C964F74F54}"/>
              </a:ext>
            </a:extLst>
          </p:cNvPr>
          <p:cNvGraphicFramePr>
            <a:graphicFrameLocks noGrp="1"/>
          </p:cNvGraphicFramePr>
          <p:nvPr>
            <p:extLst>
              <p:ext uri="{D42A27DB-BD31-4B8C-83A1-F6EECF244321}">
                <p14:modId xmlns:p14="http://schemas.microsoft.com/office/powerpoint/2010/main" val="1807333475"/>
              </p:ext>
            </p:extLst>
          </p:nvPr>
        </p:nvGraphicFramePr>
        <p:xfrm>
          <a:off x="314495" y="2747056"/>
          <a:ext cx="8512724" cy="3480015"/>
        </p:xfrm>
        <a:graphic>
          <a:graphicData uri="http://schemas.openxmlformats.org/drawingml/2006/table">
            <a:tbl>
              <a:tblPr firstRow="1" bandRow="1">
                <a:tableStyleId>{8EC20E35-A176-4012-BC5E-935CFFF8708E}</a:tableStyleId>
              </a:tblPr>
              <a:tblGrid>
                <a:gridCol w="5117586">
                  <a:extLst>
                    <a:ext uri="{9D8B030D-6E8A-4147-A177-3AD203B41FA5}">
                      <a16:colId xmlns:a16="http://schemas.microsoft.com/office/drawing/2014/main" val="321711492"/>
                    </a:ext>
                  </a:extLst>
                </a:gridCol>
                <a:gridCol w="3395138">
                  <a:extLst>
                    <a:ext uri="{9D8B030D-6E8A-4147-A177-3AD203B41FA5}">
                      <a16:colId xmlns:a16="http://schemas.microsoft.com/office/drawing/2014/main" val="2216676706"/>
                    </a:ext>
                  </a:extLst>
                </a:gridCol>
              </a:tblGrid>
              <a:tr h="497145">
                <a:tc>
                  <a:txBody>
                    <a:bodyPr/>
                    <a:lstStyle/>
                    <a:p>
                      <a:pPr algn="ctr"/>
                      <a:r>
                        <a:rPr lang="en-IN" sz="2000" u="sng"/>
                        <a:t>Model Used</a:t>
                      </a:r>
                      <a:endParaRPr lang="en-IN" sz="2000" i="0" u="sng"/>
                    </a:p>
                  </a:txBody>
                  <a:tcPr marL="93648" marR="93648" marT="46824" marB="46824"/>
                </a:tc>
                <a:tc>
                  <a:txBody>
                    <a:bodyPr/>
                    <a:lstStyle/>
                    <a:p>
                      <a:pPr algn="ctr"/>
                      <a:r>
                        <a:rPr lang="en-IN" sz="2000" u="sng"/>
                        <a:t>RMSE Score</a:t>
                      </a:r>
                      <a:endParaRPr lang="en-IN" sz="2000" i="0" u="sng"/>
                    </a:p>
                  </a:txBody>
                  <a:tcPr marL="93648" marR="93648" marT="46824" marB="46824"/>
                </a:tc>
                <a:extLst>
                  <a:ext uri="{0D108BD9-81ED-4DB2-BD59-A6C34878D82A}">
                    <a16:rowId xmlns:a16="http://schemas.microsoft.com/office/drawing/2014/main" val="1653578928"/>
                  </a:ext>
                </a:extLst>
              </a:tr>
              <a:tr h="497145">
                <a:tc>
                  <a:txBody>
                    <a:bodyPr/>
                    <a:lstStyle/>
                    <a:p>
                      <a:pPr algn="ctr"/>
                      <a:r>
                        <a:rPr lang="en-IN" sz="2000" dirty="0"/>
                        <a:t>Exponential Smoothing Model</a:t>
                      </a:r>
                    </a:p>
                  </a:txBody>
                  <a:tcPr marL="93648" marR="93648" marT="46824" marB="46824"/>
                </a:tc>
                <a:tc>
                  <a:txBody>
                    <a:bodyPr/>
                    <a:lstStyle/>
                    <a:p>
                      <a:pPr algn="ctr"/>
                      <a:r>
                        <a:rPr lang="en-IN" sz="2000" dirty="0"/>
                        <a:t>571.26</a:t>
                      </a:r>
                    </a:p>
                  </a:txBody>
                  <a:tcPr marL="93648" marR="93648" marT="46824" marB="46824"/>
                </a:tc>
                <a:extLst>
                  <a:ext uri="{0D108BD9-81ED-4DB2-BD59-A6C34878D82A}">
                    <a16:rowId xmlns:a16="http://schemas.microsoft.com/office/drawing/2014/main" val="2656757000"/>
                  </a:ext>
                </a:extLst>
              </a:tr>
              <a:tr h="497145">
                <a:tc>
                  <a:txBody>
                    <a:bodyPr/>
                    <a:lstStyle/>
                    <a:p>
                      <a:pPr algn="ctr"/>
                      <a:r>
                        <a:rPr lang="en-IN" sz="2000" dirty="0"/>
                        <a:t>ARIMA Model</a:t>
                      </a:r>
                    </a:p>
                  </a:txBody>
                  <a:tcPr marL="93648" marR="93648" marT="46824" marB="46824"/>
                </a:tc>
                <a:tc>
                  <a:txBody>
                    <a:bodyPr/>
                    <a:lstStyle/>
                    <a:p>
                      <a:pPr algn="ctr"/>
                      <a:r>
                        <a:rPr lang="en-IN" sz="2000" dirty="0"/>
                        <a:t>436.13</a:t>
                      </a:r>
                    </a:p>
                  </a:txBody>
                  <a:tcPr marL="93648" marR="93648" marT="46824" marB="46824"/>
                </a:tc>
                <a:extLst>
                  <a:ext uri="{0D108BD9-81ED-4DB2-BD59-A6C34878D82A}">
                    <a16:rowId xmlns:a16="http://schemas.microsoft.com/office/drawing/2014/main" val="1068174722"/>
                  </a:ext>
                </a:extLst>
              </a:tr>
              <a:tr h="497145">
                <a:tc>
                  <a:txBody>
                    <a:bodyPr/>
                    <a:lstStyle/>
                    <a:p>
                      <a:pPr algn="ctr"/>
                      <a:r>
                        <a:rPr lang="en-IN" sz="2000" b="1" dirty="0"/>
                        <a:t>SARIMAX Model</a:t>
                      </a:r>
                    </a:p>
                  </a:txBody>
                  <a:tcPr marL="93648" marR="93648" marT="46824" marB="46824"/>
                </a:tc>
                <a:tc>
                  <a:txBody>
                    <a:bodyPr/>
                    <a:lstStyle/>
                    <a:p>
                      <a:pPr algn="ctr"/>
                      <a:r>
                        <a:rPr lang="en-IN" sz="2000" b="1" dirty="0"/>
                        <a:t>344.61</a:t>
                      </a:r>
                    </a:p>
                  </a:txBody>
                  <a:tcPr marL="93648" marR="93648" marT="46824" marB="46824"/>
                </a:tc>
                <a:extLst>
                  <a:ext uri="{0D108BD9-81ED-4DB2-BD59-A6C34878D82A}">
                    <a16:rowId xmlns:a16="http://schemas.microsoft.com/office/drawing/2014/main" val="2546319578"/>
                  </a:ext>
                </a:extLst>
              </a:tr>
              <a:tr h="497145">
                <a:tc>
                  <a:txBody>
                    <a:bodyPr/>
                    <a:lstStyle/>
                    <a:p>
                      <a:pPr algn="ctr"/>
                      <a:r>
                        <a:rPr lang="en-IN" sz="2000" dirty="0"/>
                        <a:t>Prophet Model</a:t>
                      </a:r>
                    </a:p>
                  </a:txBody>
                  <a:tcPr marL="93648" marR="93648" marT="46824" marB="46824"/>
                </a:tc>
                <a:tc>
                  <a:txBody>
                    <a:bodyPr/>
                    <a:lstStyle/>
                    <a:p>
                      <a:pPr algn="ctr"/>
                      <a:r>
                        <a:rPr lang="en-IN" sz="2000" dirty="0"/>
                        <a:t>354.95</a:t>
                      </a:r>
                    </a:p>
                  </a:txBody>
                  <a:tcPr marL="93648" marR="93648" marT="46824" marB="46824"/>
                </a:tc>
                <a:extLst>
                  <a:ext uri="{0D108BD9-81ED-4DB2-BD59-A6C34878D82A}">
                    <a16:rowId xmlns:a16="http://schemas.microsoft.com/office/drawing/2014/main" val="4165808731"/>
                  </a:ext>
                </a:extLst>
              </a:tr>
              <a:tr h="497145">
                <a:tc>
                  <a:txBody>
                    <a:bodyPr/>
                    <a:lstStyle/>
                    <a:p>
                      <a:pPr algn="ctr"/>
                      <a:r>
                        <a:rPr lang="en-IN" sz="2000" dirty="0"/>
                        <a:t>LSTM Model 1 (Basic)</a:t>
                      </a:r>
                    </a:p>
                  </a:txBody>
                  <a:tcPr marL="93648" marR="93648" marT="46824" marB="46824"/>
                </a:tc>
                <a:tc>
                  <a:txBody>
                    <a:bodyPr/>
                    <a:lstStyle/>
                    <a:p>
                      <a:pPr algn="ctr"/>
                      <a:r>
                        <a:rPr lang="en-IN" sz="2000" dirty="0"/>
                        <a:t>508.90</a:t>
                      </a:r>
                    </a:p>
                  </a:txBody>
                  <a:tcPr marL="93648" marR="93648" marT="46824" marB="46824"/>
                </a:tc>
                <a:extLst>
                  <a:ext uri="{0D108BD9-81ED-4DB2-BD59-A6C34878D82A}">
                    <a16:rowId xmlns:a16="http://schemas.microsoft.com/office/drawing/2014/main" val="2437983481"/>
                  </a:ext>
                </a:extLst>
              </a:tr>
              <a:tr h="497145">
                <a:tc>
                  <a:txBody>
                    <a:bodyPr/>
                    <a:lstStyle/>
                    <a:p>
                      <a:pPr algn="ctr"/>
                      <a:r>
                        <a:rPr lang="en-IN" sz="2000" dirty="0"/>
                        <a:t>LSTM Model 2 (Better)</a:t>
                      </a:r>
                    </a:p>
                  </a:txBody>
                  <a:tcPr marL="93648" marR="93648" marT="46824" marB="46824"/>
                </a:tc>
                <a:tc>
                  <a:txBody>
                    <a:bodyPr/>
                    <a:lstStyle/>
                    <a:p>
                      <a:pPr algn="ctr"/>
                      <a:r>
                        <a:rPr lang="en-IN" sz="2000" dirty="0"/>
                        <a:t>374.20</a:t>
                      </a:r>
                    </a:p>
                  </a:txBody>
                  <a:tcPr marL="93648" marR="93648" marT="46824" marB="46824"/>
                </a:tc>
                <a:extLst>
                  <a:ext uri="{0D108BD9-81ED-4DB2-BD59-A6C34878D82A}">
                    <a16:rowId xmlns:a16="http://schemas.microsoft.com/office/drawing/2014/main" val="10050907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B794C-8676-50B6-B097-C76DD493E672}"/>
              </a:ext>
            </a:extLst>
          </p:cNvPr>
          <p:cNvSpPr>
            <a:spLocks noGrp="1"/>
          </p:cNvSpPr>
          <p:nvPr>
            <p:ph type="title"/>
          </p:nvPr>
        </p:nvSpPr>
        <p:spPr>
          <a:xfrm>
            <a:off x="398246" y="548472"/>
            <a:ext cx="3093423" cy="1333102"/>
          </a:xfrm>
        </p:spPr>
        <p:txBody>
          <a:bodyPr anchor="b">
            <a:noAutofit/>
          </a:bodyPr>
          <a:lstStyle/>
          <a:p>
            <a:r>
              <a:rPr lang="en-IN" dirty="0"/>
              <a:t>Deployment Page</a:t>
            </a:r>
          </a:p>
        </p:txBody>
      </p:sp>
      <p:pic>
        <p:nvPicPr>
          <p:cNvPr id="7" name="Picture 6">
            <a:extLst>
              <a:ext uri="{FF2B5EF4-FFF2-40B4-BE49-F238E27FC236}">
                <a16:creationId xmlns:a16="http://schemas.microsoft.com/office/drawing/2014/main" id="{8EABDC71-9F1F-07C9-E3A8-4AC57BCF5856}"/>
              </a:ext>
            </a:extLst>
          </p:cNvPr>
          <p:cNvPicPr>
            <a:picLocks noChangeAspect="1"/>
          </p:cNvPicPr>
          <p:nvPr/>
        </p:nvPicPr>
        <p:blipFill>
          <a:blip r:embed="rId2"/>
          <a:srcRect l="7556" r="2" b="2"/>
          <a:stretch>
            <a:fillRect/>
          </a:stretch>
        </p:blipFill>
        <p:spPr>
          <a:xfrm>
            <a:off x="3889915" y="3686431"/>
            <a:ext cx="5105027" cy="2623097"/>
          </a:xfrm>
          <a:prstGeom prst="rect">
            <a:avLst/>
          </a:prstGeom>
        </p:spPr>
      </p:pic>
      <p:sp>
        <p:nvSpPr>
          <p:cNvPr id="11" name="Content Placeholder 10">
            <a:extLst>
              <a:ext uri="{FF2B5EF4-FFF2-40B4-BE49-F238E27FC236}">
                <a16:creationId xmlns:a16="http://schemas.microsoft.com/office/drawing/2014/main" id="{9F391BA4-C22B-4467-968C-B8F802B5DE21}"/>
              </a:ext>
            </a:extLst>
          </p:cNvPr>
          <p:cNvSpPr>
            <a:spLocks noGrp="1"/>
          </p:cNvSpPr>
          <p:nvPr>
            <p:ph idx="1"/>
          </p:nvPr>
        </p:nvSpPr>
        <p:spPr>
          <a:xfrm>
            <a:off x="398246" y="2430046"/>
            <a:ext cx="3217736" cy="3684712"/>
          </a:xfrm>
        </p:spPr>
        <p:txBody>
          <a:bodyPr>
            <a:normAutofit/>
          </a:bodyPr>
          <a:lstStyle/>
          <a:p>
            <a:r>
              <a:rPr lang="en-US" sz="2000" dirty="0"/>
              <a:t>Deployed SARIMAX Model using </a:t>
            </a:r>
            <a:r>
              <a:rPr lang="en-US" sz="2000" dirty="0" err="1"/>
              <a:t>Streamlit</a:t>
            </a:r>
            <a:r>
              <a:rPr lang="en-US" sz="2000" dirty="0"/>
              <a:t>.</a:t>
            </a:r>
          </a:p>
          <a:p>
            <a:r>
              <a:rPr lang="en-US" sz="2000" dirty="0"/>
              <a:t>We can adjust the number of days ranging from 0 to 60.</a:t>
            </a:r>
          </a:p>
          <a:p>
            <a:r>
              <a:rPr lang="en-US" sz="2000" dirty="0"/>
              <a:t>Deployed it locally due to enormous size of model</a:t>
            </a:r>
          </a:p>
          <a:p>
            <a:r>
              <a:rPr lang="en-US" sz="2000" dirty="0"/>
              <a:t>We can see the actual forecasted values on the table.</a:t>
            </a:r>
          </a:p>
        </p:txBody>
      </p:sp>
      <p:pic>
        <p:nvPicPr>
          <p:cNvPr id="5" name="Content Placeholder 4">
            <a:extLst>
              <a:ext uri="{FF2B5EF4-FFF2-40B4-BE49-F238E27FC236}">
                <a16:creationId xmlns:a16="http://schemas.microsoft.com/office/drawing/2014/main" id="{3545ADE7-BAFF-C517-12CC-281C484FB78C}"/>
              </a:ext>
            </a:extLst>
          </p:cNvPr>
          <p:cNvPicPr>
            <a:picLocks noChangeAspect="1"/>
          </p:cNvPicPr>
          <p:nvPr/>
        </p:nvPicPr>
        <p:blipFill>
          <a:blip r:embed="rId3"/>
          <a:srcRect l="24967" r="1945" b="2"/>
          <a:stretch>
            <a:fillRect/>
          </a:stretch>
        </p:blipFill>
        <p:spPr>
          <a:xfrm>
            <a:off x="3889914" y="548472"/>
            <a:ext cx="5105027" cy="3056302"/>
          </a:xfrm>
          <a:prstGeom prst="rect">
            <a:avLst/>
          </a:prstGeom>
        </p:spPr>
      </p:pic>
    </p:spTree>
    <p:extLst>
      <p:ext uri="{BB962C8B-B14F-4D97-AF65-F5344CB8AC3E}">
        <p14:creationId xmlns:p14="http://schemas.microsoft.com/office/powerpoint/2010/main" val="1026518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a:t>Challenges &amp; Solutions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1900" b="1" dirty="0"/>
              <a:t>Data Volume and Granularity: </a:t>
            </a:r>
            <a:r>
              <a:rPr lang="en-GB" sz="1900" dirty="0"/>
              <a:t>Solved by resampling the data on daily basis.</a:t>
            </a:r>
          </a:p>
          <a:p>
            <a:r>
              <a:rPr lang="en-GB" sz="1900" b="1" dirty="0"/>
              <a:t>Non-Stationary: </a:t>
            </a:r>
            <a:r>
              <a:rPr lang="en-GB" sz="1900" dirty="0"/>
              <a:t>Solved by differencing the data.</a:t>
            </a:r>
          </a:p>
          <a:p>
            <a:r>
              <a:rPr lang="en-GB" sz="1900" b="1" dirty="0"/>
              <a:t>Model Selection: </a:t>
            </a:r>
            <a:r>
              <a:rPr lang="en-GB" sz="1900" dirty="0"/>
              <a:t>Solved by choosing the best model on the basis of RMSE Score.</a:t>
            </a:r>
          </a:p>
          <a:p>
            <a:r>
              <a:rPr lang="en-GB" sz="1900" b="1" dirty="0"/>
              <a:t>Challenges with LSTM Models: </a:t>
            </a:r>
            <a:r>
              <a:rPr lang="en-GB" sz="1900" dirty="0"/>
              <a:t>Tuning, Overfitting and Training Time.</a:t>
            </a:r>
          </a:p>
          <a:p>
            <a:r>
              <a:rPr lang="en-GB" sz="1900" b="1" dirty="0"/>
              <a:t>Feature Engineering: </a:t>
            </a:r>
            <a:r>
              <a:rPr lang="en-GB" sz="1900" dirty="0"/>
              <a:t>Solved by crafting many time features.</a:t>
            </a:r>
          </a:p>
          <a:p>
            <a:r>
              <a:rPr lang="en-GB" sz="1900" b="1" dirty="0"/>
              <a:t>Increasing Forecast Errors: </a:t>
            </a:r>
            <a:r>
              <a:rPr lang="en-GB" sz="1900" dirty="0"/>
              <a:t>As we increase the number of days, the forecasting error keeps on increasing.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096D4-2E15-C836-85F8-E19D3040A1FB}"/>
              </a:ext>
            </a:extLst>
          </p:cNvPr>
          <p:cNvSpPr>
            <a:spLocks noGrp="1"/>
          </p:cNvSpPr>
          <p:nvPr>
            <p:ph type="title"/>
          </p:nvPr>
        </p:nvSpPr>
        <p:spPr>
          <a:xfrm>
            <a:off x="836676" y="548640"/>
            <a:ext cx="7626096" cy="1179576"/>
          </a:xfrm>
        </p:spPr>
        <p:txBody>
          <a:bodyPr>
            <a:normAutofit/>
          </a:bodyPr>
          <a:lstStyle/>
          <a:p>
            <a:r>
              <a:rPr lang="en-IN" sz="3500" dirty="0"/>
              <a:t>Table of Contents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511608-4705-3DB1-EDB2-CB2E4CAEC046}"/>
              </a:ext>
            </a:extLst>
          </p:cNvPr>
          <p:cNvSpPr>
            <a:spLocks noGrp="1"/>
          </p:cNvSpPr>
          <p:nvPr>
            <p:ph idx="1"/>
          </p:nvPr>
        </p:nvSpPr>
        <p:spPr>
          <a:xfrm>
            <a:off x="836676" y="2276856"/>
            <a:ext cx="7626096" cy="3900107"/>
          </a:xfrm>
        </p:spPr>
        <p:txBody>
          <a:bodyPr>
            <a:normAutofit/>
          </a:bodyPr>
          <a:lstStyle/>
          <a:p>
            <a:pPr marL="514350" indent="-514350">
              <a:buFont typeface="+mj-lt"/>
              <a:buAutoNum type="arabicPeriod"/>
            </a:pPr>
            <a:r>
              <a:rPr lang="en-IN" sz="2400" dirty="0"/>
              <a:t>Business Objective</a:t>
            </a:r>
          </a:p>
          <a:p>
            <a:pPr marL="514350" indent="-514350">
              <a:buFont typeface="+mj-lt"/>
              <a:buAutoNum type="arabicPeriod"/>
            </a:pPr>
            <a:r>
              <a:rPr lang="en-IN" sz="2400" dirty="0"/>
              <a:t>Dataset Description</a:t>
            </a:r>
          </a:p>
          <a:p>
            <a:pPr marL="514350" indent="-514350">
              <a:buFont typeface="+mj-lt"/>
              <a:buAutoNum type="arabicPeriod"/>
            </a:pPr>
            <a:r>
              <a:rPr lang="en-IN" sz="2400" dirty="0"/>
              <a:t>EDA &amp; Data Preprocessing</a:t>
            </a:r>
          </a:p>
          <a:p>
            <a:pPr marL="514350" indent="-514350">
              <a:buFont typeface="+mj-lt"/>
              <a:buAutoNum type="arabicPeriod"/>
            </a:pPr>
            <a:r>
              <a:rPr lang="en-IN" sz="2400" dirty="0"/>
              <a:t>Model Building</a:t>
            </a:r>
          </a:p>
          <a:p>
            <a:pPr marL="514350" indent="-514350">
              <a:buFont typeface="+mj-lt"/>
              <a:buAutoNum type="arabicPeriod"/>
            </a:pPr>
            <a:r>
              <a:rPr lang="en-IN" sz="2400" dirty="0"/>
              <a:t>Model Comparison Table</a:t>
            </a:r>
          </a:p>
          <a:p>
            <a:pPr marL="514350" indent="-514350">
              <a:buFont typeface="+mj-lt"/>
              <a:buAutoNum type="arabicPeriod"/>
            </a:pPr>
            <a:r>
              <a:rPr lang="en-IN" sz="2400" dirty="0"/>
              <a:t>Deployment Page</a:t>
            </a:r>
          </a:p>
          <a:p>
            <a:pPr marL="514350" indent="-514350">
              <a:buFont typeface="+mj-lt"/>
              <a:buAutoNum type="arabicPeriod"/>
            </a:pPr>
            <a:r>
              <a:rPr lang="en-IN" sz="2400" dirty="0"/>
              <a:t>Challenges &amp; Solutions</a:t>
            </a:r>
          </a:p>
          <a:p>
            <a:pPr marL="514350" indent="-514350">
              <a:buFont typeface="+mj-lt"/>
              <a:buAutoNum type="arabicPeriod"/>
            </a:pPr>
            <a:r>
              <a:rPr lang="en-IN" sz="2400" dirty="0"/>
              <a:t>Conclusion</a:t>
            </a:r>
          </a:p>
          <a:p>
            <a:endParaRPr lang="en-IN" sz="1900" dirty="0"/>
          </a:p>
          <a:p>
            <a:endParaRPr lang="en-IN" sz="1900" dirty="0"/>
          </a:p>
        </p:txBody>
      </p:sp>
    </p:spTree>
    <p:extLst>
      <p:ext uri="{BB962C8B-B14F-4D97-AF65-F5344CB8AC3E}">
        <p14:creationId xmlns:p14="http://schemas.microsoft.com/office/powerpoint/2010/main" val="275134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BB234F-982C-B49D-D3D7-E5951334A06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61EB39-87E6-3EEB-8705-D858A4512C9F}"/>
              </a:ext>
            </a:extLst>
          </p:cNvPr>
          <p:cNvSpPr>
            <a:spLocks noGrp="1"/>
          </p:cNvSpPr>
          <p:nvPr>
            <p:ph type="title"/>
          </p:nvPr>
        </p:nvSpPr>
        <p:spPr>
          <a:xfrm>
            <a:off x="836676" y="548640"/>
            <a:ext cx="7626096" cy="1179576"/>
          </a:xfrm>
        </p:spPr>
        <p:txBody>
          <a:bodyPr>
            <a:normAutofit/>
          </a:bodyPr>
          <a:lstStyle/>
          <a:p>
            <a:r>
              <a:rPr lang="en-IN" sz="3500"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3AEFE88-3834-2533-0973-C42C2D69A703}"/>
              </a:ext>
            </a:extLst>
          </p:cNvPr>
          <p:cNvSpPr>
            <a:spLocks noGrp="1"/>
          </p:cNvSpPr>
          <p:nvPr>
            <p:ph idx="1"/>
          </p:nvPr>
        </p:nvSpPr>
        <p:spPr>
          <a:xfrm>
            <a:off x="836676" y="2481943"/>
            <a:ext cx="7626096" cy="3695020"/>
          </a:xfrm>
        </p:spPr>
        <p:txBody>
          <a:bodyPr>
            <a:normAutofit/>
          </a:bodyPr>
          <a:lstStyle/>
          <a:p>
            <a:r>
              <a:rPr lang="en-GB" sz="1900"/>
              <a:t>This project focused on forecasting hourly energy demand in the PJM Interconnection region using historical megawatt data. By analyzing trends, seasonality, and holiday effects through STL decomposition, we built and compared models including ETS, ARIMA, SARIMAX, and LSTM. SARIMAX emerged as the best performer, accurately capturing seasonal and external factors.</a:t>
            </a:r>
          </a:p>
          <a:p>
            <a:r>
              <a:rPr lang="en-GB" sz="1900"/>
              <a:t>The 30-day forecasts generated support operational planning and energy distribution by helping manage peak loads and improve grid reliability. This highlights the value of combining classical time series models with domain-specific insights for accurate and actionable forecasting.</a:t>
            </a:r>
          </a:p>
        </p:txBody>
      </p:sp>
    </p:spTree>
    <p:extLst>
      <p:ext uri="{BB962C8B-B14F-4D97-AF65-F5344CB8AC3E}">
        <p14:creationId xmlns:p14="http://schemas.microsoft.com/office/powerpoint/2010/main" val="145881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a:extLst>
              <a:ext uri="{FF2B5EF4-FFF2-40B4-BE49-F238E27FC236}">
                <a16:creationId xmlns:a16="http://schemas.microsoft.com/office/drawing/2014/main" id="{BEA492D8-F703-A977-B7C6-7EE7C7FEBA2F}"/>
              </a:ext>
            </a:extLst>
          </p:cNvPr>
          <p:cNvSpPr>
            <a:spLocks noGrp="1"/>
          </p:cNvSpPr>
          <p:nvPr>
            <p:ph type="title"/>
          </p:nvPr>
        </p:nvSpPr>
        <p:spPr>
          <a:xfrm>
            <a:off x="306801" y="4058125"/>
            <a:ext cx="3604497" cy="972836"/>
          </a:xfrm>
        </p:spPr>
        <p:txBody>
          <a:bodyPr vert="horz" lIns="91440" tIns="45720" rIns="91440" bIns="45720" rtlCol="0" anchor="t">
            <a:normAutofit/>
          </a:bodyPr>
          <a:lstStyle/>
          <a:p>
            <a:pPr algn="l" defTabSz="914400">
              <a:lnSpc>
                <a:spcPct val="90000"/>
              </a:lnSpc>
            </a:pPr>
            <a:r>
              <a:rPr lang="en-US" sz="5400" kern="1200" dirty="0">
                <a:solidFill>
                  <a:srgbClr val="000000"/>
                </a:solidFill>
                <a:latin typeface="+mj-lt"/>
                <a:ea typeface="+mj-ea"/>
                <a:cs typeface="+mj-cs"/>
              </a:rPr>
              <a:t>Thank You</a:t>
            </a: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9" name="Graphic 8" descr="Smiling Face with No Fill">
            <a:extLst>
              <a:ext uri="{FF2B5EF4-FFF2-40B4-BE49-F238E27FC236}">
                <a16:creationId xmlns:a16="http://schemas.microsoft.com/office/drawing/2014/main" id="{BF155F85-3D23-194D-4292-AC2782D0CA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4681" y="2708150"/>
            <a:ext cx="3463967" cy="3463967"/>
          </a:xfrm>
          <a:prstGeom prst="rect">
            <a:avLst/>
          </a:prstGeom>
        </p:spPr>
      </p:pic>
    </p:spTree>
    <p:extLst>
      <p:ext uri="{BB962C8B-B14F-4D97-AF65-F5344CB8AC3E}">
        <p14:creationId xmlns:p14="http://schemas.microsoft.com/office/powerpoint/2010/main" val="302352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dirty="0"/>
              <a:t> Business Objective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2400" dirty="0"/>
              <a:t>Forecast hourly energy demand in the PJM Interconnection region using historical MW data.</a:t>
            </a:r>
          </a:p>
          <a:p>
            <a:r>
              <a:rPr lang="en-GB" sz="2400" dirty="0"/>
              <a:t>Understand usage patterns (hourly, seasonal, holiday).</a:t>
            </a:r>
          </a:p>
          <a:p>
            <a:r>
              <a:rPr lang="en-GB" sz="2400" dirty="0"/>
              <a:t>Generate accurate 30-day forecasts.</a:t>
            </a:r>
          </a:p>
          <a:p>
            <a:r>
              <a:rPr lang="en-GB" sz="2400" dirty="0"/>
              <a:t>Support operational planning and energy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Dataset Description</a:t>
            </a:r>
          </a:p>
        </p:txBody>
      </p:sp>
      <p:sp>
        <p:nvSpPr>
          <p:cNvPr id="3" name="Content Placeholder 2"/>
          <p:cNvSpPr>
            <a:spLocks noGrp="1"/>
          </p:cNvSpPr>
          <p:nvPr>
            <p:ph idx="1"/>
          </p:nvPr>
        </p:nvSpPr>
        <p:spPr>
          <a:xfrm>
            <a:off x="571351" y="2324912"/>
            <a:ext cx="3485179" cy="4031437"/>
          </a:xfrm>
        </p:spPr>
        <p:txBody>
          <a:bodyPr anchor="ctr">
            <a:normAutofit/>
          </a:bodyPr>
          <a:lstStyle/>
          <a:p>
            <a:r>
              <a:rPr lang="en-GB" sz="2200" b="1" dirty="0"/>
              <a:t>Datetime</a:t>
            </a:r>
            <a:r>
              <a:rPr lang="en-GB" sz="2200" dirty="0"/>
              <a:t>: Timestamp of each hourly observation.</a:t>
            </a:r>
          </a:p>
          <a:p>
            <a:r>
              <a:rPr lang="en-GB" sz="2200" b="1" dirty="0"/>
              <a:t>PJMW_MW</a:t>
            </a:r>
            <a:r>
              <a:rPr lang="en-GB" sz="2200" dirty="0"/>
              <a:t>: Megawatts (MW) of energy demand.</a:t>
            </a:r>
          </a:p>
        </p:txBody>
      </p:sp>
      <p:pic>
        <p:nvPicPr>
          <p:cNvPr id="5" name="Picture 4">
            <a:extLst>
              <a:ext uri="{FF2B5EF4-FFF2-40B4-BE49-F238E27FC236}">
                <a16:creationId xmlns:a16="http://schemas.microsoft.com/office/drawing/2014/main" id="{7F7D8352-48F3-BD8F-D724-95248930110C}"/>
              </a:ext>
            </a:extLst>
          </p:cNvPr>
          <p:cNvPicPr>
            <a:picLocks noChangeAspect="1"/>
          </p:cNvPicPr>
          <p:nvPr/>
        </p:nvPicPr>
        <p:blipFill>
          <a:blip r:embed="rId2"/>
          <a:srcRect l="5318" r="57140"/>
          <a:stretch>
            <a:fillRect/>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EDA &amp; Data Preprocessing</a:t>
            </a:r>
          </a:p>
        </p:txBody>
      </p:sp>
      <p:sp>
        <p:nvSpPr>
          <p:cNvPr id="3" name="Content Placeholder 2"/>
          <p:cNvSpPr>
            <a:spLocks noGrp="1"/>
          </p:cNvSpPr>
          <p:nvPr>
            <p:ph idx="1"/>
          </p:nvPr>
        </p:nvSpPr>
        <p:spPr>
          <a:xfrm>
            <a:off x="571351" y="2743200"/>
            <a:ext cx="3485179" cy="3613149"/>
          </a:xfrm>
        </p:spPr>
        <p:txBody>
          <a:bodyPr anchor="ctr">
            <a:normAutofit/>
          </a:bodyPr>
          <a:lstStyle/>
          <a:p>
            <a:r>
              <a:rPr lang="en-GB" sz="2200" dirty="0"/>
              <a:t>Set datetime index and resample as needed.</a:t>
            </a:r>
          </a:p>
          <a:p>
            <a:r>
              <a:rPr lang="en-GB" sz="2200" dirty="0"/>
              <a:t>Identify trends, seasonality using STL decomposition.</a:t>
            </a:r>
          </a:p>
          <a:p>
            <a:r>
              <a:rPr lang="en-GB" sz="2200" dirty="0"/>
              <a:t>Add holiday features using US Federal Calendar.</a:t>
            </a:r>
          </a:p>
        </p:txBody>
      </p:sp>
      <p:pic>
        <p:nvPicPr>
          <p:cNvPr id="5" name="Picture 4" descr="Calendar">
            <a:extLst>
              <a:ext uri="{FF2B5EF4-FFF2-40B4-BE49-F238E27FC236}">
                <a16:creationId xmlns:a16="http://schemas.microsoft.com/office/drawing/2014/main" id="{2BF11643-F0BF-B8EF-CAC1-581DDBCC141E}"/>
              </a:ext>
            </a:extLst>
          </p:cNvPr>
          <p:cNvPicPr>
            <a:picLocks noChangeAspect="1"/>
          </p:cNvPicPr>
          <p:nvPr/>
        </p:nvPicPr>
        <p:blipFill>
          <a:blip r:embed="rId2"/>
          <a:srcRect l="29695" r="25754" b="-2"/>
          <a:stretch>
            <a:fillRect/>
          </a:stretch>
        </p:blipFill>
        <p:spPr>
          <a:xfrm>
            <a:off x="4572000" y="1"/>
            <a:ext cx="4577118"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4E776-995F-BF78-8E38-913E3FD52FCB}"/>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1779C-8B31-F200-0239-2DC7982F3768}"/>
              </a:ext>
            </a:extLst>
          </p:cNvPr>
          <p:cNvSpPr>
            <a:spLocks noGrp="1"/>
          </p:cNvSpPr>
          <p:nvPr>
            <p:ph type="title"/>
          </p:nvPr>
        </p:nvSpPr>
        <p:spPr>
          <a:xfrm>
            <a:off x="442170" y="856180"/>
            <a:ext cx="3959556" cy="1128068"/>
          </a:xfrm>
        </p:spPr>
        <p:txBody>
          <a:bodyPr anchor="ctr">
            <a:normAutofit/>
          </a:bodyPr>
          <a:lstStyle/>
          <a:p>
            <a:pPr>
              <a:lnSpc>
                <a:spcPct val="90000"/>
              </a:lnSpc>
            </a:pPr>
            <a:r>
              <a:rPr lang="en-IN" sz="3500" dirty="0"/>
              <a:t>EDA &amp; Data Preprocessing</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5AF519-75D4-2E34-5897-A75F6F424015}"/>
              </a:ext>
            </a:extLst>
          </p:cNvPr>
          <p:cNvSpPr>
            <a:spLocks noGrp="1"/>
          </p:cNvSpPr>
          <p:nvPr>
            <p:ph idx="1"/>
          </p:nvPr>
        </p:nvSpPr>
        <p:spPr>
          <a:xfrm>
            <a:off x="443039" y="2330505"/>
            <a:ext cx="3958549" cy="3979585"/>
          </a:xfrm>
        </p:spPr>
        <p:txBody>
          <a:bodyPr anchor="ctr">
            <a:normAutofit/>
          </a:bodyPr>
          <a:lstStyle/>
          <a:p>
            <a:r>
              <a:rPr lang="en-IN" sz="1700"/>
              <a:t>Our Target Column was Normally Distributed so no need for any transformation.</a:t>
            </a:r>
          </a:p>
          <a:p>
            <a:r>
              <a:rPr lang="en-IN" sz="1700"/>
              <a:t>Engineered new features like hour of the day, da of the week, weekday, month, year, is weekend, season and lastly is holiday to explore the dataset better and gauge the understanding of energy consumption thoroughly.</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7DE4F6-750E-127D-39E9-8407AAE6005D}"/>
              </a:ext>
            </a:extLst>
          </p:cNvPr>
          <p:cNvPicPr>
            <a:picLocks noChangeAspect="1"/>
          </p:cNvPicPr>
          <p:nvPr/>
        </p:nvPicPr>
        <p:blipFill>
          <a:blip r:embed="rId2"/>
          <a:stretch>
            <a:fillRect/>
          </a:stretch>
        </p:blipFill>
        <p:spPr>
          <a:xfrm>
            <a:off x="5132687" y="1110916"/>
            <a:ext cx="3638694" cy="1486865"/>
          </a:xfrm>
          <a:prstGeom prst="rect">
            <a:avLst/>
          </a:prstGeom>
        </p:spPr>
      </p:pic>
      <p:sp>
        <p:nvSpPr>
          <p:cNvPr id="1043" name="Rectangle 104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BD68DB-B7E1-C750-70CB-789F654A39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6959" y="4034503"/>
            <a:ext cx="3726610" cy="183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6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38A9E-6C96-190E-E4F8-23EC4B00A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C81F6-E2EF-2799-D946-EF2F8DD2F1B1}"/>
              </a:ext>
            </a:extLst>
          </p:cNvPr>
          <p:cNvSpPr>
            <a:spLocks noGrp="1"/>
          </p:cNvSpPr>
          <p:nvPr>
            <p:ph type="title"/>
          </p:nvPr>
        </p:nvSpPr>
        <p:spPr>
          <a:xfrm>
            <a:off x="457200" y="274638"/>
            <a:ext cx="8229600" cy="770655"/>
          </a:xfrm>
        </p:spPr>
        <p:txBody>
          <a:bodyPr/>
          <a:lstStyle/>
          <a:p>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A3716863-2CD9-43A6-F949-9D1C8C68B436}"/>
              </a:ext>
            </a:extLst>
          </p:cNvPr>
          <p:cNvSpPr>
            <a:spLocks noGrp="1"/>
          </p:cNvSpPr>
          <p:nvPr>
            <p:ph idx="1"/>
          </p:nvPr>
        </p:nvSpPr>
        <p:spPr>
          <a:xfrm>
            <a:off x="4798144" y="3830561"/>
            <a:ext cx="3888656" cy="2481749"/>
          </a:xfrm>
        </p:spPr>
        <p:txBody>
          <a:bodyPr>
            <a:normAutofit/>
          </a:bodyPr>
          <a:lstStyle/>
          <a:p>
            <a:r>
              <a:rPr lang="en-IN" sz="2200" dirty="0"/>
              <a:t>From above whisker plot it is clear that most energy consumption is done around 18</a:t>
            </a:r>
            <a:r>
              <a:rPr lang="en-IN" sz="2200" baseline="30000" dirty="0"/>
              <a:t>th</a:t>
            </a:r>
            <a:r>
              <a:rPr lang="en-IN" sz="2200" dirty="0"/>
              <a:t> to 20</a:t>
            </a:r>
            <a:r>
              <a:rPr lang="en-IN" sz="2200" baseline="30000" dirty="0"/>
              <a:t>th</a:t>
            </a:r>
            <a:r>
              <a:rPr lang="en-IN" sz="2200" dirty="0"/>
              <a:t> hour.</a:t>
            </a:r>
          </a:p>
          <a:p>
            <a:r>
              <a:rPr lang="en-IN" sz="2200" dirty="0"/>
              <a:t>The least is around 3</a:t>
            </a:r>
            <a:r>
              <a:rPr lang="en-IN" sz="2200" baseline="30000" dirty="0"/>
              <a:t>rd</a:t>
            </a:r>
            <a:r>
              <a:rPr lang="en-IN" sz="2200" dirty="0"/>
              <a:t> to 6</a:t>
            </a:r>
            <a:r>
              <a:rPr lang="en-IN" sz="2200" baseline="30000" dirty="0"/>
              <a:t>th</a:t>
            </a:r>
            <a:r>
              <a:rPr lang="en-IN" sz="2200" dirty="0"/>
              <a:t> hour od the day</a:t>
            </a:r>
            <a:endParaRPr sz="2200" dirty="0"/>
          </a:p>
        </p:txBody>
      </p:sp>
      <p:sp>
        <p:nvSpPr>
          <p:cNvPr id="4" name="Content Placeholder 2">
            <a:extLst>
              <a:ext uri="{FF2B5EF4-FFF2-40B4-BE49-F238E27FC236}">
                <a16:creationId xmlns:a16="http://schemas.microsoft.com/office/drawing/2014/main" id="{BD599989-8C8F-0D62-B3B2-6A79B142DEC9}"/>
              </a:ext>
            </a:extLst>
          </p:cNvPr>
          <p:cNvSpPr txBox="1">
            <a:spLocks/>
          </p:cNvSpPr>
          <p:nvPr/>
        </p:nvSpPr>
        <p:spPr>
          <a:xfrm>
            <a:off x="457200" y="3830561"/>
            <a:ext cx="3888658" cy="239907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From the above heatmap it is clear the most consumption of energy is done on Mondays, Tuesdays, Wednesdays and Thursdays around 18-21 hour of the day</a:t>
            </a:r>
          </a:p>
          <a:p>
            <a:r>
              <a:rPr lang="en-IN" dirty="0"/>
              <a:t>The least is on Saturdays and Sundays around 2-6 hour</a:t>
            </a:r>
          </a:p>
        </p:txBody>
      </p:sp>
      <p:pic>
        <p:nvPicPr>
          <p:cNvPr id="2050" name="Picture 2">
            <a:extLst>
              <a:ext uri="{FF2B5EF4-FFF2-40B4-BE49-F238E27FC236}">
                <a16:creationId xmlns:a16="http://schemas.microsoft.com/office/drawing/2014/main" id="{2467175C-26CD-6667-0476-2357DD020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161743"/>
            <a:ext cx="4114799" cy="2668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6BD5E2-2F1A-5ED3-0F80-F973E7C8E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144" y="1161743"/>
            <a:ext cx="3888655" cy="255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FC399-B849-2DD7-1FF3-ED88D5BE27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76422-6C7F-BDF1-EB90-1D2848F4408E}"/>
              </a:ext>
            </a:extLst>
          </p:cNvPr>
          <p:cNvSpPr>
            <a:spLocks noGrp="1"/>
          </p:cNvSpPr>
          <p:nvPr>
            <p:ph type="title"/>
          </p:nvPr>
        </p:nvSpPr>
        <p:spPr>
          <a:xfrm>
            <a:off x="457200" y="233733"/>
            <a:ext cx="8229600" cy="789270"/>
          </a:xfrm>
        </p:spPr>
        <p:txBody>
          <a:bodyPr/>
          <a:lstStyle/>
          <a:p>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C124F6CF-FD42-4E9E-0002-2ED0794163AB}"/>
              </a:ext>
            </a:extLst>
          </p:cNvPr>
          <p:cNvSpPr>
            <a:spLocks noGrp="1"/>
          </p:cNvSpPr>
          <p:nvPr>
            <p:ph idx="1"/>
          </p:nvPr>
        </p:nvSpPr>
        <p:spPr>
          <a:xfrm>
            <a:off x="4798144" y="3748715"/>
            <a:ext cx="3888656" cy="2481749"/>
          </a:xfrm>
        </p:spPr>
        <p:txBody>
          <a:bodyPr>
            <a:normAutofit/>
          </a:bodyPr>
          <a:lstStyle/>
          <a:p>
            <a:r>
              <a:rPr lang="en-IN" sz="2200" dirty="0"/>
              <a:t>Average yearly consumption peaked in 2005 and steady decline until 2018.</a:t>
            </a:r>
          </a:p>
          <a:p>
            <a:r>
              <a:rPr lang="en-IN" sz="2200" dirty="0"/>
              <a:t>The least usage was in the year 2009 and since then it kept on increasing.</a:t>
            </a:r>
            <a:endParaRPr sz="2200" dirty="0"/>
          </a:p>
        </p:txBody>
      </p:sp>
      <p:sp>
        <p:nvSpPr>
          <p:cNvPr id="4" name="Content Placeholder 2">
            <a:extLst>
              <a:ext uri="{FF2B5EF4-FFF2-40B4-BE49-F238E27FC236}">
                <a16:creationId xmlns:a16="http://schemas.microsoft.com/office/drawing/2014/main" id="{A6512308-BF30-6EAC-4807-346120629137}"/>
              </a:ext>
            </a:extLst>
          </p:cNvPr>
          <p:cNvSpPr txBox="1">
            <a:spLocks/>
          </p:cNvSpPr>
          <p:nvPr/>
        </p:nvSpPr>
        <p:spPr>
          <a:xfrm>
            <a:off x="457200" y="3643491"/>
            <a:ext cx="3888658" cy="23990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Based on above plot Jan, Feb and Dec has the highest average consumption rate since those are the holidays seasons.</a:t>
            </a:r>
          </a:p>
          <a:p>
            <a:r>
              <a:rPr lang="en-IN" sz="2200" dirty="0"/>
              <a:t>Apr, May and Oct are towards the lower end of the line chart graph</a:t>
            </a:r>
          </a:p>
        </p:txBody>
      </p:sp>
      <p:pic>
        <p:nvPicPr>
          <p:cNvPr id="3076" name="Picture 4">
            <a:extLst>
              <a:ext uri="{FF2B5EF4-FFF2-40B4-BE49-F238E27FC236}">
                <a16:creationId xmlns:a16="http://schemas.microsoft.com/office/drawing/2014/main" id="{13ACCC2D-39E4-208F-E8A9-D0B665401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5" y="1161743"/>
            <a:ext cx="4375355" cy="23990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F932865-7394-3AE2-8D04-C5A6F37F2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490" y="1161743"/>
            <a:ext cx="4286865" cy="248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6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A05C0-682D-8DED-D3B6-F76DF67DA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7EB7A-64D3-E14B-F76D-E8F8E242A404}"/>
              </a:ext>
            </a:extLst>
          </p:cNvPr>
          <p:cNvSpPr>
            <a:spLocks noGrp="1"/>
          </p:cNvSpPr>
          <p:nvPr>
            <p:ph type="title"/>
          </p:nvPr>
        </p:nvSpPr>
        <p:spPr>
          <a:xfrm>
            <a:off x="457200" y="26168"/>
            <a:ext cx="8229600" cy="789270"/>
          </a:xfrm>
        </p:spPr>
        <p:txBody>
          <a:bodyPr/>
          <a:lstStyle/>
          <a:p>
            <a:r>
              <a:rPr lang="en-IN" dirty="0"/>
              <a:t>EDA </a:t>
            </a:r>
            <a:r>
              <a:rPr dirty="0"/>
              <a:t>&amp; </a:t>
            </a:r>
            <a:r>
              <a:rPr lang="en-IN" dirty="0"/>
              <a:t>Data Preprocessing</a:t>
            </a:r>
            <a:endParaRPr dirty="0"/>
          </a:p>
        </p:txBody>
      </p:sp>
      <p:sp>
        <p:nvSpPr>
          <p:cNvPr id="4" name="Content Placeholder 2">
            <a:extLst>
              <a:ext uri="{FF2B5EF4-FFF2-40B4-BE49-F238E27FC236}">
                <a16:creationId xmlns:a16="http://schemas.microsoft.com/office/drawing/2014/main" id="{F8A68E82-03E0-0A12-BAB6-F989FAF2982A}"/>
              </a:ext>
            </a:extLst>
          </p:cNvPr>
          <p:cNvSpPr txBox="1">
            <a:spLocks/>
          </p:cNvSpPr>
          <p:nvPr/>
        </p:nvSpPr>
        <p:spPr>
          <a:xfrm>
            <a:off x="4572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Trend is upwards, indicating gradual increase in demand over the years.</a:t>
            </a:r>
          </a:p>
          <a:p>
            <a:r>
              <a:rPr lang="en-GB" sz="2200" dirty="0"/>
              <a:t>Clear repetitive pattern indicating strong seasonality.</a:t>
            </a:r>
          </a:p>
        </p:txBody>
      </p:sp>
      <p:pic>
        <p:nvPicPr>
          <p:cNvPr id="4098" name="Picture 2">
            <a:extLst>
              <a:ext uri="{FF2B5EF4-FFF2-40B4-BE49-F238E27FC236}">
                <a16:creationId xmlns:a16="http://schemas.microsoft.com/office/drawing/2014/main" id="{BAA29796-F7E9-6CC3-2DE0-CB37C6AF7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5439"/>
            <a:ext cx="9144000" cy="32059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273E359-3E89-CB4B-EAAA-C0BCE3C5B61D}"/>
              </a:ext>
            </a:extLst>
          </p:cNvPr>
          <p:cNvSpPr txBox="1">
            <a:spLocks/>
          </p:cNvSpPr>
          <p:nvPr/>
        </p:nvSpPr>
        <p:spPr>
          <a:xfrm>
            <a:off x="45720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a:t>Residual Component shows random noise.</a:t>
            </a:r>
          </a:p>
          <a:p>
            <a:r>
              <a:rPr lang="en-GB" sz="2200" dirty="0"/>
              <a:t>Mostly fluctuates around zero with occasional spikes showing unexpected events like blackouts or storms</a:t>
            </a:r>
          </a:p>
        </p:txBody>
      </p:sp>
    </p:spTree>
    <p:extLst>
      <p:ext uri="{BB962C8B-B14F-4D97-AF65-F5344CB8AC3E}">
        <p14:creationId xmlns:p14="http://schemas.microsoft.com/office/powerpoint/2010/main" val="153336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TotalTime>
  <Words>752</Words>
  <Application>Microsoft Office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Energy Demand Forecasting</vt:lpstr>
      <vt:lpstr>Table of Contents</vt:lpstr>
      <vt:lpstr> Business Objective</vt:lpstr>
      <vt:lpstr>Dataset Description</vt:lpstr>
      <vt:lpstr>EDA &amp; Data Preprocessing</vt:lpstr>
      <vt:lpstr>EDA &amp; Data Preprocessing</vt:lpstr>
      <vt:lpstr>EDA &amp; Data Preprocessing</vt:lpstr>
      <vt:lpstr>EDA &amp; Data Preprocessing</vt:lpstr>
      <vt:lpstr>EDA &amp; Data Preprocessing</vt:lpstr>
      <vt:lpstr>MODEL  BUILDING</vt:lpstr>
      <vt:lpstr>ETS Model</vt:lpstr>
      <vt:lpstr>ARIMA Model</vt:lpstr>
      <vt:lpstr>SARIMAX Model</vt:lpstr>
      <vt:lpstr>Prophet Model</vt:lpstr>
      <vt:lpstr>LSTM Model 1 (Basic)</vt:lpstr>
      <vt:lpstr>LSTM Model 2 (Better)</vt:lpstr>
      <vt:lpstr>Model Comparison Table</vt:lpstr>
      <vt:lpstr>Deployment Page</vt:lpstr>
      <vt:lpstr>Challenges &amp; Solutions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Vineet Dhirhe</cp:lastModifiedBy>
  <cp:revision>4</cp:revision>
  <dcterms:created xsi:type="dcterms:W3CDTF">2013-01-27T09:14:16Z</dcterms:created>
  <dcterms:modified xsi:type="dcterms:W3CDTF">2025-07-13T11:47:10Z</dcterms:modified>
  <cp:category/>
</cp:coreProperties>
</file>