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1" r:id="rId2"/>
    <p:sldId id="256" r:id="rId3"/>
    <p:sldId id="257" r:id="rId4"/>
    <p:sldId id="264" r:id="rId5"/>
    <p:sldId id="258" r:id="rId6"/>
    <p:sldId id="265" r:id="rId7"/>
    <p:sldId id="266" r:id="rId8"/>
    <p:sldId id="259" r:id="rId9"/>
    <p:sldId id="260" r:id="rId10"/>
    <p:sldId id="267" r:id="rId11"/>
    <p:sldId id="269" r:id="rId12"/>
    <p:sldId id="268" r:id="rId13"/>
    <p:sldId id="261" r:id="rId14"/>
    <p:sldId id="270" r:id="rId15"/>
    <p:sldId id="262" r:id="rId16"/>
    <p:sldId id="263" r:id="rId17"/>
    <p:sldId id="272" r:id="rId18"/>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75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sz="2600" b="1" i="0">
                <a:solidFill>
                  <a:schemeClr val="tx1"/>
                </a:solidFill>
                <a:latin typeface="Arial"/>
                <a:cs typeface="Aria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7/12/2024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7/12/2024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7/12/2024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4980917"/>
            <a:ext cx="9143999" cy="161090"/>
          </a:xfrm>
          <a:prstGeom prst="rect">
            <a:avLst/>
          </a:prstGeom>
        </p:spPr>
      </p:pic>
      <p:sp>
        <p:nvSpPr>
          <p:cNvPr id="2" name="Holder 2"/>
          <p:cNvSpPr>
            <a:spLocks noGrp="1"/>
          </p:cNvSpPr>
          <p:nvPr>
            <p:ph type="title"/>
          </p:nvPr>
        </p:nvSpPr>
        <p:spPr>
          <a:xfrm>
            <a:off x="179628" y="227838"/>
            <a:ext cx="5320487" cy="525271"/>
          </a:xfrm>
          <a:prstGeom prst="rect">
            <a:avLst/>
          </a:prstGeom>
        </p:spPr>
        <p:txBody>
          <a:bodyPr wrap="square" lIns="0" tIns="0" rIns="0" bIns="0">
            <a:spAutoFit/>
          </a:bodyPr>
          <a:lstStyle>
            <a:lvl1pPr>
              <a:defRPr sz="2600" b="1" i="0">
                <a:solidFill>
                  <a:schemeClr val="tx1"/>
                </a:solidFill>
                <a:latin typeface="Arial"/>
                <a:cs typeface="Arial"/>
              </a:defRPr>
            </a:lvl1pPr>
          </a:lstStyle>
          <a:p>
            <a:endParaRPr/>
          </a:p>
        </p:txBody>
      </p:sp>
      <p:sp>
        <p:nvSpPr>
          <p:cNvPr id="3" name="Holder 3"/>
          <p:cNvSpPr>
            <a:spLocks noGrp="1"/>
          </p:cNvSpPr>
          <p:nvPr>
            <p:ph type="body" idx="1"/>
          </p:nvPr>
        </p:nvSpPr>
        <p:spPr>
          <a:xfrm>
            <a:off x="457200" y="1183005"/>
            <a:ext cx="822960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7/12/2024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FE42C-8B19-F523-3B2E-E683B5CFF8AA}"/>
              </a:ext>
            </a:extLst>
          </p:cNvPr>
          <p:cNvSpPr>
            <a:spLocks noGrp="1"/>
          </p:cNvSpPr>
          <p:nvPr>
            <p:ph type="ctrTitle"/>
          </p:nvPr>
        </p:nvSpPr>
        <p:spPr>
          <a:xfrm>
            <a:off x="685800" y="1594485"/>
            <a:ext cx="7772400" cy="1200329"/>
          </a:xfrm>
        </p:spPr>
        <p:txBody>
          <a:bodyPr/>
          <a:lstStyle/>
          <a:p>
            <a:r>
              <a:rPr lang="en-IN" i="1" dirty="0">
                <a:latin typeface="Times New Roman" panose="02020603050405020304" pitchFamily="18" charset="0"/>
                <a:cs typeface="Times New Roman" panose="02020603050405020304" pitchFamily="18" charset="0"/>
              </a:rPr>
              <a:t>PS- </a:t>
            </a:r>
            <a:r>
              <a:rPr lang="en-US" i="1" dirty="0">
                <a:solidFill>
                  <a:srgbClr val="242424"/>
                </a:solidFill>
                <a:effectLst/>
                <a:latin typeface="Times New Roman" panose="02020603050405020304" pitchFamily="18" charset="0"/>
                <a:cs typeface="Times New Roman" panose="02020603050405020304" pitchFamily="18" charset="0"/>
              </a:rPr>
              <a:t>Innovative Monitoring System for </a:t>
            </a:r>
            <a:r>
              <a:rPr lang="en-US" i="1" dirty="0" err="1">
                <a:solidFill>
                  <a:srgbClr val="242424"/>
                </a:solidFill>
                <a:effectLst/>
                <a:latin typeface="Times New Roman" panose="02020603050405020304" pitchFamily="18" charset="0"/>
                <a:cs typeface="Times New Roman" panose="02020603050405020304" pitchFamily="18" charset="0"/>
              </a:rPr>
              <a:t>TeleICU</a:t>
            </a:r>
            <a:r>
              <a:rPr lang="en-US" i="1" dirty="0">
                <a:solidFill>
                  <a:srgbClr val="242424"/>
                </a:solidFill>
                <a:effectLst/>
                <a:latin typeface="Times New Roman" panose="02020603050405020304" pitchFamily="18" charset="0"/>
                <a:cs typeface="Times New Roman" panose="02020603050405020304" pitchFamily="18" charset="0"/>
              </a:rPr>
              <a:t> Patients Using Video Processing and Deep Learning</a:t>
            </a:r>
            <a:r>
              <a:rPr lang="en-IN" i="1" dirty="0">
                <a:solidFill>
                  <a:srgbClr val="242424"/>
                </a:solidFill>
                <a:effectLst/>
                <a:latin typeface="Times New Roman" panose="02020603050405020304" pitchFamily="18" charset="0"/>
                <a:cs typeface="Times New Roman" panose="02020603050405020304" pitchFamily="18" charset="0"/>
              </a:rPr>
              <a:t>.</a:t>
            </a:r>
            <a:br>
              <a:rPr lang="en-IN" b="0" i="0" dirty="0">
                <a:solidFill>
                  <a:srgbClr val="242424"/>
                </a:solidFill>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1C477B8-E934-3252-9EF9-BBEF77C2A4FF}"/>
              </a:ext>
            </a:extLst>
          </p:cNvPr>
          <p:cNvSpPr>
            <a:spLocks noGrp="1"/>
          </p:cNvSpPr>
          <p:nvPr>
            <p:ph type="subTitle" idx="4"/>
          </p:nvPr>
        </p:nvSpPr>
        <p:spPr>
          <a:xfrm>
            <a:off x="6096000" y="2656314"/>
            <a:ext cx="1981200" cy="307777"/>
          </a:xfrm>
        </p:spPr>
        <p:txBody>
          <a:bodyPr/>
          <a:lstStyle/>
          <a:p>
            <a:r>
              <a:rPr lang="en-IN" sz="2000" b="1" i="1" dirty="0"/>
              <a:t>By- Roanek Jena</a:t>
            </a:r>
          </a:p>
        </p:txBody>
      </p:sp>
    </p:spTree>
    <p:extLst>
      <p:ext uri="{BB962C8B-B14F-4D97-AF65-F5344CB8AC3E}">
        <p14:creationId xmlns:p14="http://schemas.microsoft.com/office/powerpoint/2010/main" val="2092186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557FC-F798-1BF3-F709-8DE06991B2F5}"/>
              </a:ext>
            </a:extLst>
          </p:cNvPr>
          <p:cNvSpPr>
            <a:spLocks noGrp="1"/>
          </p:cNvSpPr>
          <p:nvPr>
            <p:ph type="title"/>
          </p:nvPr>
        </p:nvSpPr>
        <p:spPr>
          <a:xfrm>
            <a:off x="179628" y="227838"/>
            <a:ext cx="5320487" cy="400110"/>
          </a:xfrm>
        </p:spPr>
        <p:txBody>
          <a:bodyPr/>
          <a:lstStyle/>
          <a:p>
            <a:r>
              <a:rPr lang="en-IN" b="1" i="0" dirty="0">
                <a:solidFill>
                  <a:srgbClr val="000000"/>
                </a:solidFill>
                <a:effectLst/>
                <a:latin typeface="Arial" panose="020B0604020202020204" pitchFamily="34" charset="0"/>
                <a:ea typeface="+mj-ea"/>
                <a:cs typeface="Arial" panose="020B0604020202020204" pitchFamily="34" charset="0"/>
              </a:rPr>
              <a:t>Architecture</a:t>
            </a:r>
            <a:r>
              <a:rPr lang="en-IN" b="1" i="0" spc="-45" dirty="0">
                <a:solidFill>
                  <a:srgbClr val="000000"/>
                </a:solidFill>
                <a:effectLst/>
                <a:latin typeface="Arial" panose="020B0604020202020204" pitchFamily="34" charset="0"/>
                <a:ea typeface="+mj-ea"/>
                <a:cs typeface="Arial" panose="020B0604020202020204" pitchFamily="34" charset="0"/>
              </a:rPr>
              <a:t> </a:t>
            </a:r>
            <a:r>
              <a:rPr lang="en-IN" b="1" i="0" spc="-10" dirty="0">
                <a:solidFill>
                  <a:srgbClr val="000000"/>
                </a:solidFill>
                <a:effectLst/>
                <a:latin typeface="Arial" panose="020B0604020202020204" pitchFamily="34" charset="0"/>
                <a:ea typeface="+mj-ea"/>
                <a:cs typeface="Arial" panose="020B0604020202020204" pitchFamily="34" charset="0"/>
              </a:rPr>
              <a:t>Diagram</a:t>
            </a:r>
            <a:endParaRPr lang="en-IN" dirty="0"/>
          </a:p>
        </p:txBody>
      </p:sp>
      <p:sp>
        <p:nvSpPr>
          <p:cNvPr id="3" name="TextBox 2">
            <a:extLst>
              <a:ext uri="{FF2B5EF4-FFF2-40B4-BE49-F238E27FC236}">
                <a16:creationId xmlns:a16="http://schemas.microsoft.com/office/drawing/2014/main" id="{F21EFCA3-34DB-A871-CEAE-589CCFAC6CC8}"/>
              </a:ext>
            </a:extLst>
          </p:cNvPr>
          <p:cNvSpPr txBox="1"/>
          <p:nvPr/>
        </p:nvSpPr>
        <p:spPr>
          <a:xfrm>
            <a:off x="179628" y="895350"/>
            <a:ext cx="8811972" cy="2369880"/>
          </a:xfrm>
          <a:prstGeom prst="rect">
            <a:avLst/>
          </a:prstGeom>
          <a:noFill/>
        </p:spPr>
        <p:txBody>
          <a:bodyPr wrap="square" rtlCol="0">
            <a:spAutoFit/>
          </a:bodyPr>
          <a:lstStyle/>
          <a:p>
            <a:pPr>
              <a:spcBef>
                <a:spcPts val="0"/>
              </a:spcBef>
              <a:spcAft>
                <a:spcPts val="0"/>
              </a:spcAft>
              <a:buClrTx/>
              <a:buSzPts val="1000"/>
              <a:buFont typeface="Arial" panose="020B0604020202020204" pitchFamily="34" charset="0"/>
              <a:buChar char="•"/>
            </a:pPr>
            <a:r>
              <a:rPr lang="en-US" sz="1800" b="1" dirty="0">
                <a:effectLst/>
              </a:rPr>
              <a:t>Neck</a:t>
            </a:r>
            <a:r>
              <a:rPr lang="en-US" sz="1800" dirty="0">
                <a:effectLst/>
              </a:rPr>
              <a:t>: </a:t>
            </a:r>
            <a:r>
              <a:rPr lang="en-US" sz="1800" dirty="0" err="1">
                <a:effectLst/>
              </a:rPr>
              <a:t>PANet</a:t>
            </a:r>
            <a:r>
              <a:rPr lang="en-US" sz="1800" dirty="0">
                <a:effectLst/>
              </a:rPr>
              <a:t> (Path Aggregation Network)</a:t>
            </a:r>
            <a:endParaRPr lang="en-IN" dirty="0"/>
          </a:p>
          <a:p>
            <a:pPr marL="285750" indent="-285750">
              <a:spcBef>
                <a:spcPts val="0"/>
              </a:spcBef>
              <a:spcAft>
                <a:spcPts val="0"/>
              </a:spcAft>
              <a:buClrTx/>
              <a:buSzPts val="1000"/>
              <a:buFont typeface="Arial" panose="020B0604020202020204" pitchFamily="34" charset="0"/>
              <a:buChar char="•"/>
            </a:pPr>
            <a:r>
              <a:rPr lang="en-US" sz="1600" dirty="0">
                <a:effectLst/>
                <a:latin typeface="Times New Roman" panose="02020603050405020304" pitchFamily="18" charset="0"/>
                <a:cs typeface="Times New Roman" panose="02020603050405020304" pitchFamily="18" charset="0"/>
              </a:rPr>
              <a:t>Combines features from different layers to better fuse the low-level and high-level feature information.</a:t>
            </a:r>
          </a:p>
          <a:p>
            <a:pPr marL="285750" indent="-285750">
              <a:spcBef>
                <a:spcPts val="0"/>
              </a:spcBef>
              <a:spcAft>
                <a:spcPts val="0"/>
              </a:spcAft>
              <a:buClrTx/>
              <a:buSzPts val="1000"/>
              <a:buFont typeface="Arial" panose="020B0604020202020204" pitchFamily="34" charset="0"/>
              <a:buChar char="•"/>
            </a:pPr>
            <a:r>
              <a:rPr lang="en-US" sz="1600" dirty="0">
                <a:effectLst/>
                <a:latin typeface="Times New Roman" panose="02020603050405020304" pitchFamily="18" charset="0"/>
                <a:cs typeface="Times New Roman" panose="02020603050405020304" pitchFamily="18" charset="0"/>
              </a:rPr>
              <a:t>Includes layers such as FPN (Feature Pyramid Network) and PAN (Path Aggregation Network).</a:t>
            </a:r>
          </a:p>
          <a:p>
            <a:pPr>
              <a:spcBef>
                <a:spcPts val="0"/>
              </a:spcBef>
              <a:spcAft>
                <a:spcPts val="0"/>
              </a:spcAft>
              <a:buClrTx/>
              <a:buSzPts val="1000"/>
            </a:pPr>
            <a:endParaRPr lang="en-IN" sz="1600" dirty="0">
              <a:effectLst/>
              <a:latin typeface="Times New Roman" panose="02020603050405020304" pitchFamily="18" charset="0"/>
              <a:cs typeface="Times New Roman" panose="02020603050405020304" pitchFamily="18" charset="0"/>
            </a:endParaRPr>
          </a:p>
          <a:p>
            <a:pPr>
              <a:spcBef>
                <a:spcPts val="0"/>
              </a:spcBef>
              <a:spcAft>
                <a:spcPts val="0"/>
              </a:spcAft>
            </a:pPr>
            <a:r>
              <a:rPr lang="en-US" sz="1800" b="1" dirty="0">
                <a:effectLst/>
              </a:rPr>
              <a:t>Head</a:t>
            </a:r>
            <a:r>
              <a:rPr lang="en-US" sz="1800" dirty="0">
                <a:effectLst/>
              </a:rPr>
              <a:t>: YOLO Head</a:t>
            </a:r>
            <a:endParaRPr lang="en-IN" dirty="0"/>
          </a:p>
          <a:p>
            <a:pPr marL="285750" indent="-285750">
              <a:spcBef>
                <a:spcPts val="0"/>
              </a:spcBef>
              <a:spcAft>
                <a:spcPts val="0"/>
              </a:spcAft>
              <a:buFont typeface="Arial" panose="020B0604020202020204" pitchFamily="34" charset="0"/>
              <a:buChar char="•"/>
            </a:pPr>
            <a:r>
              <a:rPr lang="en-US" sz="1600" dirty="0">
                <a:effectLst/>
                <a:latin typeface="Times New Roman" panose="02020603050405020304" pitchFamily="18" charset="0"/>
                <a:cs typeface="Times New Roman" panose="02020603050405020304" pitchFamily="18" charset="0"/>
              </a:rPr>
              <a:t>Outputs the final detection results with bounding box coordinates, </a:t>
            </a:r>
            <a:r>
              <a:rPr lang="en-US" sz="1600" dirty="0" err="1">
                <a:effectLst/>
                <a:latin typeface="Times New Roman" panose="02020603050405020304" pitchFamily="18" charset="0"/>
                <a:cs typeface="Times New Roman" panose="02020603050405020304" pitchFamily="18" charset="0"/>
              </a:rPr>
              <a:t>objectness</a:t>
            </a:r>
            <a:r>
              <a:rPr lang="en-US" sz="1600" dirty="0">
                <a:effectLst/>
                <a:latin typeface="Times New Roman" panose="02020603050405020304" pitchFamily="18" charset="0"/>
                <a:cs typeface="Times New Roman" panose="02020603050405020304" pitchFamily="18" charset="0"/>
              </a:rPr>
              <a:t> scores, and class probabilities.</a:t>
            </a:r>
            <a:endParaRPr lang="en-IN" sz="1600" dirty="0">
              <a:latin typeface="Times New Roman" panose="02020603050405020304" pitchFamily="18" charset="0"/>
              <a:cs typeface="Times New Roman" panose="02020603050405020304" pitchFamily="18" charset="0"/>
            </a:endParaRPr>
          </a:p>
          <a:p>
            <a:pPr marL="285750" indent="-285750">
              <a:spcBef>
                <a:spcPts val="0"/>
              </a:spcBef>
              <a:spcAft>
                <a:spcPts val="0"/>
              </a:spcAft>
              <a:buFont typeface="Arial" panose="020B0604020202020204" pitchFamily="34" charset="0"/>
              <a:buChar char="•"/>
            </a:pPr>
            <a:r>
              <a:rPr lang="en-US" sz="1600" dirty="0">
                <a:effectLst/>
                <a:latin typeface="Times New Roman" panose="02020603050405020304" pitchFamily="18" charset="0"/>
                <a:cs typeface="Times New Roman" panose="02020603050405020304" pitchFamily="18" charset="0"/>
              </a:rPr>
              <a:t>Uses convolutional layers to predict bounding boxes at multiple scales.</a:t>
            </a:r>
            <a:endParaRPr lang="en-IN" sz="16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6416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557FC-F798-1BF3-F709-8DE06991B2F5}"/>
              </a:ext>
            </a:extLst>
          </p:cNvPr>
          <p:cNvSpPr>
            <a:spLocks noGrp="1"/>
          </p:cNvSpPr>
          <p:nvPr>
            <p:ph type="title"/>
          </p:nvPr>
        </p:nvSpPr>
        <p:spPr>
          <a:xfrm>
            <a:off x="179628" y="227838"/>
            <a:ext cx="5320487" cy="400110"/>
          </a:xfrm>
        </p:spPr>
        <p:txBody>
          <a:bodyPr/>
          <a:lstStyle/>
          <a:p>
            <a:r>
              <a:rPr lang="en-IN" b="1" i="0" dirty="0">
                <a:solidFill>
                  <a:srgbClr val="000000"/>
                </a:solidFill>
                <a:effectLst/>
                <a:latin typeface="Arial" panose="020B0604020202020204" pitchFamily="34" charset="0"/>
                <a:ea typeface="+mj-ea"/>
                <a:cs typeface="Arial" panose="020B0604020202020204" pitchFamily="34" charset="0"/>
              </a:rPr>
              <a:t>Architecture</a:t>
            </a:r>
            <a:r>
              <a:rPr lang="en-IN" b="1" i="0" spc="-45" dirty="0">
                <a:solidFill>
                  <a:srgbClr val="000000"/>
                </a:solidFill>
                <a:effectLst/>
                <a:latin typeface="Arial" panose="020B0604020202020204" pitchFamily="34" charset="0"/>
                <a:ea typeface="+mj-ea"/>
                <a:cs typeface="Arial" panose="020B0604020202020204" pitchFamily="34" charset="0"/>
              </a:rPr>
              <a:t> </a:t>
            </a:r>
            <a:r>
              <a:rPr lang="en-IN" b="1" i="0" spc="-10" dirty="0">
                <a:solidFill>
                  <a:srgbClr val="000000"/>
                </a:solidFill>
                <a:effectLst/>
                <a:latin typeface="Arial" panose="020B0604020202020204" pitchFamily="34" charset="0"/>
                <a:ea typeface="+mj-ea"/>
                <a:cs typeface="Arial" panose="020B0604020202020204" pitchFamily="34" charset="0"/>
              </a:rPr>
              <a:t>Diagram</a:t>
            </a:r>
            <a:endParaRPr lang="en-IN" dirty="0"/>
          </a:p>
        </p:txBody>
      </p:sp>
      <p:sp>
        <p:nvSpPr>
          <p:cNvPr id="3" name="TextBox 2">
            <a:extLst>
              <a:ext uri="{FF2B5EF4-FFF2-40B4-BE49-F238E27FC236}">
                <a16:creationId xmlns:a16="http://schemas.microsoft.com/office/drawing/2014/main" id="{F21EFCA3-34DB-A871-CEAE-589CCFAC6CC8}"/>
              </a:ext>
            </a:extLst>
          </p:cNvPr>
          <p:cNvSpPr txBox="1"/>
          <p:nvPr/>
        </p:nvSpPr>
        <p:spPr>
          <a:xfrm>
            <a:off x="179628" y="895350"/>
            <a:ext cx="8811972" cy="317009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YOLOv8n (Nano)</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Backbone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CSPDarknet</a:t>
            </a:r>
            <a:r>
              <a:rPr lang="en-US" dirty="0">
                <a:latin typeface="Times New Roman" panose="02020603050405020304" pitchFamily="18" charset="0"/>
                <a:cs typeface="Times New Roman" panose="02020603050405020304" pitchFamily="18" charset="0"/>
              </a:rPr>
              <a:t>-Tiny</a:t>
            </a:r>
          </a:p>
          <a:p>
            <a:pPr marL="742950"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Similar to the small variant but with a significantly reduced number of layers and parameters.</a:t>
            </a:r>
          </a:p>
          <a:p>
            <a:pPr marL="742950"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Focuses on lightweight and fast processing suitable for edge devices.</a:t>
            </a:r>
          </a:p>
          <a:p>
            <a:pPr marL="742950" lvl="1"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Neck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PANet</a:t>
            </a:r>
            <a:r>
              <a:rPr lang="en-US" dirty="0">
                <a:latin typeface="Times New Roman" panose="02020603050405020304" pitchFamily="18" charset="0"/>
                <a:cs typeface="Times New Roman" panose="02020603050405020304" pitchFamily="18" charset="0"/>
              </a:rPr>
              <a:t>-Tiny</a:t>
            </a:r>
          </a:p>
          <a:p>
            <a:pPr marL="742950"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 more simplified version of the </a:t>
            </a:r>
            <a:r>
              <a:rPr lang="en-US" sz="1600" dirty="0" err="1">
                <a:latin typeface="Times New Roman" panose="02020603050405020304" pitchFamily="18" charset="0"/>
                <a:cs typeface="Times New Roman" panose="02020603050405020304" pitchFamily="18" charset="0"/>
              </a:rPr>
              <a:t>PANet</a:t>
            </a:r>
            <a:r>
              <a:rPr lang="en-US" sz="1600" dirty="0">
                <a:latin typeface="Times New Roman" panose="02020603050405020304" pitchFamily="18" charset="0"/>
                <a:cs typeface="Times New Roman" panose="02020603050405020304" pitchFamily="18" charset="0"/>
              </a:rPr>
              <a:t> used in YOLOv8s.</a:t>
            </a:r>
          </a:p>
          <a:p>
            <a:pPr marL="742950"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Ensures efficient feature fusion with reduced complexity.</a:t>
            </a:r>
          </a:p>
          <a:p>
            <a:pPr marL="457200" lvl="1"/>
            <a:endParaRPr 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Head</a:t>
            </a:r>
            <a:r>
              <a:rPr lang="en-US" dirty="0">
                <a:latin typeface="Times New Roman" panose="02020603050405020304" pitchFamily="18" charset="0"/>
                <a:cs typeface="Times New Roman" panose="02020603050405020304" pitchFamily="18" charset="0"/>
              </a:rPr>
              <a:t>: YOLO Head</a:t>
            </a:r>
          </a:p>
          <a:p>
            <a:pPr marL="742950"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Similar to the small variant but optimized for faster inference with fewer parameters.</a:t>
            </a:r>
          </a:p>
          <a:p>
            <a:pPr marL="742950"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Outputs detection results with reduced computational requirements.</a:t>
            </a:r>
          </a:p>
        </p:txBody>
      </p:sp>
    </p:spTree>
    <p:extLst>
      <p:ext uri="{BB962C8B-B14F-4D97-AF65-F5344CB8AC3E}">
        <p14:creationId xmlns:p14="http://schemas.microsoft.com/office/powerpoint/2010/main" val="1432349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557FC-F798-1BF3-F709-8DE06991B2F5}"/>
              </a:ext>
            </a:extLst>
          </p:cNvPr>
          <p:cNvSpPr>
            <a:spLocks noGrp="1"/>
          </p:cNvSpPr>
          <p:nvPr>
            <p:ph type="title"/>
          </p:nvPr>
        </p:nvSpPr>
        <p:spPr>
          <a:xfrm>
            <a:off x="166014" y="153709"/>
            <a:ext cx="5320487" cy="400110"/>
          </a:xfrm>
        </p:spPr>
        <p:txBody>
          <a:bodyPr/>
          <a:lstStyle/>
          <a:p>
            <a:r>
              <a:rPr lang="en-IN" b="1" i="0" dirty="0">
                <a:solidFill>
                  <a:srgbClr val="000000"/>
                </a:solidFill>
                <a:effectLst/>
                <a:latin typeface="Arial" panose="020B0604020202020204" pitchFamily="34" charset="0"/>
                <a:ea typeface="+mj-ea"/>
                <a:cs typeface="Arial" panose="020B0604020202020204" pitchFamily="34" charset="0"/>
              </a:rPr>
              <a:t>Architecture</a:t>
            </a:r>
            <a:r>
              <a:rPr lang="en-IN" b="1" i="0" spc="-45" dirty="0">
                <a:solidFill>
                  <a:srgbClr val="000000"/>
                </a:solidFill>
                <a:effectLst/>
                <a:latin typeface="Arial" panose="020B0604020202020204" pitchFamily="34" charset="0"/>
                <a:ea typeface="+mj-ea"/>
                <a:cs typeface="Arial" panose="020B0604020202020204" pitchFamily="34" charset="0"/>
              </a:rPr>
              <a:t> </a:t>
            </a:r>
            <a:r>
              <a:rPr lang="en-IN" b="1" i="0" spc="-10" dirty="0">
                <a:solidFill>
                  <a:srgbClr val="000000"/>
                </a:solidFill>
                <a:effectLst/>
                <a:latin typeface="Arial" panose="020B0604020202020204" pitchFamily="34" charset="0"/>
                <a:ea typeface="+mj-ea"/>
                <a:cs typeface="Arial" panose="020B0604020202020204" pitchFamily="34" charset="0"/>
              </a:rPr>
              <a:t>Diagram</a:t>
            </a:r>
            <a:endParaRPr lang="en-IN" dirty="0"/>
          </a:p>
        </p:txBody>
      </p:sp>
      <p:sp>
        <p:nvSpPr>
          <p:cNvPr id="3" name="TextBox 2">
            <a:extLst>
              <a:ext uri="{FF2B5EF4-FFF2-40B4-BE49-F238E27FC236}">
                <a16:creationId xmlns:a16="http://schemas.microsoft.com/office/drawing/2014/main" id="{F21EFCA3-34DB-A871-CEAE-589CCFAC6CC8}"/>
              </a:ext>
            </a:extLst>
          </p:cNvPr>
          <p:cNvSpPr txBox="1"/>
          <p:nvPr/>
        </p:nvSpPr>
        <p:spPr>
          <a:xfrm>
            <a:off x="166014" y="666750"/>
            <a:ext cx="8811972" cy="4216539"/>
          </a:xfrm>
          <a:prstGeom prst="rect">
            <a:avLst/>
          </a:prstGeom>
          <a:noFill/>
        </p:spPr>
        <p:txBody>
          <a:bodyPr wrap="square" rtlCol="0">
            <a:spAutoFit/>
          </a:bodyPr>
          <a:lstStyle/>
          <a:p>
            <a:r>
              <a:rPr lang="en-US" b="1" dirty="0" err="1">
                <a:latin typeface="Times New Roman" panose="02020603050405020304" pitchFamily="18" charset="0"/>
                <a:cs typeface="Times New Roman" panose="02020603050405020304" pitchFamily="18" charset="0"/>
              </a:rPr>
              <a:t>PoseNet</a:t>
            </a:r>
            <a:r>
              <a:rPr lang="en-US" b="1" dirty="0">
                <a:latin typeface="Times New Roman" panose="02020603050405020304" pitchFamily="18" charset="0"/>
                <a:cs typeface="Times New Roman" panose="02020603050405020304" pitchFamily="18" charset="0"/>
              </a:rPr>
              <a:t> 2.0</a:t>
            </a:r>
            <a:r>
              <a:rPr lang="en-US"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Here's a general overview of the architecture:</a:t>
            </a:r>
          </a:p>
          <a:p>
            <a:endParaRPr lang="en-US" sz="1600"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Backbone</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Feature Extractor</a:t>
            </a:r>
            <a:r>
              <a:rPr lang="en-US" dirty="0">
                <a:latin typeface="Times New Roman" panose="02020603050405020304" pitchFamily="18" charset="0"/>
                <a:cs typeface="Times New Roman" panose="02020603050405020304" pitchFamily="18" charset="0"/>
              </a:rPr>
              <a:t>: MobileNetV2 or </a:t>
            </a:r>
            <a:r>
              <a:rPr lang="en-US" dirty="0" err="1">
                <a:latin typeface="Times New Roman" panose="02020603050405020304" pitchFamily="18" charset="0"/>
                <a:cs typeface="Times New Roman" panose="02020603050405020304" pitchFamily="18" charset="0"/>
              </a:rPr>
              <a:t>ResNet</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 convolutional neural network (CNN) used to extract features from the input image.</a:t>
            </a:r>
          </a:p>
          <a:p>
            <a:pPr marL="742950"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MobileNetV2 is often used for its efficiency and speed, especially in real-time applications.</a:t>
            </a:r>
          </a:p>
          <a:p>
            <a:pPr marL="742950" lvl="1" indent="-285750">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ResNet</a:t>
            </a:r>
            <a:r>
              <a:rPr lang="en-US" sz="1600" dirty="0">
                <a:latin typeface="Times New Roman" panose="02020603050405020304" pitchFamily="18" charset="0"/>
                <a:cs typeface="Times New Roman" panose="02020603050405020304" pitchFamily="18" charset="0"/>
              </a:rPr>
              <a:t> can be used for more accurate </a:t>
            </a:r>
            <a:r>
              <a:rPr lang="en-US" sz="1600" dirty="0" err="1">
                <a:latin typeface="Times New Roman" panose="02020603050405020304" pitchFamily="18" charset="0"/>
                <a:cs typeface="Times New Roman" panose="02020603050405020304" pitchFamily="18" charset="0"/>
              </a:rPr>
              <a:t>keypoint</a:t>
            </a:r>
            <a:r>
              <a:rPr lang="en-US" sz="1600" dirty="0">
                <a:latin typeface="Times New Roman" panose="02020603050405020304" pitchFamily="18" charset="0"/>
                <a:cs typeface="Times New Roman" panose="02020603050405020304" pitchFamily="18" charset="0"/>
              </a:rPr>
              <a:t> detection but with a higher computational cost.</a:t>
            </a:r>
          </a:p>
          <a:p>
            <a:pPr marL="457200" lvl="1"/>
            <a:endParaRPr lang="en-US" sz="1600"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Pose Estimation Head</a:t>
            </a:r>
          </a:p>
          <a:p>
            <a:pPr>
              <a:buFont typeface="Arial" panose="020B0604020202020204" pitchFamily="34" charset="0"/>
              <a:buChar char="•"/>
            </a:pPr>
            <a:r>
              <a:rPr lang="en-US" b="1" dirty="0" err="1">
                <a:latin typeface="Times New Roman" panose="02020603050405020304" pitchFamily="18" charset="0"/>
                <a:cs typeface="Times New Roman" panose="02020603050405020304" pitchFamily="18" charset="0"/>
              </a:rPr>
              <a:t>Keypoint</a:t>
            </a:r>
            <a:r>
              <a:rPr lang="en-US" b="1" dirty="0">
                <a:latin typeface="Times New Roman" panose="02020603050405020304" pitchFamily="18" charset="0"/>
                <a:cs typeface="Times New Roman" panose="02020603050405020304" pitchFamily="18" charset="0"/>
              </a:rPr>
              <a:t> Detection</a:t>
            </a:r>
            <a:r>
              <a:rPr lang="en-US"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head consists of several convolutional layers designed to output heatmaps.</a:t>
            </a:r>
          </a:p>
          <a:p>
            <a:pPr marL="742950"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Each heatmap corresponds to a specific </a:t>
            </a:r>
            <a:r>
              <a:rPr lang="en-US" sz="1600" dirty="0" err="1">
                <a:latin typeface="Times New Roman" panose="02020603050405020304" pitchFamily="18" charset="0"/>
                <a:cs typeface="Times New Roman" panose="02020603050405020304" pitchFamily="18" charset="0"/>
              </a:rPr>
              <a:t>keypoint</a:t>
            </a:r>
            <a:r>
              <a:rPr lang="en-US" sz="1600" dirty="0">
                <a:latin typeface="Times New Roman" panose="02020603050405020304" pitchFamily="18" charset="0"/>
                <a:cs typeface="Times New Roman" panose="02020603050405020304" pitchFamily="18" charset="0"/>
              </a:rPr>
              <a:t> (e.g., nose, eyes, elbows, etc.).</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Offset Regression</a:t>
            </a:r>
            <a:r>
              <a:rPr lang="en-US"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 addition to heatmaps, the model predicts offset maps to refine the </a:t>
            </a:r>
            <a:r>
              <a:rPr lang="en-US" sz="1600" dirty="0" err="1">
                <a:latin typeface="Times New Roman" panose="02020603050405020304" pitchFamily="18" charset="0"/>
                <a:cs typeface="Times New Roman" panose="02020603050405020304" pitchFamily="18" charset="0"/>
              </a:rPr>
              <a:t>keypoint</a:t>
            </a:r>
            <a:r>
              <a:rPr lang="en-US" sz="1600" dirty="0">
                <a:latin typeface="Times New Roman" panose="02020603050405020304" pitchFamily="18" charset="0"/>
                <a:cs typeface="Times New Roman" panose="02020603050405020304" pitchFamily="18" charset="0"/>
              </a:rPr>
              <a:t> locations.</a:t>
            </a:r>
          </a:p>
          <a:p>
            <a:pPr marL="742950"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This helps in achieving higher accuracy by adjusting the positions predicted by the heatmaps.</a:t>
            </a:r>
          </a:p>
        </p:txBody>
      </p:sp>
      <p:pic>
        <p:nvPicPr>
          <p:cNvPr id="5124" name="Picture 4" descr="The structure of PoseNet. | Download Scientific Diagram">
            <a:extLst>
              <a:ext uri="{FF2B5EF4-FFF2-40B4-BE49-F238E27FC236}">
                <a16:creationId xmlns:a16="http://schemas.microsoft.com/office/drawing/2014/main" id="{42BF5A22-DE3F-8F1F-494B-5AC67E1ED7A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14653" y="971550"/>
            <a:ext cx="2963333"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9292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4173" rIns="0" bIns="0" rtlCol="0">
            <a:spAutoFit/>
          </a:bodyPr>
          <a:lstStyle/>
          <a:p>
            <a:pPr marL="69850">
              <a:lnSpc>
                <a:spcPct val="100000"/>
              </a:lnSpc>
              <a:spcBef>
                <a:spcPts val="105"/>
              </a:spcBef>
            </a:pPr>
            <a:r>
              <a:rPr spc="-10" dirty="0"/>
              <a:t>Technologies</a:t>
            </a:r>
            <a:r>
              <a:rPr spc="-300" dirty="0"/>
              <a:t> </a:t>
            </a:r>
            <a:r>
              <a:rPr lang="en-IN" spc="-20" dirty="0"/>
              <a:t>U</a:t>
            </a:r>
            <a:r>
              <a:rPr spc="-20" dirty="0"/>
              <a:t>sed</a:t>
            </a:r>
          </a:p>
        </p:txBody>
      </p:sp>
      <p:sp>
        <p:nvSpPr>
          <p:cNvPr id="3" name="TextBox 2">
            <a:extLst>
              <a:ext uri="{FF2B5EF4-FFF2-40B4-BE49-F238E27FC236}">
                <a16:creationId xmlns:a16="http://schemas.microsoft.com/office/drawing/2014/main" id="{D0B417FC-B975-DA66-AE00-C032E4723F9A}"/>
              </a:ext>
            </a:extLst>
          </p:cNvPr>
          <p:cNvSpPr txBox="1"/>
          <p:nvPr/>
        </p:nvSpPr>
        <p:spPr>
          <a:xfrm>
            <a:off x="304800" y="971550"/>
            <a:ext cx="8534400" cy="3323987"/>
          </a:xfrm>
          <a:prstGeom prst="rect">
            <a:avLst/>
          </a:prstGeom>
          <a:noFill/>
        </p:spPr>
        <p:txBody>
          <a:bodyPr wrap="square" rtlCol="0">
            <a:spAutoFit/>
          </a:bodyPr>
          <a:lstStyle/>
          <a:p>
            <a:r>
              <a:rPr lang="en-IN" b="1" i="1" u="sng" dirty="0">
                <a:latin typeface="Times New Roman" panose="02020603050405020304" pitchFamily="18" charset="0"/>
                <a:cs typeface="Times New Roman" panose="02020603050405020304" pitchFamily="18" charset="0"/>
              </a:rPr>
              <a:t>YOLO MODEL:</a:t>
            </a:r>
            <a:r>
              <a:rPr lang="en-IN"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(uses </a:t>
            </a:r>
            <a:r>
              <a:rPr lang="en-IN" sz="1600" dirty="0" err="1">
                <a:latin typeface="Times New Roman" panose="02020603050405020304" pitchFamily="18" charset="0"/>
                <a:cs typeface="Times New Roman" panose="02020603050405020304" pitchFamily="18" charset="0"/>
              </a:rPr>
              <a:t>Ultralytics</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Pytorch</a:t>
            </a:r>
            <a:r>
              <a:rPr lang="en-IN" sz="1600" dirty="0">
                <a:latin typeface="Times New Roman" panose="02020603050405020304" pitchFamily="18" charset="0"/>
                <a:cs typeface="Times New Roman" panose="02020603050405020304" pitchFamily="18" charset="0"/>
              </a:rPr>
              <a:t>)</a:t>
            </a:r>
          </a:p>
          <a:p>
            <a:r>
              <a:rPr lang="en-US" sz="1600" b="1" dirty="0"/>
              <a:t>YOLO (You Only Look Once)</a:t>
            </a:r>
            <a:r>
              <a:rPr lang="en-US" sz="1600" dirty="0"/>
              <a:t> </a:t>
            </a:r>
            <a:r>
              <a:rPr lang="en-US" sz="1600" dirty="0">
                <a:latin typeface="Times New Roman" panose="02020603050405020304" pitchFamily="18" charset="0"/>
                <a:cs typeface="Times New Roman" panose="02020603050405020304" pitchFamily="18" charset="0"/>
              </a:rPr>
              <a:t>is a series of object detection models known for their speed and accuracy. YOLOv8 is a continuation of this series, building on the strengths of its predecessors while introducing new advancements in efficiency, architecture, and performance.</a:t>
            </a:r>
          </a:p>
          <a:p>
            <a:r>
              <a:rPr lang="en-US" sz="1600" dirty="0">
                <a:latin typeface="Times New Roman" panose="02020603050405020304" pitchFamily="18" charset="0"/>
                <a:cs typeface="Times New Roman" panose="02020603050405020304" pitchFamily="18" charset="0"/>
              </a:rPr>
              <a:t>Key Features of YOLOv8</a:t>
            </a:r>
          </a:p>
          <a:p>
            <a:pPr>
              <a:buFont typeface="+mj-lt"/>
              <a:buAutoNum type="arabicPeriod"/>
            </a:pPr>
            <a:r>
              <a:rPr lang="en-US" sz="1600" dirty="0">
                <a:latin typeface="Times New Roman" panose="02020603050405020304" pitchFamily="18" charset="0"/>
                <a:cs typeface="Times New Roman" panose="02020603050405020304" pitchFamily="18" charset="0"/>
              </a:rPr>
              <a:t>Improved Backbone Network:</a:t>
            </a:r>
          </a:p>
          <a:p>
            <a:pPr>
              <a:buFont typeface="+mj-lt"/>
              <a:buAutoNum type="arabicPeriod"/>
            </a:pPr>
            <a:r>
              <a:rPr lang="en-US" sz="1600" dirty="0">
                <a:latin typeface="Times New Roman" panose="02020603050405020304" pitchFamily="18" charset="0"/>
                <a:cs typeface="Times New Roman" panose="02020603050405020304" pitchFamily="18" charset="0"/>
              </a:rPr>
              <a:t>Enhanced Neck and Head:</a:t>
            </a:r>
          </a:p>
          <a:p>
            <a:pPr>
              <a:buFont typeface="+mj-lt"/>
              <a:buAutoNum type="arabicPeriod"/>
            </a:pPr>
            <a:r>
              <a:rPr lang="en-US" sz="1600" dirty="0">
                <a:latin typeface="Times New Roman" panose="02020603050405020304" pitchFamily="18" charset="0"/>
                <a:cs typeface="Times New Roman" panose="02020603050405020304" pitchFamily="18" charset="0"/>
              </a:rPr>
              <a:t>Architectural Variants:</a:t>
            </a:r>
          </a:p>
          <a:p>
            <a:pPr marL="742950" lvl="1" indent="-285750">
              <a:buFont typeface="+mj-lt"/>
              <a:buAutoNum type="arabicPeriod"/>
            </a:pPr>
            <a:r>
              <a:rPr lang="en-US" sz="1600" dirty="0">
                <a:latin typeface="Times New Roman" panose="02020603050405020304" pitchFamily="18" charset="0"/>
                <a:cs typeface="Times New Roman" panose="02020603050405020304" pitchFamily="18" charset="0"/>
              </a:rPr>
              <a:t>YOLOv8s (Small): </a:t>
            </a:r>
          </a:p>
          <a:p>
            <a:pPr marL="742950" lvl="1" indent="-285750">
              <a:buFont typeface="+mj-lt"/>
              <a:buAutoNum type="arabicPeriod"/>
            </a:pPr>
            <a:r>
              <a:rPr lang="en-US" sz="1600" dirty="0">
                <a:latin typeface="Times New Roman" panose="02020603050405020304" pitchFamily="18" charset="0"/>
                <a:cs typeface="Times New Roman" panose="02020603050405020304" pitchFamily="18" charset="0"/>
              </a:rPr>
              <a:t>YOLOv8n (Nano): Optimized for Real-Time Applications:</a:t>
            </a:r>
          </a:p>
          <a:p>
            <a:pPr>
              <a:buFont typeface="+mj-lt"/>
              <a:buAutoNum type="arabicPeriod"/>
            </a:pPr>
            <a:r>
              <a:rPr lang="en-US" sz="1600" dirty="0">
                <a:latin typeface="Times New Roman" panose="02020603050405020304" pitchFamily="18" charset="0"/>
                <a:cs typeface="Times New Roman" panose="02020603050405020304" pitchFamily="18" charset="0"/>
              </a:rPr>
              <a:t>Advanced Training Techniques:</a:t>
            </a:r>
          </a:p>
          <a:p>
            <a:pPr>
              <a:buFont typeface="+mj-lt"/>
              <a:buAutoNum type="arabicPeriod"/>
            </a:pPr>
            <a:r>
              <a:rPr lang="en-US" sz="1600" dirty="0">
                <a:latin typeface="Times New Roman" panose="02020603050405020304" pitchFamily="18" charset="0"/>
                <a:cs typeface="Times New Roman" panose="02020603050405020304" pitchFamily="18" charset="0"/>
              </a:rPr>
              <a:t>Compatibility and Deployment:</a:t>
            </a:r>
          </a:p>
          <a:p>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4173" rIns="0" bIns="0" rtlCol="0">
            <a:spAutoFit/>
          </a:bodyPr>
          <a:lstStyle/>
          <a:p>
            <a:pPr marL="69850">
              <a:lnSpc>
                <a:spcPct val="100000"/>
              </a:lnSpc>
              <a:spcBef>
                <a:spcPts val="105"/>
              </a:spcBef>
            </a:pPr>
            <a:r>
              <a:rPr spc="-10" dirty="0"/>
              <a:t>Technologies</a:t>
            </a:r>
            <a:r>
              <a:rPr spc="-300" dirty="0"/>
              <a:t> </a:t>
            </a:r>
            <a:r>
              <a:rPr lang="en-IN" spc="-20" dirty="0"/>
              <a:t>U</a:t>
            </a:r>
            <a:r>
              <a:rPr spc="-20" dirty="0"/>
              <a:t>sed</a:t>
            </a:r>
          </a:p>
        </p:txBody>
      </p:sp>
      <p:sp>
        <p:nvSpPr>
          <p:cNvPr id="3" name="TextBox 2">
            <a:extLst>
              <a:ext uri="{FF2B5EF4-FFF2-40B4-BE49-F238E27FC236}">
                <a16:creationId xmlns:a16="http://schemas.microsoft.com/office/drawing/2014/main" id="{D0B417FC-B975-DA66-AE00-C032E4723F9A}"/>
              </a:ext>
            </a:extLst>
          </p:cNvPr>
          <p:cNvSpPr txBox="1"/>
          <p:nvPr/>
        </p:nvSpPr>
        <p:spPr>
          <a:xfrm>
            <a:off x="304800" y="971550"/>
            <a:ext cx="8534400" cy="3600986"/>
          </a:xfrm>
          <a:prstGeom prst="rect">
            <a:avLst/>
          </a:prstGeom>
          <a:noFill/>
        </p:spPr>
        <p:txBody>
          <a:bodyPr wrap="square" rtlCol="0">
            <a:spAutoFit/>
          </a:bodyPr>
          <a:lstStyle/>
          <a:p>
            <a:r>
              <a:rPr lang="en-IN" b="1" i="1" u="sng" dirty="0">
                <a:latin typeface="Times New Roman" panose="02020603050405020304" pitchFamily="18" charset="0"/>
                <a:cs typeface="Times New Roman" panose="02020603050405020304" pitchFamily="18" charset="0"/>
              </a:rPr>
              <a:t>PoseNet2.0:</a:t>
            </a:r>
            <a:r>
              <a:rPr lang="en-IN"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(uses </a:t>
            </a:r>
            <a:r>
              <a:rPr lang="en-IN" sz="1600" dirty="0" err="1">
                <a:latin typeface="Times New Roman" panose="02020603050405020304" pitchFamily="18" charset="0"/>
                <a:cs typeface="Times New Roman" panose="02020603050405020304" pitchFamily="18" charset="0"/>
              </a:rPr>
              <a:t>Tensorflow</a:t>
            </a:r>
            <a:r>
              <a:rPr lang="en-IN" sz="1600" dirty="0">
                <a:latin typeface="Times New Roman" panose="02020603050405020304" pitchFamily="18" charset="0"/>
                <a:cs typeface="Times New Roman" panose="02020603050405020304" pitchFamily="18" charset="0"/>
              </a:rPr>
              <a:t>)</a:t>
            </a:r>
          </a:p>
          <a:p>
            <a:r>
              <a:rPr lang="en-US" sz="1800" b="1" dirty="0" err="1"/>
              <a:t>PoseNet</a:t>
            </a:r>
            <a:r>
              <a:rPr lang="en-US" sz="1800" dirty="0"/>
              <a:t> </a:t>
            </a:r>
            <a:r>
              <a:rPr lang="en-US" sz="1600" dirty="0">
                <a:latin typeface="Times New Roman" panose="02020603050405020304" pitchFamily="18" charset="0"/>
                <a:cs typeface="Times New Roman" panose="02020603050405020304" pitchFamily="18" charset="0"/>
              </a:rPr>
              <a:t>is a deep learning model designed for real-time human pose estimation. It detects and locates </a:t>
            </a:r>
            <a:r>
              <a:rPr lang="en-US" sz="1600" dirty="0" err="1">
                <a:latin typeface="Times New Roman" panose="02020603050405020304" pitchFamily="18" charset="0"/>
                <a:cs typeface="Times New Roman" panose="02020603050405020304" pitchFamily="18" charset="0"/>
              </a:rPr>
              <a:t>keypoints</a:t>
            </a:r>
            <a:r>
              <a:rPr lang="en-US" sz="1600" dirty="0">
                <a:latin typeface="Times New Roman" panose="02020603050405020304" pitchFamily="18" charset="0"/>
                <a:cs typeface="Times New Roman" panose="02020603050405020304" pitchFamily="18" charset="0"/>
              </a:rPr>
              <a:t> on the human body, such as joints (e.g., shoulders, elbows, wrists, hips, knees, and ankles), to understand the person's pose and movements. </a:t>
            </a:r>
            <a:r>
              <a:rPr lang="en-US" sz="1600" dirty="0" err="1">
                <a:latin typeface="Times New Roman" panose="02020603050405020304" pitchFamily="18" charset="0"/>
                <a:cs typeface="Times New Roman" panose="02020603050405020304" pitchFamily="18" charset="0"/>
              </a:rPr>
              <a:t>PoseNet</a:t>
            </a:r>
            <a:r>
              <a:rPr lang="en-US" sz="1600" dirty="0">
                <a:latin typeface="Times New Roman" panose="02020603050405020304" pitchFamily="18" charset="0"/>
                <a:cs typeface="Times New Roman" panose="02020603050405020304" pitchFamily="18" charset="0"/>
              </a:rPr>
              <a:t> can work on single images or video streams, making it suitable for applications in fitness, gaming, augmented reality, and surveillance.</a:t>
            </a:r>
          </a:p>
          <a:p>
            <a:r>
              <a:rPr lang="en-US" sz="1600" dirty="0">
                <a:latin typeface="Times New Roman" panose="02020603050405020304" pitchFamily="18" charset="0"/>
                <a:cs typeface="Times New Roman" panose="02020603050405020304" pitchFamily="18" charset="0"/>
              </a:rPr>
              <a:t>Key Features of </a:t>
            </a:r>
            <a:r>
              <a:rPr lang="en-US" sz="1600" dirty="0" err="1">
                <a:latin typeface="Times New Roman" panose="02020603050405020304" pitchFamily="18" charset="0"/>
                <a:cs typeface="Times New Roman" panose="02020603050405020304" pitchFamily="18" charset="0"/>
              </a:rPr>
              <a:t>PoseNet</a:t>
            </a:r>
            <a:endParaRPr lang="en-US" sz="1600" dirty="0">
              <a:latin typeface="Times New Roman" panose="02020603050405020304" pitchFamily="18" charset="0"/>
              <a:cs typeface="Times New Roman" panose="02020603050405020304" pitchFamily="18" charset="0"/>
            </a:endParaRPr>
          </a:p>
          <a:p>
            <a:pPr>
              <a:buFont typeface="+mj-lt"/>
              <a:buAutoNum type="arabicPeriod"/>
            </a:pPr>
            <a:r>
              <a:rPr lang="en-US" sz="1600" dirty="0" err="1">
                <a:latin typeface="Times New Roman" panose="02020603050405020304" pitchFamily="18" charset="0"/>
                <a:cs typeface="Times New Roman" panose="02020603050405020304" pitchFamily="18" charset="0"/>
              </a:rPr>
              <a:t>Keypoint</a:t>
            </a:r>
            <a:r>
              <a:rPr lang="en-US" sz="1600" dirty="0">
                <a:latin typeface="Times New Roman" panose="02020603050405020304" pitchFamily="18" charset="0"/>
                <a:cs typeface="Times New Roman" panose="02020603050405020304" pitchFamily="18" charset="0"/>
              </a:rPr>
              <a:t> Detection:</a:t>
            </a:r>
          </a:p>
          <a:p>
            <a:pPr>
              <a:buFont typeface="+mj-lt"/>
              <a:buAutoNum type="arabicPeriod"/>
            </a:pPr>
            <a:r>
              <a:rPr lang="en-US" sz="1600" dirty="0">
                <a:latin typeface="Times New Roman" panose="02020603050405020304" pitchFamily="18" charset="0"/>
                <a:cs typeface="Times New Roman" panose="02020603050405020304" pitchFamily="18" charset="0"/>
              </a:rPr>
              <a:t>Real-Time Performance:</a:t>
            </a:r>
          </a:p>
          <a:p>
            <a:pPr>
              <a:buFont typeface="+mj-lt"/>
              <a:buAutoNum type="arabicPeriod"/>
            </a:pPr>
            <a:r>
              <a:rPr lang="en-US" sz="1600" dirty="0">
                <a:latin typeface="Times New Roman" panose="02020603050405020304" pitchFamily="18" charset="0"/>
                <a:cs typeface="Times New Roman" panose="02020603050405020304" pitchFamily="18" charset="0"/>
              </a:rPr>
              <a:t>Lightweight Architecture:</a:t>
            </a:r>
          </a:p>
          <a:p>
            <a:pPr>
              <a:buFont typeface="+mj-lt"/>
              <a:buAutoNum type="arabicPeriod"/>
            </a:pPr>
            <a:endParaRPr lang="en-US" sz="1600" dirty="0">
              <a:latin typeface="Times New Roman" panose="02020603050405020304" pitchFamily="18" charset="0"/>
              <a:cs typeface="Times New Roman" panose="02020603050405020304" pitchFamily="18" charset="0"/>
            </a:endParaRPr>
          </a:p>
          <a:p>
            <a:r>
              <a:rPr lang="en-US" sz="1600" b="1" i="1" u="sng" dirty="0" err="1">
                <a:latin typeface="Times New Roman" panose="02020603050405020304" pitchFamily="18" charset="0"/>
                <a:cs typeface="Times New Roman" panose="02020603050405020304" pitchFamily="18" charset="0"/>
              </a:rPr>
              <a:t>Numpy</a:t>
            </a:r>
            <a:r>
              <a:rPr lang="en-US" sz="1600" b="1" i="1" u="sng"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For Arranging tensors.</a:t>
            </a:r>
          </a:p>
          <a:p>
            <a:r>
              <a:rPr lang="en-US" sz="1600" b="1" i="1" u="sng" dirty="0">
                <a:latin typeface="Times New Roman" panose="02020603050405020304" pitchFamily="18" charset="0"/>
                <a:cs typeface="Times New Roman" panose="02020603050405020304" pitchFamily="18" charset="0"/>
              </a:rPr>
              <a:t>OpenCV: </a:t>
            </a:r>
            <a:r>
              <a:rPr lang="en-US" sz="1600" dirty="0">
                <a:latin typeface="Times New Roman" panose="02020603050405020304" pitchFamily="18" charset="0"/>
                <a:cs typeface="Times New Roman" panose="02020603050405020304" pitchFamily="18" charset="0"/>
              </a:rPr>
              <a:t>For video processing.</a:t>
            </a:r>
          </a:p>
          <a:p>
            <a:r>
              <a:rPr lang="en-US" sz="1600" b="1" i="1" u="sng" dirty="0">
                <a:latin typeface="Times New Roman" panose="02020603050405020304" pitchFamily="18" charset="0"/>
                <a:cs typeface="Times New Roman" panose="02020603050405020304" pitchFamily="18" charset="0"/>
              </a:rPr>
              <a:t>Time &amp; Collections: </a:t>
            </a:r>
            <a:r>
              <a:rPr lang="en-US" sz="1600" dirty="0">
                <a:latin typeface="Times New Roman" panose="02020603050405020304" pitchFamily="18" charset="0"/>
                <a:cs typeface="Times New Roman" panose="02020603050405020304" pitchFamily="18" charset="0"/>
              </a:rPr>
              <a:t>For frame manipulation.</a:t>
            </a:r>
          </a:p>
          <a:p>
            <a:r>
              <a:rPr lang="en-US" sz="1600" b="1" i="1" u="sng" dirty="0" err="1">
                <a:latin typeface="Times New Roman" panose="02020603050405020304" pitchFamily="18" charset="0"/>
                <a:cs typeface="Times New Roman" panose="02020603050405020304" pitchFamily="18" charset="0"/>
              </a:rPr>
              <a:t>EasyOCR</a:t>
            </a:r>
            <a:r>
              <a:rPr lang="en-US" sz="1600" b="1" i="1" u="sng"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For vital sign detection.</a:t>
            </a:r>
          </a:p>
        </p:txBody>
      </p:sp>
    </p:spTree>
    <p:extLst>
      <p:ext uri="{BB962C8B-B14F-4D97-AF65-F5344CB8AC3E}">
        <p14:creationId xmlns:p14="http://schemas.microsoft.com/office/powerpoint/2010/main" val="2578888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3504" rIns="0" bIns="0" rtlCol="0">
            <a:spAutoFit/>
          </a:bodyPr>
          <a:lstStyle/>
          <a:p>
            <a:pPr marL="69850">
              <a:lnSpc>
                <a:spcPct val="100000"/>
              </a:lnSpc>
              <a:spcBef>
                <a:spcPts val="105"/>
              </a:spcBef>
            </a:pPr>
            <a:r>
              <a:rPr dirty="0"/>
              <a:t>Team</a:t>
            </a:r>
            <a:r>
              <a:rPr spc="-25" dirty="0"/>
              <a:t> </a:t>
            </a:r>
            <a:r>
              <a:rPr dirty="0"/>
              <a:t>members</a:t>
            </a:r>
            <a:r>
              <a:rPr spc="-30" dirty="0"/>
              <a:t> </a:t>
            </a:r>
            <a:r>
              <a:rPr dirty="0"/>
              <a:t>and</a:t>
            </a:r>
            <a:r>
              <a:rPr spc="-25" dirty="0"/>
              <a:t> </a:t>
            </a:r>
            <a:r>
              <a:rPr spc="-10" dirty="0"/>
              <a:t>contribution:</a:t>
            </a:r>
          </a:p>
        </p:txBody>
      </p:sp>
      <p:sp>
        <p:nvSpPr>
          <p:cNvPr id="3" name="TextBox 2">
            <a:extLst>
              <a:ext uri="{FF2B5EF4-FFF2-40B4-BE49-F238E27FC236}">
                <a16:creationId xmlns:a16="http://schemas.microsoft.com/office/drawing/2014/main" id="{C2155F63-71CF-B269-D84F-38F13EA4D834}"/>
              </a:ext>
            </a:extLst>
          </p:cNvPr>
          <p:cNvSpPr txBox="1"/>
          <p:nvPr/>
        </p:nvSpPr>
        <p:spPr>
          <a:xfrm>
            <a:off x="304800" y="1047750"/>
            <a:ext cx="6477000" cy="2031325"/>
          </a:xfrm>
          <a:prstGeom prst="rect">
            <a:avLst/>
          </a:prstGeom>
          <a:noFill/>
        </p:spPr>
        <p:txBody>
          <a:bodyPr wrap="square" rtlCol="0">
            <a:spAutoFit/>
          </a:bodyPr>
          <a:lstStyle/>
          <a:p>
            <a:pPr marL="285750" indent="-285750">
              <a:buFontTx/>
              <a:buChar char="-"/>
            </a:pPr>
            <a:r>
              <a:rPr lang="en-IN" dirty="0"/>
              <a:t>Dataset Acquisition: Roanek Jena</a:t>
            </a:r>
          </a:p>
          <a:p>
            <a:endParaRPr lang="en-IN" dirty="0"/>
          </a:p>
          <a:p>
            <a:pPr marL="285750" indent="-285750">
              <a:buFontTx/>
              <a:buChar char="-"/>
            </a:pPr>
            <a:r>
              <a:rPr lang="en-IN" dirty="0"/>
              <a:t>Functionality Creation: Roanek Jena</a:t>
            </a:r>
          </a:p>
          <a:p>
            <a:endParaRPr lang="en-IN" dirty="0"/>
          </a:p>
          <a:p>
            <a:pPr marL="285750" indent="-285750">
              <a:buFontTx/>
              <a:buChar char="-"/>
            </a:pPr>
            <a:r>
              <a:rPr lang="en-IN" dirty="0"/>
              <a:t>Idea submission: Roanek Jena</a:t>
            </a:r>
          </a:p>
          <a:p>
            <a:endParaRPr lang="en-IN" dirty="0"/>
          </a:p>
          <a:p>
            <a:pPr marL="285750" indent="-285750">
              <a:buFontTx/>
              <a:buChar char="-"/>
            </a:pPr>
            <a:r>
              <a:rPr lang="en-IN" dirty="0"/>
              <a:t>GitHub repo creation: Roanek Jena</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6331" rIns="0" bIns="0" rtlCol="0">
            <a:spAutoFit/>
          </a:bodyPr>
          <a:lstStyle/>
          <a:p>
            <a:pPr marL="73660">
              <a:lnSpc>
                <a:spcPct val="100000"/>
              </a:lnSpc>
              <a:spcBef>
                <a:spcPts val="105"/>
              </a:spcBef>
            </a:pPr>
            <a:r>
              <a:rPr spc="-10" dirty="0"/>
              <a:t>Conclusion</a:t>
            </a:r>
          </a:p>
        </p:txBody>
      </p:sp>
      <p:sp>
        <p:nvSpPr>
          <p:cNvPr id="3" name="TextBox 2">
            <a:extLst>
              <a:ext uri="{FF2B5EF4-FFF2-40B4-BE49-F238E27FC236}">
                <a16:creationId xmlns:a16="http://schemas.microsoft.com/office/drawing/2014/main" id="{A5041FD0-6094-6B3F-4027-EDCC3782EDBE}"/>
              </a:ext>
            </a:extLst>
          </p:cNvPr>
          <p:cNvSpPr txBox="1"/>
          <p:nvPr/>
        </p:nvSpPr>
        <p:spPr>
          <a:xfrm>
            <a:off x="228600" y="760253"/>
            <a:ext cx="8534400" cy="4031873"/>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In conclusion</a:t>
            </a:r>
            <a:r>
              <a:rPr lang="en-US" sz="1600" dirty="0"/>
              <a:t>, </a:t>
            </a:r>
            <a:r>
              <a:rPr lang="en-US" sz="1600" i="0" dirty="0">
                <a:solidFill>
                  <a:srgbClr val="000000"/>
                </a:solidFill>
                <a:effectLst/>
                <a:highlight>
                  <a:srgbClr val="FFFFFF"/>
                </a:highlight>
                <a:latin typeface="Times New Roman" panose="02020603050405020304" pitchFamily="18" charset="0"/>
                <a:cs typeface="Times New Roman" panose="02020603050405020304" pitchFamily="18" charset="0"/>
              </a:rPr>
              <a:t>the development of an innovative monitoring system based on video processing and deep learning technologies for </a:t>
            </a:r>
            <a:r>
              <a:rPr lang="en-US" sz="1600" i="0" dirty="0" err="1">
                <a:solidFill>
                  <a:srgbClr val="000000"/>
                </a:solidFill>
                <a:effectLst/>
                <a:highlight>
                  <a:srgbClr val="FFFFFF"/>
                </a:highlight>
                <a:latin typeface="Times New Roman" panose="02020603050405020304" pitchFamily="18" charset="0"/>
                <a:cs typeface="Times New Roman" panose="02020603050405020304" pitchFamily="18" charset="0"/>
              </a:rPr>
              <a:t>TeleICU</a:t>
            </a:r>
            <a:r>
              <a:rPr lang="en-US" sz="1600" i="0" dirty="0">
                <a:solidFill>
                  <a:srgbClr val="000000"/>
                </a:solidFill>
                <a:effectLst/>
                <a:highlight>
                  <a:srgbClr val="FFFFFF"/>
                </a:highlight>
                <a:latin typeface="Times New Roman" panose="02020603050405020304" pitchFamily="18" charset="0"/>
                <a:cs typeface="Times New Roman" panose="02020603050405020304" pitchFamily="18" charset="0"/>
              </a:rPr>
              <a:t> patients represents a significant step in the care and monitoring of patients. The new system has various advantages, which include but not limited to the immediacy of crucial event notification, all-time tracking of patient vitals as well as rapid identification of accidents like falling. Using cutting-edge models such as YOLOv8 for object detection.</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The integration of video processing with deep learning enables the extraction of valuable insights from visual data, facilitating proactive interventions and timely medical responses. </a:t>
            </a:r>
          </a:p>
          <a:p>
            <a:r>
              <a:rPr lang="en-US" sz="1600" dirty="0">
                <a:latin typeface="Times New Roman" panose="02020603050405020304" pitchFamily="18" charset="0"/>
                <a:cs typeface="Times New Roman" panose="02020603050405020304" pitchFamily="18" charset="0"/>
              </a:rPr>
              <a:t>This not only enhances patient safety and outcomes but also optimizes the workload of healthcare professionals, allowing them to focus on providing personalized care.</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Overall, </a:t>
            </a:r>
            <a:r>
              <a:rPr lang="en-US" sz="1600" b="0" i="0" dirty="0">
                <a:solidFill>
                  <a:srgbClr val="000000"/>
                </a:solidFill>
                <a:effectLst/>
                <a:highlight>
                  <a:srgbClr val="FFFFFF"/>
                </a:highlight>
                <a:latin typeface="Readex Pro"/>
              </a:rPr>
              <a:t>the use of the recent technology in treating ailment makes it evident that </a:t>
            </a:r>
            <a:r>
              <a:rPr lang="en-US" sz="1600" b="0" i="0" dirty="0" err="1">
                <a:solidFill>
                  <a:srgbClr val="000000"/>
                </a:solidFill>
                <a:effectLst/>
                <a:highlight>
                  <a:srgbClr val="FFFFFF"/>
                </a:highlight>
                <a:latin typeface="Readex Pro"/>
              </a:rPr>
              <a:t>TeleICU</a:t>
            </a:r>
            <a:r>
              <a:rPr lang="en-US" sz="1600" b="0" i="0" dirty="0">
                <a:solidFill>
                  <a:srgbClr val="000000"/>
                </a:solidFill>
                <a:effectLst/>
                <a:highlight>
                  <a:srgbClr val="FFFFFF"/>
                </a:highlight>
                <a:latin typeface="Readex Pro"/>
              </a:rPr>
              <a:t> area can attain quality patient monitoring if such technology is put in place. This implies that in the future, more can be done than mere caring for the sick individuals in remote places or ensuring that those suffering from severe illnesses live healthily.</a:t>
            </a:r>
            <a:endParaRPr lang="en-IN" sz="1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2042D-3399-DA58-9BE8-90ADF320B4D8}"/>
              </a:ext>
            </a:extLst>
          </p:cNvPr>
          <p:cNvSpPr>
            <a:spLocks noGrp="1"/>
          </p:cNvSpPr>
          <p:nvPr>
            <p:ph type="title"/>
          </p:nvPr>
        </p:nvSpPr>
        <p:spPr>
          <a:xfrm>
            <a:off x="3048000" y="1956197"/>
            <a:ext cx="3657600" cy="1231106"/>
          </a:xfrm>
        </p:spPr>
        <p:txBody>
          <a:bodyPr/>
          <a:lstStyle/>
          <a:p>
            <a:r>
              <a:rPr lang="en-IN" sz="4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788677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Problem</a:t>
            </a:r>
            <a:r>
              <a:rPr spc="-65" dirty="0"/>
              <a:t> </a:t>
            </a:r>
            <a:r>
              <a:rPr spc="-10" dirty="0"/>
              <a:t>Statement</a:t>
            </a:r>
          </a:p>
        </p:txBody>
      </p:sp>
      <p:sp>
        <p:nvSpPr>
          <p:cNvPr id="3" name="TextBox 2">
            <a:extLst>
              <a:ext uri="{FF2B5EF4-FFF2-40B4-BE49-F238E27FC236}">
                <a16:creationId xmlns:a16="http://schemas.microsoft.com/office/drawing/2014/main" id="{3B8B99A5-1728-F9EC-821F-410F19C65F5B}"/>
              </a:ext>
            </a:extLst>
          </p:cNvPr>
          <p:cNvSpPr txBox="1"/>
          <p:nvPr/>
        </p:nvSpPr>
        <p:spPr>
          <a:xfrm>
            <a:off x="179628" y="753109"/>
            <a:ext cx="8659572" cy="3508653"/>
          </a:xfrm>
          <a:prstGeom prst="rect">
            <a:avLst/>
          </a:prstGeom>
          <a:noFill/>
        </p:spPr>
        <p:txBody>
          <a:bodyPr wrap="square" rtlCol="0">
            <a:spAutoFit/>
          </a:bodyPr>
          <a:lstStyle/>
          <a:p>
            <a:r>
              <a:rPr lang="en-IN" i="1" dirty="0"/>
              <a:t>PS-7: -</a:t>
            </a:r>
          </a:p>
          <a:p>
            <a:r>
              <a:rPr lang="en-US" b="0" i="0" dirty="0">
                <a:solidFill>
                  <a:srgbClr val="242424"/>
                </a:solidFill>
                <a:effectLst/>
                <a:latin typeface="Times New Roman" panose="02020603050405020304" pitchFamily="18" charset="0"/>
                <a:cs typeface="Times New Roman" panose="02020603050405020304" pitchFamily="18" charset="0"/>
              </a:rPr>
              <a:t>Innovative Monitoring System for </a:t>
            </a:r>
            <a:r>
              <a:rPr lang="en-US" b="0" i="0" dirty="0" err="1">
                <a:solidFill>
                  <a:srgbClr val="242424"/>
                </a:solidFill>
                <a:effectLst/>
                <a:latin typeface="Times New Roman" panose="02020603050405020304" pitchFamily="18" charset="0"/>
                <a:cs typeface="Times New Roman" panose="02020603050405020304" pitchFamily="18" charset="0"/>
              </a:rPr>
              <a:t>TeleICU</a:t>
            </a:r>
            <a:r>
              <a:rPr lang="en-US" b="0" i="0" dirty="0">
                <a:solidFill>
                  <a:srgbClr val="242424"/>
                </a:solidFill>
                <a:effectLst/>
                <a:latin typeface="Times New Roman" panose="02020603050405020304" pitchFamily="18" charset="0"/>
                <a:cs typeface="Times New Roman" panose="02020603050405020304" pitchFamily="18" charset="0"/>
              </a:rPr>
              <a:t> Patients Using Video Processing and Deep Learning</a:t>
            </a:r>
            <a:r>
              <a:rPr lang="en-IN" b="0" i="0" dirty="0">
                <a:solidFill>
                  <a:srgbClr val="242424"/>
                </a:solidFill>
                <a:effectLst/>
                <a:latin typeface="Times New Roman" panose="02020603050405020304" pitchFamily="18" charset="0"/>
                <a:cs typeface="Times New Roman" panose="02020603050405020304" pitchFamily="18" charset="0"/>
              </a:rPr>
              <a:t>.</a:t>
            </a:r>
          </a:p>
          <a:p>
            <a:endParaRPr lang="en-IN" dirty="0">
              <a:solidFill>
                <a:srgbClr val="242424"/>
              </a:solidFill>
              <a:latin typeface="Segoe UI" panose="020B0502040204020203" pitchFamily="34" charset="0"/>
            </a:endParaRPr>
          </a:p>
          <a:p>
            <a:r>
              <a:rPr lang="en-IN" b="1" i="1" u="sng" dirty="0">
                <a:solidFill>
                  <a:srgbClr val="242424"/>
                </a:solidFill>
                <a:latin typeface="Segoe UI" panose="020B0502040204020203" pitchFamily="34" charset="0"/>
              </a:rPr>
              <a:t>AIM:</a:t>
            </a:r>
          </a:p>
          <a:p>
            <a:r>
              <a:rPr lang="en-IN" sz="1600" dirty="0">
                <a:solidFill>
                  <a:srgbClr val="242424"/>
                </a:solidFill>
                <a:latin typeface="Times New Roman" panose="02020603050405020304" pitchFamily="18" charset="0"/>
                <a:cs typeface="Times New Roman" panose="02020603050405020304" pitchFamily="18" charset="0"/>
              </a:rPr>
              <a:t>The aim of this problem statement was to develop a </a:t>
            </a:r>
            <a:r>
              <a:rPr lang="en-US" sz="1600" b="0" i="0" dirty="0" err="1">
                <a:solidFill>
                  <a:srgbClr val="242424"/>
                </a:solidFill>
                <a:effectLst/>
                <a:latin typeface="Times New Roman" panose="02020603050405020304" pitchFamily="18" charset="0"/>
                <a:cs typeface="Times New Roman" panose="02020603050405020304" pitchFamily="18" charset="0"/>
              </a:rPr>
              <a:t>TeleICU</a:t>
            </a:r>
            <a:r>
              <a:rPr lang="en-IN" sz="1600" dirty="0">
                <a:solidFill>
                  <a:srgbClr val="242424"/>
                </a:solidFill>
                <a:latin typeface="Times New Roman" panose="02020603050405020304" pitchFamily="18" charset="0"/>
                <a:cs typeface="Times New Roman" panose="02020603050405020304" pitchFamily="18" charset="0"/>
              </a:rPr>
              <a:t> model using deep learning approaches which can give insight on the things  happening in ICU. </a:t>
            </a:r>
          </a:p>
          <a:p>
            <a:r>
              <a:rPr lang="en-IN" sz="1600" dirty="0">
                <a:solidFill>
                  <a:srgbClr val="242424"/>
                </a:solidFill>
                <a:latin typeface="Times New Roman" panose="02020603050405020304" pitchFamily="18" charset="0"/>
                <a:cs typeface="Times New Roman" panose="02020603050405020304" pitchFamily="18" charset="0"/>
              </a:rPr>
              <a:t>The data acquired through this method would be analysed and necessary action can be taken the person in-charge.</a:t>
            </a:r>
          </a:p>
          <a:p>
            <a:endParaRPr lang="en-IN" dirty="0">
              <a:solidFill>
                <a:srgbClr val="242424"/>
              </a:solidFill>
              <a:latin typeface="Segoe UI" panose="020B0502040204020203" pitchFamily="34" charset="0"/>
            </a:endParaRPr>
          </a:p>
          <a:p>
            <a:r>
              <a:rPr lang="en-IN" b="1" i="1" u="sng" dirty="0">
                <a:solidFill>
                  <a:srgbClr val="242424"/>
                </a:solidFill>
                <a:latin typeface="Segoe UI" panose="020B0502040204020203" pitchFamily="34" charset="0"/>
              </a:rPr>
              <a:t>DATASET AQUISITION:</a:t>
            </a:r>
          </a:p>
          <a:p>
            <a:r>
              <a:rPr lang="en-IN" sz="1600" dirty="0">
                <a:solidFill>
                  <a:srgbClr val="242424"/>
                </a:solidFill>
                <a:latin typeface="Times New Roman" panose="02020603050405020304" pitchFamily="18" charset="0"/>
                <a:cs typeface="Times New Roman" panose="02020603050405020304" pitchFamily="18" charset="0"/>
              </a:rPr>
              <a:t>The dataset for training of various models have been acquired through these sources:</a:t>
            </a:r>
          </a:p>
          <a:p>
            <a:r>
              <a:rPr lang="en-IN" sz="1600" dirty="0">
                <a:solidFill>
                  <a:srgbClr val="242424"/>
                </a:solidFill>
                <a:latin typeface="Times New Roman" panose="02020603050405020304" pitchFamily="18" charset="0"/>
                <a:cs typeface="Times New Roman" panose="02020603050405020304" pitchFamily="18" charset="0"/>
              </a:rPr>
              <a:t>- Google images, Shutterstock, </a:t>
            </a:r>
            <a:r>
              <a:rPr lang="en-IN" sz="1600" dirty="0" err="1">
                <a:solidFill>
                  <a:srgbClr val="242424"/>
                </a:solidFill>
                <a:latin typeface="Times New Roman" panose="02020603050405020304" pitchFamily="18" charset="0"/>
                <a:cs typeface="Times New Roman" panose="02020603050405020304" pitchFamily="18" charset="0"/>
              </a:rPr>
              <a:t>Roboflow</a:t>
            </a:r>
            <a:r>
              <a:rPr lang="en-IN" sz="1600" dirty="0">
                <a:solidFill>
                  <a:srgbClr val="242424"/>
                </a:solidFill>
                <a:latin typeface="Times New Roman" panose="02020603050405020304" pitchFamily="18" charset="0"/>
                <a:cs typeface="Times New Roman" panose="02020603050405020304" pitchFamily="18" charset="0"/>
              </a:rPr>
              <a:t> Universe, Kaggle.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2013" rIns="0" bIns="0" rtlCol="0">
            <a:spAutoFit/>
          </a:bodyPr>
          <a:lstStyle/>
          <a:p>
            <a:pPr marL="71120">
              <a:lnSpc>
                <a:spcPct val="100000"/>
              </a:lnSpc>
              <a:spcBef>
                <a:spcPts val="105"/>
              </a:spcBef>
            </a:pPr>
            <a:r>
              <a:rPr dirty="0"/>
              <a:t>Unique</a:t>
            </a:r>
            <a:r>
              <a:rPr spc="-50" dirty="0"/>
              <a:t> </a:t>
            </a:r>
            <a:r>
              <a:rPr dirty="0"/>
              <a:t>Idea</a:t>
            </a:r>
            <a:r>
              <a:rPr spc="-25" dirty="0"/>
              <a:t> </a:t>
            </a:r>
            <a:r>
              <a:rPr dirty="0"/>
              <a:t>Brief</a:t>
            </a:r>
            <a:r>
              <a:rPr spc="-30" dirty="0"/>
              <a:t> </a:t>
            </a:r>
            <a:r>
              <a:rPr spc="-10" dirty="0"/>
              <a:t>(Solution)</a:t>
            </a:r>
          </a:p>
        </p:txBody>
      </p:sp>
      <p:sp>
        <p:nvSpPr>
          <p:cNvPr id="3" name="TextBox 2">
            <a:extLst>
              <a:ext uri="{FF2B5EF4-FFF2-40B4-BE49-F238E27FC236}">
                <a16:creationId xmlns:a16="http://schemas.microsoft.com/office/drawing/2014/main" id="{E9BEE54D-C20F-4967-E2AF-B0CEEAC2D389}"/>
              </a:ext>
            </a:extLst>
          </p:cNvPr>
          <p:cNvSpPr txBox="1"/>
          <p:nvPr/>
        </p:nvSpPr>
        <p:spPr>
          <a:xfrm>
            <a:off x="179628" y="895350"/>
            <a:ext cx="8839200" cy="4370427"/>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The ideas I have used for each functionality are as follows:</a:t>
            </a:r>
          </a:p>
          <a:p>
            <a:r>
              <a:rPr lang="en-IN" i="1" u="sng" dirty="0" err="1">
                <a:latin typeface="Times New Roman" panose="02020603050405020304" pitchFamily="18" charset="0"/>
                <a:cs typeface="Times New Roman" panose="02020603050405020304" pitchFamily="18" charset="0"/>
              </a:rPr>
              <a:t>Intensivity</a:t>
            </a:r>
            <a:r>
              <a:rPr lang="en-IN" i="1" u="sng" dirty="0">
                <a:latin typeface="Times New Roman" panose="02020603050405020304" pitchFamily="18" charset="0"/>
                <a:cs typeface="Times New Roman" panose="02020603050405020304" pitchFamily="18" charset="0"/>
              </a:rPr>
              <a:t> detection:</a:t>
            </a:r>
          </a:p>
          <a:p>
            <a:r>
              <a:rPr lang="en-IN" sz="1600" dirty="0">
                <a:latin typeface="Times New Roman" panose="02020603050405020304" pitchFamily="18" charset="0"/>
                <a:cs typeface="Times New Roman" panose="02020603050405020304" pitchFamily="18" charset="0"/>
              </a:rPr>
              <a:t>-   Use of yolov8s (small) model, so as to get fast processing speed.</a:t>
            </a:r>
          </a:p>
          <a:p>
            <a:r>
              <a:rPr lang="en-IN" sz="1600" dirty="0">
                <a:latin typeface="Times New Roman" panose="02020603050405020304" pitchFamily="18" charset="0"/>
                <a:cs typeface="Times New Roman" panose="02020603050405020304" pitchFamily="18" charset="0"/>
              </a:rPr>
              <a:t>-   Trained on custom dataset.</a:t>
            </a:r>
          </a:p>
          <a:p>
            <a:endParaRPr lang="en-IN" dirty="0">
              <a:latin typeface="Times New Roman" panose="02020603050405020304" pitchFamily="18" charset="0"/>
              <a:cs typeface="Times New Roman" panose="02020603050405020304" pitchFamily="18" charset="0"/>
            </a:endParaRPr>
          </a:p>
          <a:p>
            <a:r>
              <a:rPr lang="en-IN" i="1" u="sng" dirty="0">
                <a:latin typeface="Times New Roman" panose="02020603050405020304" pitchFamily="18" charset="0"/>
                <a:cs typeface="Times New Roman" panose="02020603050405020304" pitchFamily="18" charset="0"/>
              </a:rPr>
              <a:t>Chest Pain detection:</a:t>
            </a:r>
          </a:p>
          <a:p>
            <a:pPr marL="285750" indent="-285750">
              <a:buFontTx/>
              <a:buChar char="-"/>
            </a:pPr>
            <a:r>
              <a:rPr lang="en-IN" sz="1600" dirty="0">
                <a:latin typeface="Times New Roman" panose="02020603050405020304" pitchFamily="18" charset="0"/>
                <a:cs typeface="Times New Roman" panose="02020603050405020304" pitchFamily="18" charset="0"/>
              </a:rPr>
              <a:t>Use of yolov8n (nano) model, so as to get faster processing speed. As this will be a subprocess.</a:t>
            </a:r>
          </a:p>
          <a:p>
            <a:pPr marL="285750" indent="-285750">
              <a:buFontTx/>
              <a:buChar char="-"/>
            </a:pPr>
            <a:r>
              <a:rPr lang="en-IN" sz="1600" dirty="0">
                <a:latin typeface="Times New Roman" panose="02020603050405020304" pitchFamily="18" charset="0"/>
                <a:cs typeface="Times New Roman" panose="02020603050405020304" pitchFamily="18" charset="0"/>
              </a:rPr>
              <a:t>Trained on custom dataset.</a:t>
            </a:r>
          </a:p>
          <a:p>
            <a:pPr marL="285750" indent="-285750">
              <a:buFontTx/>
              <a:buChar char="-"/>
            </a:pPr>
            <a:endParaRPr lang="en-IN" dirty="0">
              <a:latin typeface="Times New Roman" panose="02020603050405020304" pitchFamily="18" charset="0"/>
              <a:cs typeface="Times New Roman" panose="02020603050405020304" pitchFamily="18" charset="0"/>
            </a:endParaRPr>
          </a:p>
          <a:p>
            <a:r>
              <a:rPr lang="en-IN" i="1" u="sng" dirty="0">
                <a:latin typeface="Times New Roman" panose="02020603050405020304" pitchFamily="18" charset="0"/>
                <a:cs typeface="Times New Roman" panose="02020603050405020304" pitchFamily="18" charset="0"/>
              </a:rPr>
              <a:t>Fall detection:</a:t>
            </a:r>
            <a:r>
              <a:rPr lang="en-IN" sz="1200" i="1" u="sng" dirty="0">
                <a:latin typeface="Times New Roman" panose="02020603050405020304" pitchFamily="18" charset="0"/>
                <a:cs typeface="Times New Roman" panose="02020603050405020304" pitchFamily="18" charset="0"/>
                <a:sym typeface="Wingdings" panose="05000000000000000000" pitchFamily="2" charset="2"/>
              </a:rPr>
              <a:t>(Trained on custom dataset)</a:t>
            </a:r>
            <a:endParaRPr lang="en-IN" sz="1200" i="1" u="sng" dirty="0">
              <a:latin typeface="Times New Roman" panose="02020603050405020304" pitchFamily="18" charset="0"/>
              <a:cs typeface="Times New Roman" panose="02020603050405020304" pitchFamily="18" charset="0"/>
            </a:endParaRPr>
          </a:p>
          <a:p>
            <a:pPr marL="285750" indent="-285750">
              <a:buFontTx/>
              <a:buChar char="-"/>
            </a:pPr>
            <a:r>
              <a:rPr lang="en-IN" sz="1600" dirty="0">
                <a:latin typeface="Times New Roman" panose="02020603050405020304" pitchFamily="18" charset="0"/>
                <a:cs typeface="Times New Roman" panose="02020603050405020304" pitchFamily="18" charset="0"/>
              </a:rPr>
              <a:t>For this detection a posenet2.0 model is used here.</a:t>
            </a:r>
          </a:p>
          <a:p>
            <a:pPr marL="285750" indent="-285750">
              <a:buFontTx/>
              <a:buChar char="-"/>
            </a:pPr>
            <a:r>
              <a:rPr lang="en-IN" sz="1600" dirty="0" err="1">
                <a:latin typeface="Times New Roman" panose="02020603050405020304" pitchFamily="18" charset="0"/>
                <a:cs typeface="Times New Roman" panose="02020603050405020304" pitchFamily="18" charset="0"/>
              </a:rPr>
              <a:t>Posenet</a:t>
            </a:r>
            <a:r>
              <a:rPr lang="en-IN" sz="1600" dirty="0">
                <a:latin typeface="Times New Roman" panose="02020603050405020304" pitchFamily="18" charset="0"/>
                <a:cs typeface="Times New Roman" panose="02020603050405020304" pitchFamily="18" charset="0"/>
              </a:rPr>
              <a:t> is known for their fast inferencing speed.</a:t>
            </a:r>
          </a:p>
          <a:p>
            <a:pPr marL="285750" indent="-285750">
              <a:buFontTx/>
              <a:buChar char="-"/>
            </a:pPr>
            <a:r>
              <a:rPr lang="en-IN" sz="1600" dirty="0">
                <a:latin typeface="Times New Roman" panose="02020603050405020304" pitchFamily="18" charset="0"/>
                <a:cs typeface="Times New Roman" panose="02020603050405020304" pitchFamily="18" charset="0"/>
              </a:rPr>
              <a:t>As a person falling is a fast action, this model was </a:t>
            </a:r>
            <a:r>
              <a:rPr lang="en-IN" sz="1600" dirty="0" err="1">
                <a:latin typeface="Times New Roman" panose="02020603050405020304" pitchFamily="18" charset="0"/>
                <a:cs typeface="Times New Roman" panose="02020603050405020304" pitchFamily="18" charset="0"/>
              </a:rPr>
              <a:t>choosen</a:t>
            </a:r>
            <a:r>
              <a:rPr lang="en-IN" sz="1600"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2E41D-CAC4-1F45-11CE-2F6342731FD3}"/>
              </a:ext>
            </a:extLst>
          </p:cNvPr>
          <p:cNvSpPr>
            <a:spLocks noGrp="1"/>
          </p:cNvSpPr>
          <p:nvPr>
            <p:ph type="title"/>
          </p:nvPr>
        </p:nvSpPr>
        <p:spPr>
          <a:xfrm>
            <a:off x="179628" y="227838"/>
            <a:ext cx="5320487" cy="400110"/>
          </a:xfrm>
        </p:spPr>
        <p:txBody>
          <a:bodyPr/>
          <a:lstStyle/>
          <a:p>
            <a:r>
              <a:rPr lang="en-IN" dirty="0"/>
              <a:t>Unique</a:t>
            </a:r>
            <a:r>
              <a:rPr lang="en-IN" spc="-50" dirty="0"/>
              <a:t> </a:t>
            </a:r>
            <a:r>
              <a:rPr lang="en-IN" dirty="0"/>
              <a:t>Idea</a:t>
            </a:r>
            <a:r>
              <a:rPr lang="en-IN" spc="-25" dirty="0"/>
              <a:t> </a:t>
            </a:r>
            <a:r>
              <a:rPr lang="en-IN" dirty="0"/>
              <a:t>Brief</a:t>
            </a:r>
            <a:r>
              <a:rPr lang="en-IN" spc="-30" dirty="0"/>
              <a:t> </a:t>
            </a:r>
            <a:r>
              <a:rPr lang="en-IN" spc="-10" dirty="0"/>
              <a:t>(Solution)</a:t>
            </a:r>
            <a:endParaRPr lang="en-IN" dirty="0"/>
          </a:p>
        </p:txBody>
      </p:sp>
      <p:sp>
        <p:nvSpPr>
          <p:cNvPr id="3" name="TextBox 2">
            <a:extLst>
              <a:ext uri="{FF2B5EF4-FFF2-40B4-BE49-F238E27FC236}">
                <a16:creationId xmlns:a16="http://schemas.microsoft.com/office/drawing/2014/main" id="{3D3B424C-8605-C9B9-2BFC-9411DD6C4024}"/>
              </a:ext>
            </a:extLst>
          </p:cNvPr>
          <p:cNvSpPr txBox="1"/>
          <p:nvPr/>
        </p:nvSpPr>
        <p:spPr>
          <a:xfrm>
            <a:off x="179628" y="819150"/>
            <a:ext cx="8735772" cy="2154436"/>
          </a:xfrm>
          <a:prstGeom prst="rect">
            <a:avLst/>
          </a:prstGeom>
          <a:noFill/>
        </p:spPr>
        <p:txBody>
          <a:bodyPr wrap="square" rtlCol="0">
            <a:spAutoFit/>
          </a:bodyPr>
          <a:lstStyle/>
          <a:p>
            <a:r>
              <a:rPr lang="en-IN" i="1" u="sng" dirty="0">
                <a:latin typeface="Times New Roman" panose="02020603050405020304" pitchFamily="18" charset="0"/>
                <a:cs typeface="Times New Roman" panose="02020603050405020304" pitchFamily="18" charset="0"/>
              </a:rPr>
              <a:t>Vital-Sign detection:</a:t>
            </a:r>
          </a:p>
          <a:p>
            <a:pPr marL="285750" indent="-285750">
              <a:buFontTx/>
              <a:buChar char="-"/>
            </a:pPr>
            <a:r>
              <a:rPr lang="en-IN" sz="1600" dirty="0">
                <a:latin typeface="Times New Roman" panose="02020603050405020304" pitchFamily="18" charset="0"/>
                <a:cs typeface="Times New Roman" panose="02020603050405020304" pitchFamily="18" charset="0"/>
              </a:rPr>
              <a:t>Use of dual model system both trained on yolov8n for faster processing.</a:t>
            </a:r>
          </a:p>
          <a:p>
            <a:pPr marL="285750" indent="-285750">
              <a:buFontTx/>
              <a:buChar char="-"/>
            </a:pPr>
            <a:r>
              <a:rPr lang="en-IN" sz="1600" dirty="0">
                <a:latin typeface="Times New Roman" panose="02020603050405020304" pitchFamily="18" charset="0"/>
                <a:cs typeface="Times New Roman" panose="02020603050405020304" pitchFamily="18" charset="0"/>
              </a:rPr>
              <a:t>The first model detects the monitors in the image, then the second model extracts the vital information from the monitor by taking out the </a:t>
            </a:r>
            <a:r>
              <a:rPr lang="en-IN" sz="1600" dirty="0" err="1">
                <a:latin typeface="Times New Roman" panose="02020603050405020304" pitchFamily="18" charset="0"/>
                <a:cs typeface="Times New Roman" panose="02020603050405020304" pitchFamily="18" charset="0"/>
              </a:rPr>
              <a:t>roi</a:t>
            </a:r>
            <a:r>
              <a:rPr lang="en-IN" sz="1600" dirty="0">
                <a:latin typeface="Times New Roman" panose="02020603050405020304" pitchFamily="18" charset="0"/>
                <a:cs typeface="Times New Roman" panose="02020603050405020304" pitchFamily="18" charset="0"/>
              </a:rPr>
              <a:t>(Region of Interest) and scanning it.</a:t>
            </a:r>
          </a:p>
          <a:p>
            <a:pPr marL="285750" indent="-285750">
              <a:buFontTx/>
              <a:buChar char="-"/>
            </a:pPr>
            <a:r>
              <a:rPr lang="en-IN" sz="1600" dirty="0">
                <a:latin typeface="Times New Roman" panose="02020603050405020304" pitchFamily="18" charset="0"/>
                <a:cs typeface="Times New Roman" panose="02020603050405020304" pitchFamily="18" charset="0"/>
              </a:rPr>
              <a:t>Then the information(mainly HR is monitored) is published.</a:t>
            </a:r>
          </a:p>
          <a:p>
            <a:pPr marL="285750" indent="-285750">
              <a:buFontTx/>
              <a:buChar char="-"/>
            </a:pPr>
            <a:r>
              <a:rPr lang="en-IN" sz="1600" dirty="0">
                <a:effectLst/>
                <a:latin typeface="Times New Roman" panose="02020603050405020304" pitchFamily="18" charset="0"/>
                <a:cs typeface="Times New Roman" panose="02020603050405020304" pitchFamily="18" charset="0"/>
              </a:rPr>
              <a:t>Trained on custom dataset.</a:t>
            </a:r>
            <a:endParaRPr lang="en-IN" sz="1600" dirty="0">
              <a:effectLst/>
            </a:endParaRPr>
          </a:p>
          <a:p>
            <a:pPr marL="285750" indent="-285750">
              <a:buFontTx/>
              <a:buChar char="-"/>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9739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99567" rIns="0" bIns="0" rtlCol="0">
            <a:spAutoFit/>
          </a:bodyPr>
          <a:lstStyle/>
          <a:p>
            <a:pPr marL="66675">
              <a:lnSpc>
                <a:spcPct val="100000"/>
              </a:lnSpc>
              <a:spcBef>
                <a:spcPts val="105"/>
              </a:spcBef>
            </a:pPr>
            <a:r>
              <a:rPr dirty="0"/>
              <a:t>Features</a:t>
            </a:r>
            <a:r>
              <a:rPr spc="-35" dirty="0"/>
              <a:t> </a:t>
            </a:r>
            <a:r>
              <a:rPr spc="-10" dirty="0"/>
              <a:t>Offered</a:t>
            </a:r>
          </a:p>
        </p:txBody>
      </p:sp>
      <p:sp>
        <p:nvSpPr>
          <p:cNvPr id="3" name="TextBox 2">
            <a:extLst>
              <a:ext uri="{FF2B5EF4-FFF2-40B4-BE49-F238E27FC236}">
                <a16:creationId xmlns:a16="http://schemas.microsoft.com/office/drawing/2014/main" id="{22FB7B7B-15B0-7195-9C60-0814D624A386}"/>
              </a:ext>
            </a:extLst>
          </p:cNvPr>
          <p:cNvSpPr txBox="1"/>
          <p:nvPr/>
        </p:nvSpPr>
        <p:spPr>
          <a:xfrm>
            <a:off x="228600" y="895350"/>
            <a:ext cx="8534400" cy="3816429"/>
          </a:xfrm>
          <a:prstGeom prst="rect">
            <a:avLst/>
          </a:prstGeom>
          <a:noFill/>
        </p:spPr>
        <p:txBody>
          <a:bodyPr wrap="square" rtlCol="0">
            <a:spAutoFit/>
          </a:bodyPr>
          <a:lstStyle/>
          <a:p>
            <a:r>
              <a:rPr lang="en-US" b="1" i="1" u="sng" dirty="0" err="1">
                <a:latin typeface="Times New Roman" panose="02020603050405020304" pitchFamily="18" charset="0"/>
                <a:cs typeface="Times New Roman" panose="02020603050405020304" pitchFamily="18" charset="0"/>
              </a:rPr>
              <a:t>Intensivity</a:t>
            </a:r>
            <a:r>
              <a:rPr lang="en-US" b="1" i="1" u="sng" dirty="0">
                <a:latin typeface="Times New Roman" panose="02020603050405020304" pitchFamily="18" charset="0"/>
                <a:cs typeface="Times New Roman" panose="02020603050405020304" pitchFamily="18" charset="0"/>
              </a:rPr>
              <a:t> Detection Model: </a:t>
            </a:r>
            <a:r>
              <a:rPr lang="en-US" dirty="0">
                <a:latin typeface="Times New Roman" panose="02020603050405020304" pitchFamily="18" charset="0"/>
                <a:cs typeface="Times New Roman" panose="02020603050405020304" pitchFamily="18" charset="0"/>
              </a:rPr>
              <a:t>YOLOv8 (best.pt)</a:t>
            </a:r>
          </a:p>
          <a:p>
            <a:r>
              <a:rPr lang="en-US" i="1" dirty="0">
                <a:latin typeface="Times New Roman" panose="02020603050405020304" pitchFamily="18" charset="0"/>
                <a:cs typeface="Times New Roman" panose="02020603050405020304" pitchFamily="18" charset="0"/>
              </a:rPr>
              <a:t>Functionality: </a:t>
            </a:r>
            <a:r>
              <a:rPr lang="en-US" sz="1600" dirty="0">
                <a:latin typeface="Times New Roman" panose="02020603050405020304" pitchFamily="18" charset="0"/>
                <a:cs typeface="Times New Roman" panose="02020603050405020304" pitchFamily="18" charset="0"/>
              </a:rPr>
              <a:t>This model is designed to detect individuals within an ICU setting, distinguishing between different categories such as intensities, family members, and patients. By processing video frames with an input shape of (1, 3, 640, 640), the model helps in identifying and tracking the presence of these entities in real-time. This is crucial for monitoring the ICU environment and ensuring that only authorized personnel are present.</a:t>
            </a:r>
          </a:p>
          <a:p>
            <a:endParaRPr lang="en-US" sz="1600" dirty="0">
              <a:latin typeface="Times New Roman" panose="02020603050405020304" pitchFamily="18" charset="0"/>
              <a:cs typeface="Times New Roman" panose="02020603050405020304" pitchFamily="18" charset="0"/>
            </a:endParaRPr>
          </a:p>
          <a:p>
            <a:r>
              <a:rPr lang="en-US" b="1" i="1" u="sng" dirty="0">
                <a:latin typeface="Times New Roman" panose="02020603050405020304" pitchFamily="18" charset="0"/>
                <a:cs typeface="Times New Roman" panose="02020603050405020304" pitchFamily="18" charset="0"/>
              </a:rPr>
              <a:t>Chest Pain Detection Model: </a:t>
            </a:r>
            <a:r>
              <a:rPr lang="en-US" dirty="0">
                <a:latin typeface="Times New Roman" panose="02020603050405020304" pitchFamily="18" charset="0"/>
                <a:cs typeface="Times New Roman" panose="02020603050405020304" pitchFamily="18" charset="0"/>
              </a:rPr>
              <a:t>YOLO Nano-S (best_chest.pt)</a:t>
            </a:r>
          </a:p>
          <a:p>
            <a:r>
              <a:rPr lang="en-US" i="1" dirty="0">
                <a:latin typeface="Times New Roman" panose="02020603050405020304" pitchFamily="18" charset="0"/>
                <a:cs typeface="Times New Roman" panose="02020603050405020304" pitchFamily="18" charset="0"/>
              </a:rPr>
              <a:t>Functionality: </a:t>
            </a:r>
            <a:r>
              <a:rPr lang="en-US" sz="1600" dirty="0">
                <a:latin typeface="Times New Roman" panose="02020603050405020304" pitchFamily="18" charset="0"/>
                <a:cs typeface="Times New Roman" panose="02020603050405020304" pitchFamily="18" charset="0"/>
              </a:rPr>
              <a:t>This model scans every 3rd frame of the video feed to detect signs of chest pain in patients. If the model identifies a chest pain indication within a patient bounding box for a continuous duration of 3 seconds, it triggers an alert. The input shape for this model is (1, 3, 416, 416). This feature is essential for promptly responding to critical conditions and providing immediate medical attention.</a:t>
            </a:r>
            <a:endParaRPr lang="en-IN" sz="16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1D57F-B91B-B2E7-22A8-32716810E384}"/>
              </a:ext>
            </a:extLst>
          </p:cNvPr>
          <p:cNvSpPr>
            <a:spLocks noGrp="1"/>
          </p:cNvSpPr>
          <p:nvPr>
            <p:ph type="title"/>
          </p:nvPr>
        </p:nvSpPr>
        <p:spPr>
          <a:xfrm>
            <a:off x="179628" y="227838"/>
            <a:ext cx="5320487" cy="400110"/>
          </a:xfrm>
        </p:spPr>
        <p:txBody>
          <a:bodyPr/>
          <a:lstStyle/>
          <a:p>
            <a:r>
              <a:rPr lang="en-IN" dirty="0"/>
              <a:t>Features</a:t>
            </a:r>
            <a:r>
              <a:rPr lang="en-IN" spc="-35" dirty="0"/>
              <a:t> </a:t>
            </a:r>
            <a:r>
              <a:rPr lang="en-IN" spc="-10" dirty="0"/>
              <a:t>Offered</a:t>
            </a:r>
            <a:endParaRPr lang="en-IN" dirty="0"/>
          </a:p>
        </p:txBody>
      </p:sp>
      <p:sp>
        <p:nvSpPr>
          <p:cNvPr id="3" name="TextBox 2">
            <a:extLst>
              <a:ext uri="{FF2B5EF4-FFF2-40B4-BE49-F238E27FC236}">
                <a16:creationId xmlns:a16="http://schemas.microsoft.com/office/drawing/2014/main" id="{CBF89566-53CC-AD40-8B2B-E7B3CF29ADBA}"/>
              </a:ext>
            </a:extLst>
          </p:cNvPr>
          <p:cNvSpPr txBox="1"/>
          <p:nvPr/>
        </p:nvSpPr>
        <p:spPr>
          <a:xfrm>
            <a:off x="179628" y="819150"/>
            <a:ext cx="8659572" cy="3231654"/>
          </a:xfrm>
          <a:prstGeom prst="rect">
            <a:avLst/>
          </a:prstGeom>
          <a:noFill/>
        </p:spPr>
        <p:txBody>
          <a:bodyPr wrap="square" rtlCol="0">
            <a:spAutoFit/>
          </a:bodyPr>
          <a:lstStyle/>
          <a:p>
            <a:r>
              <a:rPr lang="en-US" b="1" i="1" u="sng" dirty="0">
                <a:latin typeface="Times New Roman" panose="02020603050405020304" pitchFamily="18" charset="0"/>
                <a:cs typeface="Times New Roman" panose="02020603050405020304" pitchFamily="18" charset="0"/>
              </a:rPr>
              <a:t>Vital Signs Detection Models:</a:t>
            </a:r>
            <a:r>
              <a:rPr lang="en-US" b="1" i="1" dirty="0">
                <a:latin typeface="Times New Roman" panose="02020603050405020304" pitchFamily="18" charset="0"/>
                <a:cs typeface="Times New Roman" panose="02020603050405020304" pitchFamily="18" charset="0"/>
              </a:rPr>
              <a:t> </a:t>
            </a:r>
            <a:r>
              <a:rPr lang="en-US" sz="1400" b="1" i="1" dirty="0">
                <a:latin typeface="Times New Roman" panose="02020603050405020304" pitchFamily="18" charset="0"/>
                <a:cs typeface="Times New Roman" panose="02020603050405020304" pitchFamily="18" charset="0"/>
                <a:sym typeface="Wingdings" panose="05000000000000000000" pitchFamily="2" charset="2"/>
              </a:rPr>
              <a:t>(Experimental)</a:t>
            </a:r>
            <a:endParaRPr lang="en-US" sz="1400" b="1" i="1" dirty="0">
              <a:latin typeface="Times New Roman" panose="02020603050405020304" pitchFamily="18" charset="0"/>
              <a:cs typeface="Times New Roman" panose="02020603050405020304" pitchFamily="18" charset="0"/>
            </a:endParaRPr>
          </a:p>
          <a:p>
            <a:r>
              <a:rPr lang="en-US" b="1" i="1" u="sng" dirty="0">
                <a:latin typeface="Times New Roman" panose="02020603050405020304" pitchFamily="18" charset="0"/>
                <a:cs typeface="Times New Roman" panose="02020603050405020304" pitchFamily="18" charset="0"/>
              </a:rPr>
              <a:t> </a:t>
            </a:r>
          </a:p>
          <a:p>
            <a:pPr marL="285750" indent="-285750">
              <a:buFontTx/>
              <a:buChar char="-"/>
            </a:pPr>
            <a:r>
              <a:rPr lang="en-US" dirty="0">
                <a:latin typeface="Times New Roman" panose="02020603050405020304" pitchFamily="18" charset="0"/>
                <a:cs typeface="Times New Roman" panose="02020603050405020304" pitchFamily="18" charset="0"/>
              </a:rPr>
              <a:t>YOLOv8 for Monitor Detection (best_monitor.pt)</a:t>
            </a:r>
          </a:p>
          <a:p>
            <a:pPr marL="285750" indent="-285750">
              <a:buFontTx/>
              <a:buChar char="-"/>
            </a:pPr>
            <a:r>
              <a:rPr lang="en-US" dirty="0">
                <a:latin typeface="Times New Roman" panose="02020603050405020304" pitchFamily="18" charset="0"/>
                <a:cs typeface="Times New Roman" panose="02020603050405020304" pitchFamily="18" charset="0"/>
              </a:rPr>
              <a:t>YOLOv8 for Vitals Detection (best_vitals-2.pt)</a:t>
            </a:r>
          </a:p>
          <a:p>
            <a:endParaRPr lang="en-US" dirty="0">
              <a:latin typeface="Times New Roman" panose="02020603050405020304" pitchFamily="18" charset="0"/>
              <a:cs typeface="Times New Roman" panose="02020603050405020304" pitchFamily="18" charset="0"/>
            </a:endParaRPr>
          </a:p>
          <a:p>
            <a:r>
              <a:rPr lang="en-US" i="1" dirty="0">
                <a:latin typeface="Times New Roman" panose="02020603050405020304" pitchFamily="18" charset="0"/>
                <a:cs typeface="Times New Roman" panose="02020603050405020304" pitchFamily="18" charset="0"/>
              </a:rPr>
              <a:t>Functionality: </a:t>
            </a:r>
            <a:r>
              <a:rPr lang="en-US" sz="1600" dirty="0">
                <a:latin typeface="Times New Roman" panose="02020603050405020304" pitchFamily="18" charset="0"/>
                <a:cs typeface="Times New Roman" panose="02020603050405020304" pitchFamily="18" charset="0"/>
              </a:rPr>
              <a:t>This dual-model setup is designed to monitor the patient's vital signs. The monitor detection model identifies the monitor within the frame, while the vitals detection model focuses on the vital sign readings displayed on the monitor. Both models process every 3rd frame with an input shape of (1, 3, 416, 416). Using </a:t>
            </a:r>
            <a:r>
              <a:rPr lang="en-US" sz="1600" dirty="0" err="1">
                <a:latin typeface="Times New Roman" panose="02020603050405020304" pitchFamily="18" charset="0"/>
                <a:cs typeface="Times New Roman" panose="02020603050405020304" pitchFamily="18" charset="0"/>
              </a:rPr>
              <a:t>EasyOCR</a:t>
            </a:r>
            <a:r>
              <a:rPr lang="en-US" sz="1600" dirty="0">
                <a:latin typeface="Times New Roman" panose="02020603050405020304" pitchFamily="18" charset="0"/>
                <a:cs typeface="Times New Roman" panose="02020603050405020304" pitchFamily="18" charset="0"/>
              </a:rPr>
              <a:t>, the system reads the heart rate (HR) from the bounding box. If the HR value is below 60 or above 155, an alert is triggered, indicating potential medical issues that require attention. This feature ensures continuous and accurate monitoring of vital signs, crucial for patient health management.</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2185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E118A-4C7A-768C-C925-4845B3EDC363}"/>
              </a:ext>
            </a:extLst>
          </p:cNvPr>
          <p:cNvSpPr>
            <a:spLocks noGrp="1"/>
          </p:cNvSpPr>
          <p:nvPr>
            <p:ph type="title"/>
          </p:nvPr>
        </p:nvSpPr>
        <p:spPr>
          <a:xfrm>
            <a:off x="179628" y="227838"/>
            <a:ext cx="5320487" cy="400110"/>
          </a:xfrm>
        </p:spPr>
        <p:txBody>
          <a:bodyPr/>
          <a:lstStyle/>
          <a:p>
            <a:r>
              <a:rPr lang="en-IN" dirty="0"/>
              <a:t>Features</a:t>
            </a:r>
            <a:r>
              <a:rPr lang="en-IN" spc="-35" dirty="0"/>
              <a:t> </a:t>
            </a:r>
            <a:r>
              <a:rPr lang="en-IN" spc="-10" dirty="0"/>
              <a:t>Offered</a:t>
            </a:r>
            <a:endParaRPr lang="en-IN" dirty="0"/>
          </a:p>
        </p:txBody>
      </p:sp>
      <p:sp>
        <p:nvSpPr>
          <p:cNvPr id="3" name="TextBox 2">
            <a:extLst>
              <a:ext uri="{FF2B5EF4-FFF2-40B4-BE49-F238E27FC236}">
                <a16:creationId xmlns:a16="http://schemas.microsoft.com/office/drawing/2014/main" id="{4C8AE671-22B6-ED6E-781F-3D856362302B}"/>
              </a:ext>
            </a:extLst>
          </p:cNvPr>
          <p:cNvSpPr txBox="1"/>
          <p:nvPr/>
        </p:nvSpPr>
        <p:spPr>
          <a:xfrm>
            <a:off x="179628" y="895350"/>
            <a:ext cx="8735772" cy="1384995"/>
          </a:xfrm>
          <a:prstGeom prst="rect">
            <a:avLst/>
          </a:prstGeom>
          <a:noFill/>
        </p:spPr>
        <p:txBody>
          <a:bodyPr wrap="square" rtlCol="0">
            <a:spAutoFit/>
          </a:bodyPr>
          <a:lstStyle/>
          <a:p>
            <a:r>
              <a:rPr lang="en-US" b="1" i="1" u="sng" dirty="0">
                <a:latin typeface="Times New Roman" panose="02020603050405020304" pitchFamily="18" charset="0"/>
                <a:cs typeface="Times New Roman" panose="02020603050405020304" pitchFamily="18" charset="0"/>
              </a:rPr>
              <a:t>Fall </a:t>
            </a:r>
            <a:r>
              <a:rPr lang="en-US" b="1" i="1" u="sng" dirty="0" err="1">
                <a:latin typeface="Times New Roman" panose="02020603050405020304" pitchFamily="18" charset="0"/>
                <a:cs typeface="Times New Roman" panose="02020603050405020304" pitchFamily="18" charset="0"/>
              </a:rPr>
              <a:t>DetectionModel</a:t>
            </a:r>
            <a:r>
              <a:rPr lang="en-US" b="1" i="1" u="sng"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PoseNet</a:t>
            </a:r>
            <a:r>
              <a:rPr lang="en-US" dirty="0">
                <a:latin typeface="Times New Roman" panose="02020603050405020304" pitchFamily="18" charset="0"/>
                <a:cs typeface="Times New Roman" panose="02020603050405020304" pitchFamily="18" charset="0"/>
              </a:rPr>
              <a:t> 2.0 (</a:t>
            </a:r>
            <a:r>
              <a:rPr lang="en-US" dirty="0" err="1">
                <a:latin typeface="Times New Roman" panose="02020603050405020304" pitchFamily="18" charset="0"/>
                <a:cs typeface="Times New Roman" panose="02020603050405020304" pitchFamily="18" charset="0"/>
              </a:rPr>
              <a:t>fall.tflite</a:t>
            </a:r>
            <a:r>
              <a:rPr lang="en-US" dirty="0">
                <a:latin typeface="Times New Roman" panose="02020603050405020304" pitchFamily="18" charset="0"/>
                <a:cs typeface="Times New Roman" panose="02020603050405020304" pitchFamily="18" charset="0"/>
              </a:rPr>
              <a:t>)</a:t>
            </a:r>
          </a:p>
          <a:p>
            <a:r>
              <a:rPr lang="en-US" i="1" dirty="0">
                <a:latin typeface="Times New Roman" panose="02020603050405020304" pitchFamily="18" charset="0"/>
                <a:cs typeface="Times New Roman" panose="02020603050405020304" pitchFamily="18" charset="0"/>
              </a:rPr>
              <a:t>Functionality: </a:t>
            </a:r>
            <a:r>
              <a:rPr lang="en-US" sz="1600" dirty="0">
                <a:latin typeface="Times New Roman" panose="02020603050405020304" pitchFamily="18" charset="0"/>
                <a:cs typeface="Times New Roman" panose="02020603050405020304" pitchFamily="18" charset="0"/>
              </a:rPr>
              <a:t>The fall detection model uses </a:t>
            </a:r>
            <a:r>
              <a:rPr lang="en-US" sz="1600" dirty="0" err="1">
                <a:latin typeface="Times New Roman" panose="02020603050405020304" pitchFamily="18" charset="0"/>
                <a:cs typeface="Times New Roman" panose="02020603050405020304" pitchFamily="18" charset="0"/>
              </a:rPr>
              <a:t>PoseNet</a:t>
            </a:r>
            <a:r>
              <a:rPr lang="en-US" sz="1600" dirty="0">
                <a:latin typeface="Times New Roman" panose="02020603050405020304" pitchFamily="18" charset="0"/>
                <a:cs typeface="Times New Roman" panose="02020603050405020304" pitchFamily="18" charset="0"/>
              </a:rPr>
              <a:t> 2.0 to analyze every 3rd frame for any indications of a fall. By monitoring the patient's posture and movements, it can accurately detect falls and subsequently trigger alerts to ensure quick response times. This feature is vital for preventing injuries and ensuring patient safety.</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4106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6502" rIns="0" bIns="0" rtlCol="0">
            <a:spAutoFit/>
          </a:bodyPr>
          <a:lstStyle/>
          <a:p>
            <a:pPr marL="64769">
              <a:lnSpc>
                <a:spcPct val="100000"/>
              </a:lnSpc>
              <a:spcBef>
                <a:spcPts val="105"/>
              </a:spcBef>
            </a:pPr>
            <a:r>
              <a:rPr spc="-10" dirty="0"/>
              <a:t>Process</a:t>
            </a:r>
            <a:r>
              <a:rPr spc="-325" dirty="0"/>
              <a:t> </a:t>
            </a:r>
            <a:r>
              <a:rPr spc="-20" dirty="0"/>
              <a:t>flow</a:t>
            </a:r>
          </a:p>
        </p:txBody>
      </p:sp>
      <p:sp>
        <p:nvSpPr>
          <p:cNvPr id="3" name="Rectangle 2">
            <a:extLst>
              <a:ext uri="{FF2B5EF4-FFF2-40B4-BE49-F238E27FC236}">
                <a16:creationId xmlns:a16="http://schemas.microsoft.com/office/drawing/2014/main" id="{FB8E3D89-646D-C9F8-AEB9-D0961EA79BDF}"/>
              </a:ext>
            </a:extLst>
          </p:cNvPr>
          <p:cNvSpPr/>
          <p:nvPr/>
        </p:nvSpPr>
        <p:spPr>
          <a:xfrm>
            <a:off x="381000" y="2495550"/>
            <a:ext cx="1828800" cy="838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INTENSIVITY DETECTION </a:t>
            </a:r>
          </a:p>
        </p:txBody>
      </p:sp>
      <p:sp>
        <p:nvSpPr>
          <p:cNvPr id="4" name="Rectangle 3">
            <a:extLst>
              <a:ext uri="{FF2B5EF4-FFF2-40B4-BE49-F238E27FC236}">
                <a16:creationId xmlns:a16="http://schemas.microsoft.com/office/drawing/2014/main" id="{C3531460-0FFE-21BC-8176-0938ADEC1880}"/>
              </a:ext>
            </a:extLst>
          </p:cNvPr>
          <p:cNvSpPr/>
          <p:nvPr/>
        </p:nvSpPr>
        <p:spPr>
          <a:xfrm>
            <a:off x="3429000" y="1052829"/>
            <a:ext cx="1676400" cy="609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Fall Detection</a:t>
            </a:r>
          </a:p>
        </p:txBody>
      </p:sp>
      <p:sp>
        <p:nvSpPr>
          <p:cNvPr id="5" name="Rectangle 4">
            <a:extLst>
              <a:ext uri="{FF2B5EF4-FFF2-40B4-BE49-F238E27FC236}">
                <a16:creationId xmlns:a16="http://schemas.microsoft.com/office/drawing/2014/main" id="{4DB3F7F3-47DF-91D8-FD2B-BB3C68044BE5}"/>
              </a:ext>
            </a:extLst>
          </p:cNvPr>
          <p:cNvSpPr/>
          <p:nvPr/>
        </p:nvSpPr>
        <p:spPr>
          <a:xfrm>
            <a:off x="3429000" y="2397919"/>
            <a:ext cx="1676400" cy="5167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Chest Pain Detection</a:t>
            </a:r>
          </a:p>
        </p:txBody>
      </p:sp>
      <p:sp>
        <p:nvSpPr>
          <p:cNvPr id="6" name="Rectangle 5">
            <a:extLst>
              <a:ext uri="{FF2B5EF4-FFF2-40B4-BE49-F238E27FC236}">
                <a16:creationId xmlns:a16="http://schemas.microsoft.com/office/drawing/2014/main" id="{BA6EADDC-74C7-0BC1-F08D-2E51A8C702A9}"/>
              </a:ext>
            </a:extLst>
          </p:cNvPr>
          <p:cNvSpPr/>
          <p:nvPr/>
        </p:nvSpPr>
        <p:spPr>
          <a:xfrm>
            <a:off x="3371850" y="3657284"/>
            <a:ext cx="1790700" cy="5252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Vital Sign Detection</a:t>
            </a:r>
          </a:p>
        </p:txBody>
      </p:sp>
      <p:sp>
        <p:nvSpPr>
          <p:cNvPr id="7" name="Oval 6">
            <a:extLst>
              <a:ext uri="{FF2B5EF4-FFF2-40B4-BE49-F238E27FC236}">
                <a16:creationId xmlns:a16="http://schemas.microsoft.com/office/drawing/2014/main" id="{B4CA1B8C-8206-3AA1-0989-A8A3C92C4AD9}"/>
              </a:ext>
            </a:extLst>
          </p:cNvPr>
          <p:cNvSpPr/>
          <p:nvPr/>
        </p:nvSpPr>
        <p:spPr>
          <a:xfrm>
            <a:off x="723900" y="1052829"/>
            <a:ext cx="1143000" cy="6096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INPUT FEED</a:t>
            </a:r>
          </a:p>
        </p:txBody>
      </p:sp>
      <p:sp>
        <p:nvSpPr>
          <p:cNvPr id="8" name="Rectangle 7">
            <a:extLst>
              <a:ext uri="{FF2B5EF4-FFF2-40B4-BE49-F238E27FC236}">
                <a16:creationId xmlns:a16="http://schemas.microsoft.com/office/drawing/2014/main" id="{25443887-37AB-0DB9-A608-E69BB1D74BA7}"/>
              </a:ext>
            </a:extLst>
          </p:cNvPr>
          <p:cNvSpPr/>
          <p:nvPr/>
        </p:nvSpPr>
        <p:spPr>
          <a:xfrm>
            <a:off x="6248400" y="2402681"/>
            <a:ext cx="2362200" cy="6858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OUTPUT FEED</a:t>
            </a:r>
          </a:p>
          <a:p>
            <a:pPr algn="ctr"/>
            <a:r>
              <a:rPr lang="en-IN" dirty="0"/>
              <a:t>/ALERT</a:t>
            </a:r>
          </a:p>
        </p:txBody>
      </p:sp>
      <p:sp>
        <p:nvSpPr>
          <p:cNvPr id="9" name="Oval 8">
            <a:extLst>
              <a:ext uri="{FF2B5EF4-FFF2-40B4-BE49-F238E27FC236}">
                <a16:creationId xmlns:a16="http://schemas.microsoft.com/office/drawing/2014/main" id="{9A4B1F64-8235-9AA5-0C4E-95DF4CFB53D2}"/>
              </a:ext>
            </a:extLst>
          </p:cNvPr>
          <p:cNvSpPr/>
          <p:nvPr/>
        </p:nvSpPr>
        <p:spPr>
          <a:xfrm>
            <a:off x="6591300" y="3919919"/>
            <a:ext cx="1676400" cy="533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Action</a:t>
            </a:r>
          </a:p>
        </p:txBody>
      </p:sp>
      <p:cxnSp>
        <p:nvCxnSpPr>
          <p:cNvPr id="11" name="Straight Arrow Connector 10">
            <a:extLst>
              <a:ext uri="{FF2B5EF4-FFF2-40B4-BE49-F238E27FC236}">
                <a16:creationId xmlns:a16="http://schemas.microsoft.com/office/drawing/2014/main" id="{BAF81AC7-303F-6725-7E19-EF0FD582FC1D}"/>
              </a:ext>
            </a:extLst>
          </p:cNvPr>
          <p:cNvCxnSpPr>
            <a:stCxn id="7" idx="4"/>
            <a:endCxn id="3" idx="0"/>
          </p:cNvCxnSpPr>
          <p:nvPr/>
        </p:nvCxnSpPr>
        <p:spPr>
          <a:xfrm>
            <a:off x="1295400" y="1662429"/>
            <a:ext cx="0" cy="833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861CCE8-F97E-D3BF-CC3F-FAFBA70C968B}"/>
              </a:ext>
            </a:extLst>
          </p:cNvPr>
          <p:cNvCxnSpPr>
            <a:cxnSpLocks/>
            <a:stCxn id="3" idx="3"/>
            <a:endCxn id="4" idx="1"/>
          </p:cNvCxnSpPr>
          <p:nvPr/>
        </p:nvCxnSpPr>
        <p:spPr>
          <a:xfrm flipV="1">
            <a:off x="2209800" y="1357629"/>
            <a:ext cx="1219200" cy="1557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D88CBFD-55B3-7450-99E9-32AEA1895C50}"/>
              </a:ext>
            </a:extLst>
          </p:cNvPr>
          <p:cNvCxnSpPr>
            <a:stCxn id="4" idx="2"/>
            <a:endCxn id="5" idx="0"/>
          </p:cNvCxnSpPr>
          <p:nvPr/>
        </p:nvCxnSpPr>
        <p:spPr>
          <a:xfrm>
            <a:off x="4267200" y="1662429"/>
            <a:ext cx="0" cy="735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D1216B7-EA63-A8D3-B740-481BD522B5A5}"/>
              </a:ext>
            </a:extLst>
          </p:cNvPr>
          <p:cNvCxnSpPr>
            <a:stCxn id="5" idx="2"/>
            <a:endCxn id="6" idx="0"/>
          </p:cNvCxnSpPr>
          <p:nvPr/>
        </p:nvCxnSpPr>
        <p:spPr>
          <a:xfrm>
            <a:off x="4267200" y="2914650"/>
            <a:ext cx="0" cy="742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6FA52BB-DE2A-0AA3-5D75-038A4310E292}"/>
              </a:ext>
            </a:extLst>
          </p:cNvPr>
          <p:cNvCxnSpPr>
            <a:stCxn id="6" idx="1"/>
            <a:endCxn id="3" idx="2"/>
          </p:cNvCxnSpPr>
          <p:nvPr/>
        </p:nvCxnSpPr>
        <p:spPr>
          <a:xfrm flipH="1" flipV="1">
            <a:off x="1295400" y="3333750"/>
            <a:ext cx="2076450" cy="586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C3FFF3D-D35E-8A1A-F0D2-7DBF781B285F}"/>
              </a:ext>
            </a:extLst>
          </p:cNvPr>
          <p:cNvCxnSpPr>
            <a:stCxn id="6" idx="3"/>
            <a:endCxn id="8" idx="1"/>
          </p:cNvCxnSpPr>
          <p:nvPr/>
        </p:nvCxnSpPr>
        <p:spPr>
          <a:xfrm flipV="1">
            <a:off x="5162550" y="2745581"/>
            <a:ext cx="1085850" cy="1174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0F2FE37-7EB8-1EB4-0654-C6D3784F91C7}"/>
              </a:ext>
            </a:extLst>
          </p:cNvPr>
          <p:cNvCxnSpPr>
            <a:stCxn id="8" idx="2"/>
            <a:endCxn id="9" idx="0"/>
          </p:cNvCxnSpPr>
          <p:nvPr/>
        </p:nvCxnSpPr>
        <p:spPr>
          <a:xfrm>
            <a:off x="7429500" y="3088481"/>
            <a:ext cx="0" cy="831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E5D21609-043B-1D4C-CD4E-6582A1F7B63C}"/>
              </a:ext>
            </a:extLst>
          </p:cNvPr>
          <p:cNvSpPr txBox="1"/>
          <p:nvPr/>
        </p:nvSpPr>
        <p:spPr>
          <a:xfrm rot="18521479">
            <a:off x="2251778" y="1829118"/>
            <a:ext cx="1028700" cy="246221"/>
          </a:xfrm>
          <a:prstGeom prst="rect">
            <a:avLst/>
          </a:prstGeom>
          <a:noFill/>
        </p:spPr>
        <p:txBody>
          <a:bodyPr wrap="square" rtlCol="0">
            <a:spAutoFit/>
          </a:bodyPr>
          <a:lstStyle/>
          <a:p>
            <a:r>
              <a:rPr lang="en-IN" sz="1000" dirty="0"/>
              <a:t>No </a:t>
            </a:r>
            <a:r>
              <a:rPr lang="en-IN" sz="1000" dirty="0" err="1"/>
              <a:t>Intensivity</a:t>
            </a:r>
            <a:endParaRPr lang="en-IN" sz="1000" dirty="0"/>
          </a:p>
        </p:txBody>
      </p:sp>
      <p:sp>
        <p:nvSpPr>
          <p:cNvPr id="39" name="TextBox 38">
            <a:extLst>
              <a:ext uri="{FF2B5EF4-FFF2-40B4-BE49-F238E27FC236}">
                <a16:creationId xmlns:a16="http://schemas.microsoft.com/office/drawing/2014/main" id="{B7522032-330E-EBD8-C17A-FDAEF22B629C}"/>
              </a:ext>
            </a:extLst>
          </p:cNvPr>
          <p:cNvSpPr txBox="1"/>
          <p:nvPr/>
        </p:nvSpPr>
        <p:spPr>
          <a:xfrm rot="1029146">
            <a:off x="1584665" y="3703951"/>
            <a:ext cx="1790700" cy="246221"/>
          </a:xfrm>
          <a:prstGeom prst="rect">
            <a:avLst/>
          </a:prstGeom>
          <a:noFill/>
        </p:spPr>
        <p:txBody>
          <a:bodyPr wrap="square" rtlCol="0">
            <a:spAutoFit/>
          </a:bodyPr>
          <a:lstStyle/>
          <a:p>
            <a:r>
              <a:rPr lang="en-IN" sz="1000" dirty="0"/>
              <a:t>Check for </a:t>
            </a:r>
            <a:r>
              <a:rPr lang="en-IN" sz="1000" dirty="0" err="1"/>
              <a:t>Intensivity</a:t>
            </a:r>
            <a:r>
              <a:rPr lang="en-IN" sz="1000" dirty="0"/>
              <a:t> Again</a:t>
            </a:r>
          </a:p>
        </p:txBody>
      </p:sp>
      <p:sp>
        <p:nvSpPr>
          <p:cNvPr id="40" name="TextBox 39">
            <a:extLst>
              <a:ext uri="{FF2B5EF4-FFF2-40B4-BE49-F238E27FC236}">
                <a16:creationId xmlns:a16="http://schemas.microsoft.com/office/drawing/2014/main" id="{C1B56272-2D44-94ED-8B07-516F1BD4DB50}"/>
              </a:ext>
            </a:extLst>
          </p:cNvPr>
          <p:cNvSpPr txBox="1"/>
          <p:nvPr/>
        </p:nvSpPr>
        <p:spPr>
          <a:xfrm rot="18780166">
            <a:off x="5003490" y="3162857"/>
            <a:ext cx="1257294" cy="246221"/>
          </a:xfrm>
          <a:prstGeom prst="rect">
            <a:avLst/>
          </a:prstGeom>
          <a:noFill/>
        </p:spPr>
        <p:txBody>
          <a:bodyPr wrap="square" rtlCol="0">
            <a:spAutoFit/>
          </a:bodyPr>
          <a:lstStyle/>
          <a:p>
            <a:r>
              <a:rPr lang="en-IN" sz="1000" dirty="0"/>
              <a:t>Processed Feed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4774" rIns="0" bIns="0" rtlCol="0">
            <a:spAutoFit/>
          </a:bodyPr>
          <a:lstStyle/>
          <a:p>
            <a:pPr marL="81280">
              <a:lnSpc>
                <a:spcPct val="100000"/>
              </a:lnSpc>
              <a:spcBef>
                <a:spcPts val="105"/>
              </a:spcBef>
            </a:pPr>
            <a:r>
              <a:rPr dirty="0"/>
              <a:t>Architecture</a:t>
            </a:r>
            <a:r>
              <a:rPr spc="-45" dirty="0"/>
              <a:t> </a:t>
            </a:r>
            <a:r>
              <a:rPr spc="-10" dirty="0"/>
              <a:t>Diagram</a:t>
            </a:r>
          </a:p>
        </p:txBody>
      </p:sp>
      <p:sp>
        <p:nvSpPr>
          <p:cNvPr id="3" name="TextBox 2">
            <a:extLst>
              <a:ext uri="{FF2B5EF4-FFF2-40B4-BE49-F238E27FC236}">
                <a16:creationId xmlns:a16="http://schemas.microsoft.com/office/drawing/2014/main" id="{D234A2A1-0627-B244-AE20-CAE54942623E}"/>
              </a:ext>
            </a:extLst>
          </p:cNvPr>
          <p:cNvSpPr txBox="1"/>
          <p:nvPr/>
        </p:nvSpPr>
        <p:spPr>
          <a:xfrm>
            <a:off x="179628" y="819150"/>
            <a:ext cx="4869343" cy="2062103"/>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YOLOv8 is built on cutting-edge advancements in deep learning and computer vision, offering unparalleled performance in terms of speed and accuracy. Its streamlined design makes it suitable for various applications and easily adaptable to different hardware platforms:</a:t>
            </a:r>
          </a:p>
          <a:p>
            <a:r>
              <a:rPr lang="en-US" sz="1600" b="1" dirty="0">
                <a:latin typeface="Times New Roman" panose="02020603050405020304" pitchFamily="18" charset="0"/>
                <a:cs typeface="Times New Roman" panose="02020603050405020304" pitchFamily="18" charset="0"/>
              </a:rPr>
              <a:t>YOLOv8s (Small)</a:t>
            </a:r>
          </a:p>
          <a:p>
            <a:pPr>
              <a:buFont typeface="Arial" panose="020B0604020202020204" pitchFamily="34" charset="0"/>
              <a:buChar char="•"/>
            </a:pPr>
            <a:r>
              <a:rPr lang="en-US" sz="1600" b="1" dirty="0"/>
              <a:t>Backbone</a:t>
            </a:r>
            <a:r>
              <a:rPr lang="en-US" sz="1600" dirty="0"/>
              <a:t>: </a:t>
            </a:r>
            <a:r>
              <a:rPr lang="en-US" sz="1600" dirty="0" err="1"/>
              <a:t>CSPDarknet</a:t>
            </a:r>
            <a:endParaRPr lang="en-US" sz="1600" dirty="0"/>
          </a:p>
        </p:txBody>
      </p:sp>
      <p:pic>
        <p:nvPicPr>
          <p:cNvPr id="4100" name="Picture 4" descr="Principles Of YoloV8. YOLO v8: Revolutionizing Object… | by Syed Zahid Ali  | Medium">
            <a:extLst>
              <a:ext uri="{FF2B5EF4-FFF2-40B4-BE49-F238E27FC236}">
                <a16:creationId xmlns:a16="http://schemas.microsoft.com/office/drawing/2014/main" id="{5F6000D5-4B08-0152-D209-27F19802FC1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74143" y="753109"/>
            <a:ext cx="3790229" cy="203132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290D389-3104-7D9B-6547-7A2A679CDC24}"/>
              </a:ext>
            </a:extLst>
          </p:cNvPr>
          <p:cNvSpPr txBox="1"/>
          <p:nvPr/>
        </p:nvSpPr>
        <p:spPr>
          <a:xfrm>
            <a:off x="-228600" y="2881253"/>
            <a:ext cx="9067800" cy="1354217"/>
          </a:xfrm>
          <a:prstGeom prst="rect">
            <a:avLst/>
          </a:prstGeom>
          <a:noFill/>
        </p:spPr>
        <p:txBody>
          <a:bodyPr wrap="square" rtlCol="0">
            <a:spAutoFit/>
          </a:bodyPr>
          <a:lstStyle/>
          <a:p>
            <a:pPr marL="7429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Consists of a series of convolutional layers with CSP (Cross Stage Partial) connections that enhance feature propagation and learning capabilities.</a:t>
            </a:r>
          </a:p>
          <a:p>
            <a:pPr marL="7429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Typically, the backbone includes layers such as Conv, CSP, and SPP (Spatial Pyramid Pooling).</a:t>
            </a:r>
          </a:p>
          <a:p>
            <a:pPr marL="457200"/>
            <a:endParaRPr lang="en-IN" sz="16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153</TotalTime>
  <Words>1565</Words>
  <Application>Microsoft Office PowerPoint</Application>
  <PresentationFormat>On-screen Show (16:9)</PresentationFormat>
  <Paragraphs>145</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Readex Pro</vt:lpstr>
      <vt:lpstr>Segoe UI</vt:lpstr>
      <vt:lpstr>Times New Roman</vt:lpstr>
      <vt:lpstr>Office Theme</vt:lpstr>
      <vt:lpstr>PS- Innovative Monitoring System for TeleICU Patients Using Video Processing and Deep Learning. </vt:lpstr>
      <vt:lpstr>Problem Statement</vt:lpstr>
      <vt:lpstr>Unique Idea Brief (Solution)</vt:lpstr>
      <vt:lpstr>Unique Idea Brief (Solution)</vt:lpstr>
      <vt:lpstr>Features Offered</vt:lpstr>
      <vt:lpstr>Features Offered</vt:lpstr>
      <vt:lpstr>Features Offered</vt:lpstr>
      <vt:lpstr>Process flow</vt:lpstr>
      <vt:lpstr>Architecture Diagram</vt:lpstr>
      <vt:lpstr>Architecture Diagram</vt:lpstr>
      <vt:lpstr>Architecture Diagram</vt:lpstr>
      <vt:lpstr>Architecture Diagram</vt:lpstr>
      <vt:lpstr>Technologies Used</vt:lpstr>
      <vt:lpstr>Technologies Used</vt:lpstr>
      <vt:lpstr>Team members and contribution: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Ajeya Krishna</dc:creator>
  <cp:lastModifiedBy>Roanek Jena</cp:lastModifiedBy>
  <cp:revision>1</cp:revision>
  <dcterms:created xsi:type="dcterms:W3CDTF">2024-07-12T15:54:49Z</dcterms:created>
  <dcterms:modified xsi:type="dcterms:W3CDTF">2024-07-12T18:28:18Z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2024-07-01T00:00:00Z</vt:filetime>
  </property>
  <property fmtid="{D5CDD505-2E9C-101B-9397-08002B2CF9AE}" pid="3" name="Creator">
    <vt:lpwstr>Microsoft® PowerPoint® 2021</vt:lpwstr>
  </property>
  <property fmtid="{D5CDD505-2E9C-101B-9397-08002B2CF9AE}" pid="4" name="LastSaved">
    <vt:filetime>2024-07-12T00:00:00Z</vt:filetime>
  </property>
  <property fmtid="{D5CDD505-2E9C-101B-9397-08002B2CF9AE}" pid="5" name="Producer">
    <vt:lpwstr>Microsoft® PowerPoint® 2021</vt:lpwstr>
  </property>
</Properties>
</file>