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cap="none" dirty="0" smtClean="0"/>
              <a:t>Identifying Locations for </a:t>
            </a:r>
            <a:br>
              <a:rPr lang="en-US" sz="4000" b="1" cap="none" dirty="0" smtClean="0"/>
            </a:br>
            <a:r>
              <a:rPr lang="en-US" sz="4000" b="1" cap="none" dirty="0" smtClean="0"/>
              <a:t>John’s Ice Cream and Pizza Shop</a:t>
            </a:r>
            <a:endParaRPr lang="en-US" sz="40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Capstone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6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5087766" cy="34506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dirty="0"/>
              <a:t>h</a:t>
            </a:r>
            <a:r>
              <a:rPr lang="en-US" sz="2200" dirty="0" smtClean="0"/>
              <a:t>. </a:t>
            </a:r>
            <a:r>
              <a:rPr lang="en-US" sz="2200" dirty="0"/>
              <a:t>Create a new data frame </a:t>
            </a:r>
            <a:r>
              <a:rPr lang="en-US" sz="2200" dirty="0" smtClean="0"/>
              <a:t>with </a:t>
            </a:r>
            <a:r>
              <a:rPr lang="en-US" sz="2200" dirty="0"/>
              <a:t>three columns: town names, total number of ice cream shops, and total </a:t>
            </a:r>
            <a:r>
              <a:rPr lang="en-US" sz="2200" dirty="0" smtClean="0"/>
              <a:t>number </a:t>
            </a:r>
            <a:r>
              <a:rPr lang="en-US" sz="2200" dirty="0"/>
              <a:t>of pizza </a:t>
            </a:r>
            <a:r>
              <a:rPr lang="en-US" sz="2200" dirty="0" smtClean="0"/>
              <a:t>places</a:t>
            </a:r>
          </a:p>
          <a:p>
            <a:pPr marL="0" lvl="0" indent="0">
              <a:buNone/>
            </a:pPr>
            <a:r>
              <a:rPr lang="en-US" sz="2200" dirty="0" err="1"/>
              <a:t>i</a:t>
            </a:r>
            <a:r>
              <a:rPr lang="en-US" sz="2200" dirty="0"/>
              <a:t>.  Remove towns that already have ice cream shops and pizza restaurants</a:t>
            </a:r>
          </a:p>
          <a:p>
            <a:pPr marL="0" lvl="0" indent="0">
              <a:buNone/>
            </a:pPr>
            <a:r>
              <a:rPr lang="en-US" sz="2200" dirty="0"/>
              <a:t>j.  Sort the remaining towns by population and display the 3 </a:t>
            </a:r>
            <a:r>
              <a:rPr lang="en-US" sz="2200" dirty="0" smtClean="0"/>
              <a:t>towns with </a:t>
            </a:r>
            <a:r>
              <a:rPr lang="en-US" sz="2200" dirty="0"/>
              <a:t>the largest populations</a:t>
            </a:r>
            <a:endParaRPr lang="en-US" sz="2200" dirty="0" smtClean="0"/>
          </a:p>
          <a:p>
            <a:endParaRPr lang="en-US" sz="22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462981" y="2015731"/>
            <a:ext cx="3595457" cy="324899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Analytical Methodology </a:t>
            </a:r>
            <a:r>
              <a:rPr lang="en-US" sz="2000" b="1" dirty="0" smtClean="0"/>
              <a:t>(cont’d)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5964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2015732"/>
            <a:ext cx="10186239" cy="345061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Analyses has identified the three </a:t>
            </a:r>
            <a:r>
              <a:rPr lang="en-US" sz="2400" dirty="0"/>
              <a:t>towns with the largest populations that currently do not have an ice cream shop nor a pizza </a:t>
            </a:r>
            <a:r>
              <a:rPr lang="en-US" sz="2400" dirty="0" smtClean="0"/>
              <a:t>restaurant</a:t>
            </a:r>
          </a:p>
          <a:p>
            <a:pPr lvl="1"/>
            <a:r>
              <a:rPr lang="en-US" sz="2200" dirty="0" smtClean="0"/>
              <a:t>Normal</a:t>
            </a:r>
            <a:r>
              <a:rPr lang="en-US" sz="2200" dirty="0"/>
              <a:t>, Le Roy, and </a:t>
            </a:r>
            <a:r>
              <a:rPr lang="en-US" sz="2200" dirty="0" smtClean="0"/>
              <a:t>Heyworth</a:t>
            </a:r>
            <a:endParaRPr lang="en-US" sz="2200" dirty="0"/>
          </a:p>
          <a:p>
            <a:pPr marL="0" lv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86544" y="3736251"/>
            <a:ext cx="6049820" cy="136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1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512639" cy="345061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Le </a:t>
            </a:r>
            <a:r>
              <a:rPr lang="en-US" sz="2200" dirty="0"/>
              <a:t>Roy and Heyworth are small towns with similar populations </a:t>
            </a:r>
            <a:r>
              <a:rPr lang="en-US" sz="2200" dirty="0" smtClean="0"/>
              <a:t>(3,000~ 4,000)</a:t>
            </a:r>
          </a:p>
          <a:p>
            <a:r>
              <a:rPr lang="en-US" sz="2200" dirty="0" smtClean="0"/>
              <a:t>Normal </a:t>
            </a:r>
            <a:r>
              <a:rPr lang="en-US" sz="2200" dirty="0"/>
              <a:t>is a much larger community </a:t>
            </a:r>
            <a:r>
              <a:rPr lang="en-US" sz="2200" dirty="0" smtClean="0"/>
              <a:t>(54,000+ residents) and is better positioned to sustain an ice cream and pizza shop. 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80743" y="2016125"/>
            <a:ext cx="381597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15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&amp; Recommendation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992276" cy="3450613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Three towns </a:t>
            </a:r>
            <a:r>
              <a:rPr lang="en-US" sz="2200" dirty="0"/>
              <a:t>meet </a:t>
            </a:r>
            <a:r>
              <a:rPr lang="en-US" sz="2200" dirty="0" smtClean="0"/>
              <a:t>John’s </a:t>
            </a:r>
            <a:r>
              <a:rPr lang="en-US" sz="2200" dirty="0"/>
              <a:t>selection </a:t>
            </a:r>
            <a:r>
              <a:rPr lang="en-US" sz="2200" dirty="0" smtClean="0"/>
              <a:t>criteria: </a:t>
            </a:r>
            <a:r>
              <a:rPr lang="en-US" sz="2200" dirty="0"/>
              <a:t>Normal, Le Roy, and Heyworth. </a:t>
            </a:r>
          </a:p>
          <a:p>
            <a:pPr lvl="0"/>
            <a:r>
              <a:rPr lang="en-US" sz="2200" dirty="0" smtClean="0"/>
              <a:t>Normal </a:t>
            </a:r>
            <a:r>
              <a:rPr lang="en-US" sz="2200" dirty="0"/>
              <a:t>is likely the most ideal location for </a:t>
            </a:r>
            <a:r>
              <a:rPr lang="en-US" sz="2200" dirty="0" smtClean="0"/>
              <a:t>his </a:t>
            </a:r>
            <a:r>
              <a:rPr lang="en-US" sz="2200" dirty="0"/>
              <a:t>shop given </a:t>
            </a:r>
            <a:r>
              <a:rPr lang="en-US" sz="2200" dirty="0" smtClean="0"/>
              <a:t>its larger </a:t>
            </a:r>
            <a:r>
              <a:rPr lang="en-US" sz="2200" dirty="0"/>
              <a:t>population. </a:t>
            </a:r>
            <a:r>
              <a:rPr lang="en-US" sz="2200" dirty="0" smtClean="0"/>
              <a:t> Thus, </a:t>
            </a:r>
            <a:r>
              <a:rPr lang="en-US" sz="2200" b="1" dirty="0" smtClean="0"/>
              <a:t>Normal is </a:t>
            </a:r>
            <a:r>
              <a:rPr lang="en-US" sz="2200" b="1" dirty="0"/>
              <a:t>recommended as the top </a:t>
            </a:r>
            <a:r>
              <a:rPr lang="en-US" sz="2200" b="1" dirty="0" smtClean="0"/>
              <a:t>choice for his shop</a:t>
            </a:r>
            <a:r>
              <a:rPr lang="en-US" sz="2200" dirty="0" smtClean="0"/>
              <a:t>.  </a:t>
            </a:r>
            <a:endParaRPr lang="en-US" sz="2200" dirty="0"/>
          </a:p>
          <a:p>
            <a:pPr lvl="0"/>
            <a:r>
              <a:rPr lang="en-US" sz="2200" dirty="0" smtClean="0"/>
              <a:t>Le </a:t>
            </a:r>
            <a:r>
              <a:rPr lang="en-US" sz="2200" dirty="0"/>
              <a:t>Roy </a:t>
            </a:r>
            <a:r>
              <a:rPr lang="en-US" sz="2200" dirty="0" smtClean="0"/>
              <a:t>is </a:t>
            </a:r>
            <a:r>
              <a:rPr lang="en-US" sz="2200" dirty="0"/>
              <a:t>recommended as the second choice, and Heyworth the third. </a:t>
            </a:r>
          </a:p>
        </p:txBody>
      </p:sp>
    </p:spTree>
    <p:extLst>
      <p:ext uri="{BB962C8B-B14F-4D97-AF65-F5344CB8AC3E}">
        <p14:creationId xmlns:p14="http://schemas.microsoft.com/office/powerpoint/2010/main" val="218825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John is planning to leave his fast-paced corporate career in NYC </a:t>
            </a:r>
          </a:p>
          <a:p>
            <a:r>
              <a:rPr lang="en-US" sz="2600" dirty="0" smtClean="0"/>
              <a:t>He wishes to return to McLean County, Illinois to be near his family and start an ice cream and pizza shop there</a:t>
            </a:r>
          </a:p>
          <a:p>
            <a:r>
              <a:rPr lang="en-US" sz="2600" dirty="0" smtClean="0"/>
              <a:t>John has decided to open his shop in McLean County, but wants to know which town in the County is most ideal for the business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9677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</a:t>
            </a:r>
            <a:r>
              <a:rPr lang="en-US" sz="2000" b="1" dirty="0" smtClean="0"/>
              <a:t>(cont’d)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John has provided the following criteria for the shop location: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The town must be located in McLean County, Illinois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town must not already have an ice cream shop.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The town must not already have a pizza restaurant.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The town has a substantial population to sustain the business.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196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required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List of </a:t>
            </a:r>
            <a:r>
              <a:rPr lang="en-US" sz="2400" b="1" dirty="0" smtClean="0"/>
              <a:t>towns</a:t>
            </a:r>
            <a:r>
              <a:rPr lang="en-US" sz="2400" dirty="0" smtClean="0"/>
              <a:t> in McLean County </a:t>
            </a:r>
          </a:p>
          <a:p>
            <a:pPr lvl="1"/>
            <a:r>
              <a:rPr lang="en-US" sz="2000" dirty="0" smtClean="0"/>
              <a:t>Source:  HomeTownLocator.com</a:t>
            </a:r>
          </a:p>
          <a:p>
            <a:r>
              <a:rPr lang="en-US" sz="2400" dirty="0" smtClean="0"/>
              <a:t>List of </a:t>
            </a:r>
            <a:r>
              <a:rPr lang="en-US" sz="2400" b="1" dirty="0" smtClean="0"/>
              <a:t>populations</a:t>
            </a:r>
            <a:r>
              <a:rPr lang="en-US" sz="2400" dirty="0" smtClean="0"/>
              <a:t> and </a:t>
            </a:r>
            <a:r>
              <a:rPr lang="en-US" sz="2400" b="1" dirty="0" smtClean="0"/>
              <a:t>locations</a:t>
            </a:r>
            <a:r>
              <a:rPr lang="en-US" sz="2400" dirty="0" smtClean="0"/>
              <a:t> </a:t>
            </a:r>
            <a:r>
              <a:rPr lang="en-US" sz="2400" dirty="0"/>
              <a:t>(latitudes and longitudes) for each town in McLean </a:t>
            </a:r>
            <a:r>
              <a:rPr lang="en-US" sz="2400" dirty="0" smtClean="0"/>
              <a:t>County </a:t>
            </a:r>
          </a:p>
          <a:p>
            <a:pPr lvl="1"/>
            <a:r>
              <a:rPr lang="en-US" sz="2000" dirty="0" smtClean="0"/>
              <a:t>Source:  Wikipedia</a:t>
            </a:r>
          </a:p>
          <a:p>
            <a:r>
              <a:rPr lang="en-US" sz="2400" dirty="0"/>
              <a:t>Existing </a:t>
            </a:r>
            <a:r>
              <a:rPr lang="en-US" sz="2400" b="1" dirty="0"/>
              <a:t>venues</a:t>
            </a:r>
            <a:r>
              <a:rPr lang="en-US" sz="2400" dirty="0"/>
              <a:t> for each town in McLean </a:t>
            </a:r>
            <a:r>
              <a:rPr lang="en-US" sz="2400" dirty="0" smtClean="0"/>
              <a:t>County </a:t>
            </a:r>
          </a:p>
          <a:p>
            <a:pPr lvl="1"/>
            <a:r>
              <a:rPr lang="en-US" sz="2000" dirty="0" smtClean="0"/>
              <a:t>Source:  Foursquare API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944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Processing &amp; </a:t>
            </a:r>
            <a:r>
              <a:rPr lang="en-US" b="1" dirty="0"/>
              <a:t>Tools </a:t>
            </a:r>
            <a:r>
              <a:rPr lang="en-US" b="1" dirty="0" smtClean="0"/>
              <a:t>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b="1" dirty="0"/>
              <a:t>Pandas</a:t>
            </a:r>
            <a:r>
              <a:rPr lang="en-US" sz="2400" dirty="0"/>
              <a:t> library will be imported to create and analyze data frames</a:t>
            </a:r>
          </a:p>
          <a:p>
            <a:pPr lvl="0"/>
            <a:r>
              <a:rPr lang="en-US" sz="2400" b="1" dirty="0" err="1"/>
              <a:t>Json</a:t>
            </a:r>
            <a:r>
              <a:rPr lang="en-US" sz="2400" dirty="0"/>
              <a:t> library will be imported to process data in JSON files</a:t>
            </a:r>
          </a:p>
          <a:p>
            <a:pPr lvl="0"/>
            <a:r>
              <a:rPr lang="en-US" sz="2400" b="1" dirty="0"/>
              <a:t>Requests</a:t>
            </a:r>
            <a:r>
              <a:rPr lang="en-US" sz="2400" dirty="0"/>
              <a:t> library will be imported to handle requests</a:t>
            </a:r>
          </a:p>
          <a:p>
            <a:pPr lvl="0"/>
            <a:r>
              <a:rPr lang="en-US" sz="2400" dirty="0"/>
              <a:t>Geolocation data (latitudes and longitudes) will be found with algorithm coding and </a:t>
            </a:r>
            <a:r>
              <a:rPr lang="en-US" sz="2400" b="1" dirty="0" err="1"/>
              <a:t>Nominatim</a:t>
            </a:r>
            <a:r>
              <a:rPr lang="en-US" sz="2400" dirty="0"/>
              <a:t>. </a:t>
            </a:r>
          </a:p>
          <a:p>
            <a:pPr lvl="0"/>
            <a:r>
              <a:rPr lang="en-US" sz="2400" b="1" dirty="0"/>
              <a:t>Folium</a:t>
            </a:r>
            <a:r>
              <a:rPr lang="en-US" sz="2400" dirty="0"/>
              <a:t> mapping will be needed to generate maps of McLean County.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9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Analytical 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779839" cy="3450613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US" sz="2200" dirty="0" smtClean="0"/>
              <a:t>Gather </a:t>
            </a:r>
            <a:r>
              <a:rPr lang="en-US" sz="2200" dirty="0"/>
              <a:t>information from the Wikipedia </a:t>
            </a:r>
            <a:r>
              <a:rPr lang="en-US" sz="2200" dirty="0" smtClean="0"/>
              <a:t>page </a:t>
            </a:r>
            <a:r>
              <a:rPr lang="en-US" sz="2200" dirty="0"/>
              <a:t>for each town </a:t>
            </a:r>
            <a:r>
              <a:rPr lang="en-US" sz="2200" dirty="0" smtClean="0"/>
              <a:t>in McLean </a:t>
            </a:r>
            <a:r>
              <a:rPr lang="en-US" sz="2200" dirty="0"/>
              <a:t>County (including name, population, latitude, and longitude) and compiled it in a CSV </a:t>
            </a:r>
            <a:r>
              <a:rPr lang="en-US" sz="2200" dirty="0" smtClean="0"/>
              <a:t>file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200" dirty="0" smtClean="0"/>
              <a:t>Read </a:t>
            </a:r>
            <a:r>
              <a:rPr lang="en-US" sz="2200" dirty="0"/>
              <a:t>the CSV file into a pandas data </a:t>
            </a:r>
            <a:r>
              <a:rPr lang="en-US" sz="2200" dirty="0" smtClean="0"/>
              <a:t>frame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853781" y="3653708"/>
            <a:ext cx="438267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5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</a:t>
            </a:r>
            <a:r>
              <a:rPr lang="en-US" sz="2400" dirty="0" smtClean="0"/>
              <a:t>.  Create </a:t>
            </a:r>
            <a:r>
              <a:rPr lang="en-US" sz="2400" dirty="0"/>
              <a:t>a folium map for McLean county with all its towns superimposed on </a:t>
            </a:r>
            <a:r>
              <a:rPr lang="en-US" sz="2400" dirty="0" smtClean="0"/>
              <a:t>it</a:t>
            </a:r>
          </a:p>
          <a:p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26971" y="2905579"/>
            <a:ext cx="4335281" cy="24371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Analytical Methodology </a:t>
            </a:r>
            <a:r>
              <a:rPr lang="en-US" sz="2000" b="1" dirty="0" smtClean="0"/>
              <a:t>(cont’d)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64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724421" cy="345061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d.  Construct </a:t>
            </a:r>
            <a:r>
              <a:rPr lang="en-US" dirty="0"/>
              <a:t>the GET request and send it to Foursquare to get JSON results for each </a:t>
            </a:r>
            <a:r>
              <a:rPr lang="en-US" dirty="0" smtClean="0"/>
              <a:t>town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e</a:t>
            </a:r>
            <a:r>
              <a:rPr lang="en-US" dirty="0" smtClean="0"/>
              <a:t>.  Clean </a:t>
            </a:r>
            <a:r>
              <a:rPr lang="en-US" dirty="0"/>
              <a:t>the JSON results and structure it into a data </a:t>
            </a:r>
            <a:r>
              <a:rPr lang="en-US" dirty="0" smtClean="0"/>
              <a:t>frame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f</a:t>
            </a:r>
            <a:r>
              <a:rPr lang="en-US" dirty="0" smtClean="0"/>
              <a:t>.  Display </a:t>
            </a:r>
            <a:r>
              <a:rPr lang="en-US" dirty="0"/>
              <a:t>all venues in all towns in McLean County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51514" y="3616378"/>
            <a:ext cx="7904575" cy="201194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Analytical Methodology </a:t>
            </a:r>
            <a:r>
              <a:rPr lang="en-US" sz="2000" b="1" dirty="0" smtClean="0"/>
              <a:t>(cont’d)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664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g.  </a:t>
            </a:r>
            <a:r>
              <a:rPr lang="en-US" sz="2400" dirty="0"/>
              <a:t>Use the </a:t>
            </a:r>
            <a:r>
              <a:rPr lang="en-US" sz="2400" i="1" dirty="0" err="1"/>
              <a:t>groupby</a:t>
            </a:r>
            <a:r>
              <a:rPr lang="en-US" sz="2400" i="1" dirty="0"/>
              <a:t> </a:t>
            </a:r>
            <a:r>
              <a:rPr lang="en-US" sz="2400" dirty="0"/>
              <a:t>method to calculate the total numbers of venues in each category for all </a:t>
            </a:r>
            <a:r>
              <a:rPr lang="en-US" sz="2400" dirty="0" smtClean="0"/>
              <a:t>towns</a:t>
            </a:r>
          </a:p>
          <a:p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15672" y="3260433"/>
            <a:ext cx="8498509" cy="208583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Analytical Methodology </a:t>
            </a:r>
            <a:r>
              <a:rPr lang="en-US" sz="2000" b="1" dirty="0" smtClean="0"/>
              <a:t>(cont’d)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51468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91</TotalTime>
  <Words>554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Identifying Locations for  John’s Ice Cream and Pizza Shop</vt:lpstr>
      <vt:lpstr>Background</vt:lpstr>
      <vt:lpstr>Background (cont’d)</vt:lpstr>
      <vt:lpstr>Data required </vt:lpstr>
      <vt:lpstr>Data Processing &amp; Tools Used</vt:lpstr>
      <vt:lpstr>Analytical Methodology</vt:lpstr>
      <vt:lpstr>Analytical Methodology (cont’d)</vt:lpstr>
      <vt:lpstr>Analytical Methodology (cont’d)</vt:lpstr>
      <vt:lpstr>Analytical Methodology (cont’d)</vt:lpstr>
      <vt:lpstr>Analytical Methodology (cont’d)</vt:lpstr>
      <vt:lpstr>Results</vt:lpstr>
      <vt:lpstr>discussions</vt:lpstr>
      <vt:lpstr>Conclusion &amp;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Locations for  John’s Ice Cream and Pizza Shop</dc:title>
  <dc:creator>Ronnie Jia</dc:creator>
  <cp:lastModifiedBy>Ronnie Jia</cp:lastModifiedBy>
  <cp:revision>26</cp:revision>
  <dcterms:created xsi:type="dcterms:W3CDTF">2019-09-21T00:48:11Z</dcterms:created>
  <dcterms:modified xsi:type="dcterms:W3CDTF">2019-09-21T02:19:55Z</dcterms:modified>
</cp:coreProperties>
</file>