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17"/>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70" r:id="rId14"/>
    <p:sldId id="271"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59" autoAdjust="0"/>
  </p:normalViewPr>
  <p:slideViewPr>
    <p:cSldViewPr snapToGrid="0">
      <p:cViewPr varScale="1">
        <p:scale>
          <a:sx n="56" d="100"/>
          <a:sy n="56" d="100"/>
        </p:scale>
        <p:origin x="10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AD8D62-DCC2-4CBE-83DA-9ECE1DD16F87}" type="doc">
      <dgm:prSet loTypeId="urn:microsoft.com/office/officeart/2011/layout/CircleProcess" loCatId="process" qsTypeId="urn:microsoft.com/office/officeart/2005/8/quickstyle/simple3" qsCatId="simple" csTypeId="urn:microsoft.com/office/officeart/2005/8/colors/accent1_4" csCatId="accent1" phldr="1"/>
      <dgm:spPr/>
      <dgm:t>
        <a:bodyPr/>
        <a:lstStyle/>
        <a:p>
          <a:endParaRPr lang="en-IN"/>
        </a:p>
      </dgm:t>
    </dgm:pt>
    <dgm:pt modelId="{BC7CF13E-48E6-4CCA-985F-821B0ABFE0FE}">
      <dgm:prSet phldrT="[Text]"/>
      <dgm:spPr/>
      <dgm:t>
        <a:bodyPr/>
        <a:lstStyle/>
        <a:p>
          <a:r>
            <a:rPr lang="en-IN" dirty="0"/>
            <a:t>Importing the Data</a:t>
          </a:r>
        </a:p>
      </dgm:t>
    </dgm:pt>
    <dgm:pt modelId="{7E05918B-0526-4AEB-86B4-EDB04684C6CF}" type="parTrans" cxnId="{36C641BD-F7DF-4DF1-A839-109834998E69}">
      <dgm:prSet/>
      <dgm:spPr/>
      <dgm:t>
        <a:bodyPr/>
        <a:lstStyle/>
        <a:p>
          <a:endParaRPr lang="en-IN"/>
        </a:p>
      </dgm:t>
    </dgm:pt>
    <dgm:pt modelId="{FB666919-084D-4327-91C2-7C35021E6529}" type="sibTrans" cxnId="{36C641BD-F7DF-4DF1-A839-109834998E69}">
      <dgm:prSet/>
      <dgm:spPr/>
      <dgm:t>
        <a:bodyPr/>
        <a:lstStyle/>
        <a:p>
          <a:endParaRPr lang="en-IN"/>
        </a:p>
      </dgm:t>
    </dgm:pt>
    <dgm:pt modelId="{F1296084-4882-401E-BF04-7A0E3CF44B1C}">
      <dgm:prSet phldrT="[Text]"/>
      <dgm:spPr/>
      <dgm:t>
        <a:bodyPr/>
        <a:lstStyle/>
        <a:p>
          <a:r>
            <a:rPr lang="en-IN" dirty="0"/>
            <a:t>Removing large null value columns</a:t>
          </a:r>
        </a:p>
      </dgm:t>
    </dgm:pt>
    <dgm:pt modelId="{9888371B-4A5C-4157-B290-CBDB07B56775}" type="parTrans" cxnId="{2F45672E-3E86-4173-9623-90BBA48FB1B4}">
      <dgm:prSet/>
      <dgm:spPr/>
      <dgm:t>
        <a:bodyPr/>
        <a:lstStyle/>
        <a:p>
          <a:endParaRPr lang="en-IN"/>
        </a:p>
      </dgm:t>
    </dgm:pt>
    <dgm:pt modelId="{1FB5C5A0-6E9E-4CCE-ABDE-AB89BBAF169A}" type="sibTrans" cxnId="{2F45672E-3E86-4173-9623-90BBA48FB1B4}">
      <dgm:prSet/>
      <dgm:spPr/>
      <dgm:t>
        <a:bodyPr/>
        <a:lstStyle/>
        <a:p>
          <a:endParaRPr lang="en-IN"/>
        </a:p>
      </dgm:t>
    </dgm:pt>
    <dgm:pt modelId="{314B2251-69F0-43B4-927D-418813C44B96}">
      <dgm:prSet phldrT="[Text]"/>
      <dgm:spPr/>
      <dgm:t>
        <a:bodyPr/>
        <a:lstStyle/>
        <a:p>
          <a:r>
            <a:rPr lang="en-IN" dirty="0"/>
            <a:t>Removing irrelevant columns</a:t>
          </a:r>
        </a:p>
      </dgm:t>
    </dgm:pt>
    <dgm:pt modelId="{66BD682B-36D3-4FEF-AE57-8B827B34D16F}" type="parTrans" cxnId="{41483859-7EC2-47FD-8873-D0211E86361B}">
      <dgm:prSet/>
      <dgm:spPr/>
      <dgm:t>
        <a:bodyPr/>
        <a:lstStyle/>
        <a:p>
          <a:endParaRPr lang="en-IN"/>
        </a:p>
      </dgm:t>
    </dgm:pt>
    <dgm:pt modelId="{C71F0CFE-253F-489E-BCB6-6E1A5CB619F6}" type="sibTrans" cxnId="{41483859-7EC2-47FD-8873-D0211E86361B}">
      <dgm:prSet/>
      <dgm:spPr/>
      <dgm:t>
        <a:bodyPr/>
        <a:lstStyle/>
        <a:p>
          <a:endParaRPr lang="en-IN"/>
        </a:p>
      </dgm:t>
    </dgm:pt>
    <dgm:pt modelId="{87DB4B17-95EE-423D-941B-A5ABFE70FE2B}">
      <dgm:prSet phldrT="[Text]"/>
      <dgm:spPr/>
      <dgm:t>
        <a:bodyPr/>
        <a:lstStyle/>
        <a:p>
          <a:r>
            <a:rPr lang="en-IN" dirty="0"/>
            <a:t>Removing/Fixing null values</a:t>
          </a:r>
        </a:p>
      </dgm:t>
    </dgm:pt>
    <dgm:pt modelId="{1D9AAF4C-1387-44E7-A6C0-0A93176EFBB8}" type="parTrans" cxnId="{A2111BDA-1532-41C6-AD2B-E1987CE9F0D7}">
      <dgm:prSet/>
      <dgm:spPr/>
      <dgm:t>
        <a:bodyPr/>
        <a:lstStyle/>
        <a:p>
          <a:endParaRPr lang="en-IN"/>
        </a:p>
      </dgm:t>
    </dgm:pt>
    <dgm:pt modelId="{263236C4-7DF2-4631-AE1E-B8B876BEE81E}" type="sibTrans" cxnId="{A2111BDA-1532-41C6-AD2B-E1987CE9F0D7}">
      <dgm:prSet/>
      <dgm:spPr/>
      <dgm:t>
        <a:bodyPr/>
        <a:lstStyle/>
        <a:p>
          <a:endParaRPr lang="en-IN"/>
        </a:p>
      </dgm:t>
    </dgm:pt>
    <dgm:pt modelId="{ECBC75CF-DEC3-4DA9-84A8-9303AC7D9D10}">
      <dgm:prSet phldrT="[Text]"/>
      <dgm:spPr/>
      <dgm:t>
        <a:bodyPr/>
        <a:lstStyle/>
        <a:p>
          <a:r>
            <a:rPr lang="en-IN" dirty="0"/>
            <a:t>Correcting data types and deriving new columns</a:t>
          </a:r>
        </a:p>
      </dgm:t>
    </dgm:pt>
    <dgm:pt modelId="{CF68D833-C8E6-4F3B-9898-BC9BF11A2A15}" type="parTrans" cxnId="{E18A9305-91A0-4FB8-AD46-D74A4ADB56EF}">
      <dgm:prSet/>
      <dgm:spPr/>
      <dgm:t>
        <a:bodyPr/>
        <a:lstStyle/>
        <a:p>
          <a:endParaRPr lang="en-IN"/>
        </a:p>
      </dgm:t>
    </dgm:pt>
    <dgm:pt modelId="{A7208B2A-6D36-4886-AAC4-D9BEA8EE8562}" type="sibTrans" cxnId="{E18A9305-91A0-4FB8-AD46-D74A4ADB56EF}">
      <dgm:prSet/>
      <dgm:spPr/>
      <dgm:t>
        <a:bodyPr/>
        <a:lstStyle/>
        <a:p>
          <a:endParaRPr lang="en-IN"/>
        </a:p>
      </dgm:t>
    </dgm:pt>
    <dgm:pt modelId="{971EEFAB-30DE-498D-B3A8-82613F1C2D33}">
      <dgm:prSet phldrT="[Text]"/>
      <dgm:spPr/>
      <dgm:t>
        <a:bodyPr/>
        <a:lstStyle/>
        <a:p>
          <a:r>
            <a:rPr lang="en-IN" dirty="0"/>
            <a:t>Filter Data for requirement.</a:t>
          </a:r>
        </a:p>
      </dgm:t>
    </dgm:pt>
    <dgm:pt modelId="{831BB1E2-475A-4661-80C2-E40BF5D9E34B}" type="parTrans" cxnId="{BF9BF496-C5ED-4BEB-9AEF-BD6A25A24FC7}">
      <dgm:prSet/>
      <dgm:spPr/>
      <dgm:t>
        <a:bodyPr/>
        <a:lstStyle/>
        <a:p>
          <a:endParaRPr lang="en-IN"/>
        </a:p>
      </dgm:t>
    </dgm:pt>
    <dgm:pt modelId="{DC4C381D-A777-4155-B913-2C8B4E3FAF59}" type="sibTrans" cxnId="{BF9BF496-C5ED-4BEB-9AEF-BD6A25A24FC7}">
      <dgm:prSet/>
      <dgm:spPr/>
      <dgm:t>
        <a:bodyPr/>
        <a:lstStyle/>
        <a:p>
          <a:endParaRPr lang="en-IN"/>
        </a:p>
      </dgm:t>
    </dgm:pt>
    <dgm:pt modelId="{D615DE8F-9EE7-47E6-BDBC-27210AD6B66B}">
      <dgm:prSet phldrT="[Text]"/>
      <dgm:spPr/>
      <dgm:t>
        <a:bodyPr/>
        <a:lstStyle/>
        <a:p>
          <a:r>
            <a:rPr lang="en-IN" dirty="0"/>
            <a:t>Removing Duplicate Data</a:t>
          </a:r>
        </a:p>
      </dgm:t>
    </dgm:pt>
    <dgm:pt modelId="{93A51C8E-9C62-4136-99E6-002C03381813}" type="parTrans" cxnId="{9F5B7053-8F24-40A5-AD33-81E0947D25E1}">
      <dgm:prSet/>
      <dgm:spPr/>
      <dgm:t>
        <a:bodyPr/>
        <a:lstStyle/>
        <a:p>
          <a:endParaRPr lang="en-IN"/>
        </a:p>
      </dgm:t>
    </dgm:pt>
    <dgm:pt modelId="{925F4C72-E967-493B-AA5D-FFDD838D902E}" type="sibTrans" cxnId="{9F5B7053-8F24-40A5-AD33-81E0947D25E1}">
      <dgm:prSet/>
      <dgm:spPr/>
      <dgm:t>
        <a:bodyPr/>
        <a:lstStyle/>
        <a:p>
          <a:endParaRPr lang="en-IN"/>
        </a:p>
      </dgm:t>
    </dgm:pt>
    <dgm:pt modelId="{0077A407-AF31-4E4B-ADC5-01EE984AE18F}">
      <dgm:prSet phldrT="[Text]"/>
      <dgm:spPr/>
      <dgm:t>
        <a:bodyPr/>
        <a:lstStyle/>
        <a:p>
          <a:r>
            <a:rPr lang="en-IN" dirty="0"/>
            <a:t>Removing outliers</a:t>
          </a:r>
        </a:p>
      </dgm:t>
    </dgm:pt>
    <dgm:pt modelId="{4B2F5796-0038-454F-AB7E-2B9557BD4003}" type="parTrans" cxnId="{E064EA00-E0DE-45E9-BE9D-98B715DBDDFB}">
      <dgm:prSet/>
      <dgm:spPr/>
      <dgm:t>
        <a:bodyPr/>
        <a:lstStyle/>
        <a:p>
          <a:endParaRPr lang="en-IN"/>
        </a:p>
      </dgm:t>
    </dgm:pt>
    <dgm:pt modelId="{A4E73DA2-2320-4163-8227-C40ED6F745F1}" type="sibTrans" cxnId="{E064EA00-E0DE-45E9-BE9D-98B715DBDDFB}">
      <dgm:prSet/>
      <dgm:spPr/>
      <dgm:t>
        <a:bodyPr/>
        <a:lstStyle/>
        <a:p>
          <a:endParaRPr lang="en-IN"/>
        </a:p>
      </dgm:t>
    </dgm:pt>
    <dgm:pt modelId="{9F8F8286-68C6-4549-9CBE-3C72908A6C10}" type="pres">
      <dgm:prSet presAssocID="{43AD8D62-DCC2-4CBE-83DA-9ECE1DD16F87}" presName="Name0" presStyleCnt="0">
        <dgm:presLayoutVars>
          <dgm:chMax val="11"/>
          <dgm:chPref val="11"/>
          <dgm:dir/>
          <dgm:resizeHandles/>
        </dgm:presLayoutVars>
      </dgm:prSet>
      <dgm:spPr/>
    </dgm:pt>
    <dgm:pt modelId="{78BA1824-6AEB-415F-9133-28B03579978C}" type="pres">
      <dgm:prSet presAssocID="{0077A407-AF31-4E4B-ADC5-01EE984AE18F}" presName="Accent8" presStyleCnt="0"/>
      <dgm:spPr/>
    </dgm:pt>
    <dgm:pt modelId="{D7382D3E-6F29-4974-8F9D-8075582475C6}" type="pres">
      <dgm:prSet presAssocID="{0077A407-AF31-4E4B-ADC5-01EE984AE18F}" presName="Accent" presStyleLbl="node1" presStyleIdx="0" presStyleCnt="8"/>
      <dgm:spPr/>
    </dgm:pt>
    <dgm:pt modelId="{5B006B3B-C292-4C75-B336-BEFEFECE744D}" type="pres">
      <dgm:prSet presAssocID="{0077A407-AF31-4E4B-ADC5-01EE984AE18F}" presName="ParentBackground8" presStyleCnt="0"/>
      <dgm:spPr/>
    </dgm:pt>
    <dgm:pt modelId="{DB90073F-2185-47A1-B698-F12F814965C4}" type="pres">
      <dgm:prSet presAssocID="{0077A407-AF31-4E4B-ADC5-01EE984AE18F}" presName="ParentBackground" presStyleLbl="fgAcc1" presStyleIdx="0" presStyleCnt="8"/>
      <dgm:spPr/>
    </dgm:pt>
    <dgm:pt modelId="{C38C5FBA-DADB-4A87-84C6-839503B62D23}" type="pres">
      <dgm:prSet presAssocID="{0077A407-AF31-4E4B-ADC5-01EE984AE18F}" presName="Parent8" presStyleLbl="revTx" presStyleIdx="0" presStyleCnt="0">
        <dgm:presLayoutVars>
          <dgm:chMax val="1"/>
          <dgm:chPref val="1"/>
          <dgm:bulletEnabled val="1"/>
        </dgm:presLayoutVars>
      </dgm:prSet>
      <dgm:spPr/>
    </dgm:pt>
    <dgm:pt modelId="{764DCF55-2E4D-46E5-92FF-DF99C9BCA931}" type="pres">
      <dgm:prSet presAssocID="{971EEFAB-30DE-498D-B3A8-82613F1C2D33}" presName="Accent7" presStyleCnt="0"/>
      <dgm:spPr/>
    </dgm:pt>
    <dgm:pt modelId="{2BE9F39C-235E-411C-BF8E-8A13D173AE9E}" type="pres">
      <dgm:prSet presAssocID="{971EEFAB-30DE-498D-B3A8-82613F1C2D33}" presName="Accent" presStyleLbl="node1" presStyleIdx="1" presStyleCnt="8"/>
      <dgm:spPr/>
    </dgm:pt>
    <dgm:pt modelId="{9F9A6261-9CC5-44D2-9E37-BC6935BB35AF}" type="pres">
      <dgm:prSet presAssocID="{971EEFAB-30DE-498D-B3A8-82613F1C2D33}" presName="ParentBackground7" presStyleCnt="0"/>
      <dgm:spPr/>
    </dgm:pt>
    <dgm:pt modelId="{3BE64DAB-3AC6-4A3B-A1E2-9E92E31E6FA5}" type="pres">
      <dgm:prSet presAssocID="{971EEFAB-30DE-498D-B3A8-82613F1C2D33}" presName="ParentBackground" presStyleLbl="fgAcc1" presStyleIdx="1" presStyleCnt="8"/>
      <dgm:spPr/>
    </dgm:pt>
    <dgm:pt modelId="{1A3E8D9D-0156-4E84-9321-718F9489C3A4}" type="pres">
      <dgm:prSet presAssocID="{971EEFAB-30DE-498D-B3A8-82613F1C2D33}" presName="Parent7" presStyleLbl="revTx" presStyleIdx="0" presStyleCnt="0">
        <dgm:presLayoutVars>
          <dgm:chMax val="1"/>
          <dgm:chPref val="1"/>
          <dgm:bulletEnabled val="1"/>
        </dgm:presLayoutVars>
      </dgm:prSet>
      <dgm:spPr/>
    </dgm:pt>
    <dgm:pt modelId="{4D42814F-06AA-465F-B4B2-AC4892103DCA}" type="pres">
      <dgm:prSet presAssocID="{ECBC75CF-DEC3-4DA9-84A8-9303AC7D9D10}" presName="Accent6" presStyleCnt="0"/>
      <dgm:spPr/>
    </dgm:pt>
    <dgm:pt modelId="{1F3ABD3F-CEAA-40E1-9225-2D69D88D1AFD}" type="pres">
      <dgm:prSet presAssocID="{ECBC75CF-DEC3-4DA9-84A8-9303AC7D9D10}" presName="Accent" presStyleLbl="node1" presStyleIdx="2" presStyleCnt="8"/>
      <dgm:spPr/>
    </dgm:pt>
    <dgm:pt modelId="{10B2D188-85FB-459F-B891-C4291FFBEA8C}" type="pres">
      <dgm:prSet presAssocID="{ECBC75CF-DEC3-4DA9-84A8-9303AC7D9D10}" presName="ParentBackground6" presStyleCnt="0"/>
      <dgm:spPr/>
    </dgm:pt>
    <dgm:pt modelId="{66F3890C-83D3-4C43-9938-3E5E482DE637}" type="pres">
      <dgm:prSet presAssocID="{ECBC75CF-DEC3-4DA9-84A8-9303AC7D9D10}" presName="ParentBackground" presStyleLbl="fgAcc1" presStyleIdx="2" presStyleCnt="8"/>
      <dgm:spPr/>
    </dgm:pt>
    <dgm:pt modelId="{D371DF48-5195-4C34-9CE8-BD5C936F68AC}" type="pres">
      <dgm:prSet presAssocID="{ECBC75CF-DEC3-4DA9-84A8-9303AC7D9D10}" presName="Parent6" presStyleLbl="revTx" presStyleIdx="0" presStyleCnt="0">
        <dgm:presLayoutVars>
          <dgm:chMax val="1"/>
          <dgm:chPref val="1"/>
          <dgm:bulletEnabled val="1"/>
        </dgm:presLayoutVars>
      </dgm:prSet>
      <dgm:spPr/>
    </dgm:pt>
    <dgm:pt modelId="{FA850F7A-A004-447D-BBE2-5248EC1C4856}" type="pres">
      <dgm:prSet presAssocID="{87DB4B17-95EE-423D-941B-A5ABFE70FE2B}" presName="Accent5" presStyleCnt="0"/>
      <dgm:spPr/>
    </dgm:pt>
    <dgm:pt modelId="{16824EEA-A689-4234-B17B-2A61F9008F8F}" type="pres">
      <dgm:prSet presAssocID="{87DB4B17-95EE-423D-941B-A5ABFE70FE2B}" presName="Accent" presStyleLbl="node1" presStyleIdx="3" presStyleCnt="8"/>
      <dgm:spPr/>
    </dgm:pt>
    <dgm:pt modelId="{3D0081D0-B567-454F-AA44-EADAB5CDB0C0}" type="pres">
      <dgm:prSet presAssocID="{87DB4B17-95EE-423D-941B-A5ABFE70FE2B}" presName="ParentBackground5" presStyleCnt="0"/>
      <dgm:spPr/>
    </dgm:pt>
    <dgm:pt modelId="{AD9B1121-BF9C-4074-B3EC-DD8B1E34B145}" type="pres">
      <dgm:prSet presAssocID="{87DB4B17-95EE-423D-941B-A5ABFE70FE2B}" presName="ParentBackground" presStyleLbl="fgAcc1" presStyleIdx="3" presStyleCnt="8"/>
      <dgm:spPr/>
    </dgm:pt>
    <dgm:pt modelId="{47E3129D-31DE-4A9C-BCFC-F76EC5BD009C}" type="pres">
      <dgm:prSet presAssocID="{87DB4B17-95EE-423D-941B-A5ABFE70FE2B}" presName="Parent5" presStyleLbl="revTx" presStyleIdx="0" presStyleCnt="0">
        <dgm:presLayoutVars>
          <dgm:chMax val="1"/>
          <dgm:chPref val="1"/>
          <dgm:bulletEnabled val="1"/>
        </dgm:presLayoutVars>
      </dgm:prSet>
      <dgm:spPr/>
    </dgm:pt>
    <dgm:pt modelId="{E22AF47E-6A71-4043-B25D-67B56C2C21A0}" type="pres">
      <dgm:prSet presAssocID="{314B2251-69F0-43B4-927D-418813C44B96}" presName="Accent4" presStyleCnt="0"/>
      <dgm:spPr/>
    </dgm:pt>
    <dgm:pt modelId="{BDD731B0-50CA-4E29-9754-BDCB1EBC4DBA}" type="pres">
      <dgm:prSet presAssocID="{314B2251-69F0-43B4-927D-418813C44B96}" presName="Accent" presStyleLbl="node1" presStyleIdx="4" presStyleCnt="8"/>
      <dgm:spPr/>
    </dgm:pt>
    <dgm:pt modelId="{1A8FF917-7F6D-4265-8480-A55EF8CCFA77}" type="pres">
      <dgm:prSet presAssocID="{314B2251-69F0-43B4-927D-418813C44B96}" presName="ParentBackground4" presStyleCnt="0"/>
      <dgm:spPr/>
    </dgm:pt>
    <dgm:pt modelId="{14FE1DC8-1ACC-4C51-8D78-8809CE3D8ACB}" type="pres">
      <dgm:prSet presAssocID="{314B2251-69F0-43B4-927D-418813C44B96}" presName="ParentBackground" presStyleLbl="fgAcc1" presStyleIdx="4" presStyleCnt="8"/>
      <dgm:spPr/>
    </dgm:pt>
    <dgm:pt modelId="{02216165-2620-4547-AD38-089AA80A0292}" type="pres">
      <dgm:prSet presAssocID="{314B2251-69F0-43B4-927D-418813C44B96}" presName="Parent4" presStyleLbl="revTx" presStyleIdx="0" presStyleCnt="0">
        <dgm:presLayoutVars>
          <dgm:chMax val="1"/>
          <dgm:chPref val="1"/>
          <dgm:bulletEnabled val="1"/>
        </dgm:presLayoutVars>
      </dgm:prSet>
      <dgm:spPr/>
    </dgm:pt>
    <dgm:pt modelId="{E403894A-A6D5-491C-ACAD-0E88054F2A31}" type="pres">
      <dgm:prSet presAssocID="{D615DE8F-9EE7-47E6-BDBC-27210AD6B66B}" presName="Accent3" presStyleCnt="0"/>
      <dgm:spPr/>
    </dgm:pt>
    <dgm:pt modelId="{B691AD74-CB7C-411B-B530-375303D136AA}" type="pres">
      <dgm:prSet presAssocID="{D615DE8F-9EE7-47E6-BDBC-27210AD6B66B}" presName="Accent" presStyleLbl="node1" presStyleIdx="5" presStyleCnt="8"/>
      <dgm:spPr/>
    </dgm:pt>
    <dgm:pt modelId="{4A9C726A-A5F2-4191-AC7F-BEE729D8145F}" type="pres">
      <dgm:prSet presAssocID="{D615DE8F-9EE7-47E6-BDBC-27210AD6B66B}" presName="ParentBackground3" presStyleCnt="0"/>
      <dgm:spPr/>
    </dgm:pt>
    <dgm:pt modelId="{8E0A8684-00A6-4A21-A804-575A7B187691}" type="pres">
      <dgm:prSet presAssocID="{D615DE8F-9EE7-47E6-BDBC-27210AD6B66B}" presName="ParentBackground" presStyleLbl="fgAcc1" presStyleIdx="5" presStyleCnt="8"/>
      <dgm:spPr/>
    </dgm:pt>
    <dgm:pt modelId="{841AED65-E331-4372-9B23-246A2376DD0E}" type="pres">
      <dgm:prSet presAssocID="{D615DE8F-9EE7-47E6-BDBC-27210AD6B66B}" presName="Parent3" presStyleLbl="revTx" presStyleIdx="0" presStyleCnt="0">
        <dgm:presLayoutVars>
          <dgm:chMax val="1"/>
          <dgm:chPref val="1"/>
          <dgm:bulletEnabled val="1"/>
        </dgm:presLayoutVars>
      </dgm:prSet>
      <dgm:spPr/>
    </dgm:pt>
    <dgm:pt modelId="{E5EB84FB-DBB0-46BB-9BA9-2F00C1B68EB5}" type="pres">
      <dgm:prSet presAssocID="{F1296084-4882-401E-BF04-7A0E3CF44B1C}" presName="Accent2" presStyleCnt="0"/>
      <dgm:spPr/>
    </dgm:pt>
    <dgm:pt modelId="{EA7B42BF-893D-4FB3-9F39-7041EDA2C69B}" type="pres">
      <dgm:prSet presAssocID="{F1296084-4882-401E-BF04-7A0E3CF44B1C}" presName="Accent" presStyleLbl="node1" presStyleIdx="6" presStyleCnt="8"/>
      <dgm:spPr/>
    </dgm:pt>
    <dgm:pt modelId="{22421FC5-B21B-4529-94CE-C5B3D8374DAF}" type="pres">
      <dgm:prSet presAssocID="{F1296084-4882-401E-BF04-7A0E3CF44B1C}" presName="ParentBackground2" presStyleCnt="0"/>
      <dgm:spPr/>
    </dgm:pt>
    <dgm:pt modelId="{A07BB201-FE5F-4451-BFF1-64798F25C5C1}" type="pres">
      <dgm:prSet presAssocID="{F1296084-4882-401E-BF04-7A0E3CF44B1C}" presName="ParentBackground" presStyleLbl="fgAcc1" presStyleIdx="6" presStyleCnt="8"/>
      <dgm:spPr/>
    </dgm:pt>
    <dgm:pt modelId="{A62FE234-898D-4084-AD56-85E70D2C2E0F}" type="pres">
      <dgm:prSet presAssocID="{F1296084-4882-401E-BF04-7A0E3CF44B1C}" presName="Parent2" presStyleLbl="revTx" presStyleIdx="0" presStyleCnt="0">
        <dgm:presLayoutVars>
          <dgm:chMax val="1"/>
          <dgm:chPref val="1"/>
          <dgm:bulletEnabled val="1"/>
        </dgm:presLayoutVars>
      </dgm:prSet>
      <dgm:spPr/>
    </dgm:pt>
    <dgm:pt modelId="{99728451-9069-4F4E-B5B2-54A29103BC2D}" type="pres">
      <dgm:prSet presAssocID="{BC7CF13E-48E6-4CCA-985F-821B0ABFE0FE}" presName="Accent1" presStyleCnt="0"/>
      <dgm:spPr/>
    </dgm:pt>
    <dgm:pt modelId="{2800F6E6-7C9D-4AD0-8A95-9F2EECE35CE5}" type="pres">
      <dgm:prSet presAssocID="{BC7CF13E-48E6-4CCA-985F-821B0ABFE0FE}" presName="Accent" presStyleLbl="node1" presStyleIdx="7" presStyleCnt="8"/>
      <dgm:spPr/>
    </dgm:pt>
    <dgm:pt modelId="{DF8EEE90-D97F-4B37-A04B-F5520CF6A9EF}" type="pres">
      <dgm:prSet presAssocID="{BC7CF13E-48E6-4CCA-985F-821B0ABFE0FE}" presName="ParentBackground1" presStyleCnt="0"/>
      <dgm:spPr/>
    </dgm:pt>
    <dgm:pt modelId="{DB418493-11A7-4203-8111-DACEBAA162ED}" type="pres">
      <dgm:prSet presAssocID="{BC7CF13E-48E6-4CCA-985F-821B0ABFE0FE}" presName="ParentBackground" presStyleLbl="fgAcc1" presStyleIdx="7" presStyleCnt="8"/>
      <dgm:spPr/>
    </dgm:pt>
    <dgm:pt modelId="{035DCACE-955D-425D-99A7-051BCD2BF7DB}" type="pres">
      <dgm:prSet presAssocID="{BC7CF13E-48E6-4CCA-985F-821B0ABFE0FE}" presName="Parent1" presStyleLbl="revTx" presStyleIdx="0" presStyleCnt="0">
        <dgm:presLayoutVars>
          <dgm:chMax val="1"/>
          <dgm:chPref val="1"/>
          <dgm:bulletEnabled val="1"/>
        </dgm:presLayoutVars>
      </dgm:prSet>
      <dgm:spPr/>
    </dgm:pt>
  </dgm:ptLst>
  <dgm:cxnLst>
    <dgm:cxn modelId="{E064EA00-E0DE-45E9-BE9D-98B715DBDDFB}" srcId="{43AD8D62-DCC2-4CBE-83DA-9ECE1DD16F87}" destId="{0077A407-AF31-4E4B-ADC5-01EE984AE18F}" srcOrd="7" destOrd="0" parTransId="{4B2F5796-0038-454F-AB7E-2B9557BD4003}" sibTransId="{A4E73DA2-2320-4163-8227-C40ED6F745F1}"/>
    <dgm:cxn modelId="{E18A9305-91A0-4FB8-AD46-D74A4ADB56EF}" srcId="{43AD8D62-DCC2-4CBE-83DA-9ECE1DD16F87}" destId="{ECBC75CF-DEC3-4DA9-84A8-9303AC7D9D10}" srcOrd="5" destOrd="0" parTransId="{CF68D833-C8E6-4F3B-9898-BC9BF11A2A15}" sibTransId="{A7208B2A-6D36-4886-AAC4-D9BEA8EE8562}"/>
    <dgm:cxn modelId="{72242018-7972-4E69-AEF9-9A5BA99745F3}" type="presOf" srcId="{87DB4B17-95EE-423D-941B-A5ABFE70FE2B}" destId="{AD9B1121-BF9C-4074-B3EC-DD8B1E34B145}" srcOrd="0" destOrd="0" presId="urn:microsoft.com/office/officeart/2011/layout/CircleProcess"/>
    <dgm:cxn modelId="{30E10D1F-8E26-4D10-9BB8-4DD58F13C835}" type="presOf" srcId="{BC7CF13E-48E6-4CCA-985F-821B0ABFE0FE}" destId="{035DCACE-955D-425D-99A7-051BCD2BF7DB}" srcOrd="1" destOrd="0" presId="urn:microsoft.com/office/officeart/2011/layout/CircleProcess"/>
    <dgm:cxn modelId="{2F45672E-3E86-4173-9623-90BBA48FB1B4}" srcId="{43AD8D62-DCC2-4CBE-83DA-9ECE1DD16F87}" destId="{F1296084-4882-401E-BF04-7A0E3CF44B1C}" srcOrd="1" destOrd="0" parTransId="{9888371B-4A5C-4157-B290-CBDB07B56775}" sibTransId="{1FB5C5A0-6E9E-4CCE-ABDE-AB89BBAF169A}"/>
    <dgm:cxn modelId="{02F95534-A2BD-420B-B949-27547AAD3692}" type="presOf" srcId="{314B2251-69F0-43B4-927D-418813C44B96}" destId="{02216165-2620-4547-AD38-089AA80A0292}" srcOrd="1" destOrd="0" presId="urn:microsoft.com/office/officeart/2011/layout/CircleProcess"/>
    <dgm:cxn modelId="{B4BF3543-6501-43DA-BC9E-B1EE57DB5812}" type="presOf" srcId="{D615DE8F-9EE7-47E6-BDBC-27210AD6B66B}" destId="{841AED65-E331-4372-9B23-246A2376DD0E}" srcOrd="1" destOrd="0" presId="urn:microsoft.com/office/officeart/2011/layout/CircleProcess"/>
    <dgm:cxn modelId="{A1D3634C-0FB6-45FC-A81E-15441E28A772}" type="presOf" srcId="{F1296084-4882-401E-BF04-7A0E3CF44B1C}" destId="{A07BB201-FE5F-4451-BFF1-64798F25C5C1}" srcOrd="0" destOrd="0" presId="urn:microsoft.com/office/officeart/2011/layout/CircleProcess"/>
    <dgm:cxn modelId="{318C816E-2722-4077-BD57-FA048A629D19}" type="presOf" srcId="{ECBC75CF-DEC3-4DA9-84A8-9303AC7D9D10}" destId="{66F3890C-83D3-4C43-9938-3E5E482DE637}" srcOrd="0" destOrd="0" presId="urn:microsoft.com/office/officeart/2011/layout/CircleProcess"/>
    <dgm:cxn modelId="{23366171-16EF-4907-BBD4-5AAC46AE0A79}" type="presOf" srcId="{971EEFAB-30DE-498D-B3A8-82613F1C2D33}" destId="{1A3E8D9D-0156-4E84-9321-718F9489C3A4}" srcOrd="1" destOrd="0" presId="urn:microsoft.com/office/officeart/2011/layout/CircleProcess"/>
    <dgm:cxn modelId="{9F5B7053-8F24-40A5-AD33-81E0947D25E1}" srcId="{43AD8D62-DCC2-4CBE-83DA-9ECE1DD16F87}" destId="{D615DE8F-9EE7-47E6-BDBC-27210AD6B66B}" srcOrd="2" destOrd="0" parTransId="{93A51C8E-9C62-4136-99E6-002C03381813}" sibTransId="{925F4C72-E967-493B-AA5D-FFDD838D902E}"/>
    <dgm:cxn modelId="{AD98CE73-02B8-4B16-8D56-B6DE7B39301E}" type="presOf" srcId="{971EEFAB-30DE-498D-B3A8-82613F1C2D33}" destId="{3BE64DAB-3AC6-4A3B-A1E2-9E92E31E6FA5}" srcOrd="0" destOrd="0" presId="urn:microsoft.com/office/officeart/2011/layout/CircleProcess"/>
    <dgm:cxn modelId="{D1E98775-222C-440C-924B-70ED60023C8D}" type="presOf" srcId="{314B2251-69F0-43B4-927D-418813C44B96}" destId="{14FE1DC8-1ACC-4C51-8D78-8809CE3D8ACB}" srcOrd="0" destOrd="0" presId="urn:microsoft.com/office/officeart/2011/layout/CircleProcess"/>
    <dgm:cxn modelId="{41483859-7EC2-47FD-8873-D0211E86361B}" srcId="{43AD8D62-DCC2-4CBE-83DA-9ECE1DD16F87}" destId="{314B2251-69F0-43B4-927D-418813C44B96}" srcOrd="3" destOrd="0" parTransId="{66BD682B-36D3-4FEF-AE57-8B827B34D16F}" sibTransId="{C71F0CFE-253F-489E-BCB6-6E1A5CB619F6}"/>
    <dgm:cxn modelId="{0B807584-A1D5-4398-8474-F5783404DD78}" type="presOf" srcId="{D615DE8F-9EE7-47E6-BDBC-27210AD6B66B}" destId="{8E0A8684-00A6-4A21-A804-575A7B187691}" srcOrd="0" destOrd="0" presId="urn:microsoft.com/office/officeart/2011/layout/CircleProcess"/>
    <dgm:cxn modelId="{83E4F284-6762-4A50-8235-7D581EC239F9}" type="presOf" srcId="{87DB4B17-95EE-423D-941B-A5ABFE70FE2B}" destId="{47E3129D-31DE-4A9C-BCFC-F76EC5BD009C}" srcOrd="1" destOrd="0" presId="urn:microsoft.com/office/officeart/2011/layout/CircleProcess"/>
    <dgm:cxn modelId="{BF9BF496-C5ED-4BEB-9AEF-BD6A25A24FC7}" srcId="{43AD8D62-DCC2-4CBE-83DA-9ECE1DD16F87}" destId="{971EEFAB-30DE-498D-B3A8-82613F1C2D33}" srcOrd="6" destOrd="0" parTransId="{831BB1E2-475A-4661-80C2-E40BF5D9E34B}" sibTransId="{DC4C381D-A777-4155-B913-2C8B4E3FAF59}"/>
    <dgm:cxn modelId="{2D99DEB7-AB0F-4ABA-82FC-26E2D7E26FC3}" type="presOf" srcId="{0077A407-AF31-4E4B-ADC5-01EE984AE18F}" destId="{C38C5FBA-DADB-4A87-84C6-839503B62D23}" srcOrd="1" destOrd="0" presId="urn:microsoft.com/office/officeart/2011/layout/CircleProcess"/>
    <dgm:cxn modelId="{36C641BD-F7DF-4DF1-A839-109834998E69}" srcId="{43AD8D62-DCC2-4CBE-83DA-9ECE1DD16F87}" destId="{BC7CF13E-48E6-4CCA-985F-821B0ABFE0FE}" srcOrd="0" destOrd="0" parTransId="{7E05918B-0526-4AEB-86B4-EDB04684C6CF}" sibTransId="{FB666919-084D-4327-91C2-7C35021E6529}"/>
    <dgm:cxn modelId="{65EB1EC0-379D-44EC-A3C9-CD65B13B6296}" type="presOf" srcId="{43AD8D62-DCC2-4CBE-83DA-9ECE1DD16F87}" destId="{9F8F8286-68C6-4549-9CBE-3C72908A6C10}" srcOrd="0" destOrd="0" presId="urn:microsoft.com/office/officeart/2011/layout/CircleProcess"/>
    <dgm:cxn modelId="{B5188FC5-5261-4A12-BECC-4D1AC234EF79}" type="presOf" srcId="{ECBC75CF-DEC3-4DA9-84A8-9303AC7D9D10}" destId="{D371DF48-5195-4C34-9CE8-BD5C936F68AC}" srcOrd="1" destOrd="0" presId="urn:microsoft.com/office/officeart/2011/layout/CircleProcess"/>
    <dgm:cxn modelId="{9A0779CA-4D41-4212-8C44-91B77C1DB7F8}" type="presOf" srcId="{BC7CF13E-48E6-4CCA-985F-821B0ABFE0FE}" destId="{DB418493-11A7-4203-8111-DACEBAA162ED}" srcOrd="0" destOrd="0" presId="urn:microsoft.com/office/officeart/2011/layout/CircleProcess"/>
    <dgm:cxn modelId="{A2111BDA-1532-41C6-AD2B-E1987CE9F0D7}" srcId="{43AD8D62-DCC2-4CBE-83DA-9ECE1DD16F87}" destId="{87DB4B17-95EE-423D-941B-A5ABFE70FE2B}" srcOrd="4" destOrd="0" parTransId="{1D9AAF4C-1387-44E7-A6C0-0A93176EFBB8}" sibTransId="{263236C4-7DF2-4631-AE1E-B8B876BEE81E}"/>
    <dgm:cxn modelId="{341A2AED-B3C5-4E70-8BFB-F41E1B314855}" type="presOf" srcId="{F1296084-4882-401E-BF04-7A0E3CF44B1C}" destId="{A62FE234-898D-4084-AD56-85E70D2C2E0F}" srcOrd="1" destOrd="0" presId="urn:microsoft.com/office/officeart/2011/layout/CircleProcess"/>
    <dgm:cxn modelId="{E5567FEE-7803-475C-830A-7F5AF96EF670}" type="presOf" srcId="{0077A407-AF31-4E4B-ADC5-01EE984AE18F}" destId="{DB90073F-2185-47A1-B698-F12F814965C4}" srcOrd="0" destOrd="0" presId="urn:microsoft.com/office/officeart/2011/layout/CircleProcess"/>
    <dgm:cxn modelId="{0D3528A1-A51C-41D4-867D-E3DC83291C5A}" type="presParOf" srcId="{9F8F8286-68C6-4549-9CBE-3C72908A6C10}" destId="{78BA1824-6AEB-415F-9133-28B03579978C}" srcOrd="0" destOrd="0" presId="urn:microsoft.com/office/officeart/2011/layout/CircleProcess"/>
    <dgm:cxn modelId="{406FB39F-879A-4DC3-B4EF-1B7373F67454}" type="presParOf" srcId="{78BA1824-6AEB-415F-9133-28B03579978C}" destId="{D7382D3E-6F29-4974-8F9D-8075582475C6}" srcOrd="0" destOrd="0" presId="urn:microsoft.com/office/officeart/2011/layout/CircleProcess"/>
    <dgm:cxn modelId="{53D1813D-CF15-4464-B4D4-3B7EC5E85DDC}" type="presParOf" srcId="{9F8F8286-68C6-4549-9CBE-3C72908A6C10}" destId="{5B006B3B-C292-4C75-B336-BEFEFECE744D}" srcOrd="1" destOrd="0" presId="urn:microsoft.com/office/officeart/2011/layout/CircleProcess"/>
    <dgm:cxn modelId="{B7B65893-700D-4D29-A445-789A11924B3A}" type="presParOf" srcId="{5B006B3B-C292-4C75-B336-BEFEFECE744D}" destId="{DB90073F-2185-47A1-B698-F12F814965C4}" srcOrd="0" destOrd="0" presId="urn:microsoft.com/office/officeart/2011/layout/CircleProcess"/>
    <dgm:cxn modelId="{7D2E3921-BC61-4DFE-8F9B-6A7E7B498F50}" type="presParOf" srcId="{9F8F8286-68C6-4549-9CBE-3C72908A6C10}" destId="{C38C5FBA-DADB-4A87-84C6-839503B62D23}" srcOrd="2" destOrd="0" presId="urn:microsoft.com/office/officeart/2011/layout/CircleProcess"/>
    <dgm:cxn modelId="{5E9036CA-6D14-4A1F-933E-4903E72DA289}" type="presParOf" srcId="{9F8F8286-68C6-4549-9CBE-3C72908A6C10}" destId="{764DCF55-2E4D-46E5-92FF-DF99C9BCA931}" srcOrd="3" destOrd="0" presId="urn:microsoft.com/office/officeart/2011/layout/CircleProcess"/>
    <dgm:cxn modelId="{1A548E74-8889-4B72-9E76-D427F76A4C31}" type="presParOf" srcId="{764DCF55-2E4D-46E5-92FF-DF99C9BCA931}" destId="{2BE9F39C-235E-411C-BF8E-8A13D173AE9E}" srcOrd="0" destOrd="0" presId="urn:microsoft.com/office/officeart/2011/layout/CircleProcess"/>
    <dgm:cxn modelId="{54185283-41FF-4409-AF78-A748FDD94AEC}" type="presParOf" srcId="{9F8F8286-68C6-4549-9CBE-3C72908A6C10}" destId="{9F9A6261-9CC5-44D2-9E37-BC6935BB35AF}" srcOrd="4" destOrd="0" presId="urn:microsoft.com/office/officeart/2011/layout/CircleProcess"/>
    <dgm:cxn modelId="{28715639-686D-432B-8492-D696256E1DCE}" type="presParOf" srcId="{9F9A6261-9CC5-44D2-9E37-BC6935BB35AF}" destId="{3BE64DAB-3AC6-4A3B-A1E2-9E92E31E6FA5}" srcOrd="0" destOrd="0" presId="urn:microsoft.com/office/officeart/2011/layout/CircleProcess"/>
    <dgm:cxn modelId="{7CFBD744-095A-4AC6-B4A7-493D0525BF16}" type="presParOf" srcId="{9F8F8286-68C6-4549-9CBE-3C72908A6C10}" destId="{1A3E8D9D-0156-4E84-9321-718F9489C3A4}" srcOrd="5" destOrd="0" presId="urn:microsoft.com/office/officeart/2011/layout/CircleProcess"/>
    <dgm:cxn modelId="{4F5FB2BE-4E41-46AF-B3BD-DD418A373EE5}" type="presParOf" srcId="{9F8F8286-68C6-4549-9CBE-3C72908A6C10}" destId="{4D42814F-06AA-465F-B4B2-AC4892103DCA}" srcOrd="6" destOrd="0" presId="urn:microsoft.com/office/officeart/2011/layout/CircleProcess"/>
    <dgm:cxn modelId="{599C5F4F-FEAF-46B2-88DD-9ABCF704BEBA}" type="presParOf" srcId="{4D42814F-06AA-465F-B4B2-AC4892103DCA}" destId="{1F3ABD3F-CEAA-40E1-9225-2D69D88D1AFD}" srcOrd="0" destOrd="0" presId="urn:microsoft.com/office/officeart/2011/layout/CircleProcess"/>
    <dgm:cxn modelId="{51AD4226-47B8-4DEF-8C17-A96C6DD0B585}" type="presParOf" srcId="{9F8F8286-68C6-4549-9CBE-3C72908A6C10}" destId="{10B2D188-85FB-459F-B891-C4291FFBEA8C}" srcOrd="7" destOrd="0" presId="urn:microsoft.com/office/officeart/2011/layout/CircleProcess"/>
    <dgm:cxn modelId="{1456FA06-3330-40E8-B87C-ABDDE308E6DB}" type="presParOf" srcId="{10B2D188-85FB-459F-B891-C4291FFBEA8C}" destId="{66F3890C-83D3-4C43-9938-3E5E482DE637}" srcOrd="0" destOrd="0" presId="urn:microsoft.com/office/officeart/2011/layout/CircleProcess"/>
    <dgm:cxn modelId="{182F182A-F0EE-4E71-A73C-40AAE0832522}" type="presParOf" srcId="{9F8F8286-68C6-4549-9CBE-3C72908A6C10}" destId="{D371DF48-5195-4C34-9CE8-BD5C936F68AC}" srcOrd="8" destOrd="0" presId="urn:microsoft.com/office/officeart/2011/layout/CircleProcess"/>
    <dgm:cxn modelId="{038A79F8-741D-4CE0-B895-5ACFD0376870}" type="presParOf" srcId="{9F8F8286-68C6-4549-9CBE-3C72908A6C10}" destId="{FA850F7A-A004-447D-BBE2-5248EC1C4856}" srcOrd="9" destOrd="0" presId="urn:microsoft.com/office/officeart/2011/layout/CircleProcess"/>
    <dgm:cxn modelId="{ED42B772-54B5-4614-AF78-4D4FB41B139A}" type="presParOf" srcId="{FA850F7A-A004-447D-BBE2-5248EC1C4856}" destId="{16824EEA-A689-4234-B17B-2A61F9008F8F}" srcOrd="0" destOrd="0" presId="urn:microsoft.com/office/officeart/2011/layout/CircleProcess"/>
    <dgm:cxn modelId="{A467CF04-115B-4370-B7D1-17636349336E}" type="presParOf" srcId="{9F8F8286-68C6-4549-9CBE-3C72908A6C10}" destId="{3D0081D0-B567-454F-AA44-EADAB5CDB0C0}" srcOrd="10" destOrd="0" presId="urn:microsoft.com/office/officeart/2011/layout/CircleProcess"/>
    <dgm:cxn modelId="{CE98731B-FB11-478F-92A3-949FC387954D}" type="presParOf" srcId="{3D0081D0-B567-454F-AA44-EADAB5CDB0C0}" destId="{AD9B1121-BF9C-4074-B3EC-DD8B1E34B145}" srcOrd="0" destOrd="0" presId="urn:microsoft.com/office/officeart/2011/layout/CircleProcess"/>
    <dgm:cxn modelId="{2C70DEE4-9906-47C7-953A-5FF0851B37B7}" type="presParOf" srcId="{9F8F8286-68C6-4549-9CBE-3C72908A6C10}" destId="{47E3129D-31DE-4A9C-BCFC-F76EC5BD009C}" srcOrd="11" destOrd="0" presId="urn:microsoft.com/office/officeart/2011/layout/CircleProcess"/>
    <dgm:cxn modelId="{A67E2023-ED42-44C7-989A-C46398400D59}" type="presParOf" srcId="{9F8F8286-68C6-4549-9CBE-3C72908A6C10}" destId="{E22AF47E-6A71-4043-B25D-67B56C2C21A0}" srcOrd="12" destOrd="0" presId="urn:microsoft.com/office/officeart/2011/layout/CircleProcess"/>
    <dgm:cxn modelId="{6F9E9825-0FE2-4E85-9F15-F479DD19E3A3}" type="presParOf" srcId="{E22AF47E-6A71-4043-B25D-67B56C2C21A0}" destId="{BDD731B0-50CA-4E29-9754-BDCB1EBC4DBA}" srcOrd="0" destOrd="0" presId="urn:microsoft.com/office/officeart/2011/layout/CircleProcess"/>
    <dgm:cxn modelId="{4B474B31-89F2-40E4-95B7-95F4EEA36182}" type="presParOf" srcId="{9F8F8286-68C6-4549-9CBE-3C72908A6C10}" destId="{1A8FF917-7F6D-4265-8480-A55EF8CCFA77}" srcOrd="13" destOrd="0" presId="urn:microsoft.com/office/officeart/2011/layout/CircleProcess"/>
    <dgm:cxn modelId="{FBF02758-34CF-4EEA-B41D-1E55EB50F883}" type="presParOf" srcId="{1A8FF917-7F6D-4265-8480-A55EF8CCFA77}" destId="{14FE1DC8-1ACC-4C51-8D78-8809CE3D8ACB}" srcOrd="0" destOrd="0" presId="urn:microsoft.com/office/officeart/2011/layout/CircleProcess"/>
    <dgm:cxn modelId="{E87F5976-6A0C-4A20-9A58-C578D7C7C49C}" type="presParOf" srcId="{9F8F8286-68C6-4549-9CBE-3C72908A6C10}" destId="{02216165-2620-4547-AD38-089AA80A0292}" srcOrd="14" destOrd="0" presId="urn:microsoft.com/office/officeart/2011/layout/CircleProcess"/>
    <dgm:cxn modelId="{852168E7-A558-4A29-9B83-0F6E04341005}" type="presParOf" srcId="{9F8F8286-68C6-4549-9CBE-3C72908A6C10}" destId="{E403894A-A6D5-491C-ACAD-0E88054F2A31}" srcOrd="15" destOrd="0" presId="urn:microsoft.com/office/officeart/2011/layout/CircleProcess"/>
    <dgm:cxn modelId="{61E42065-A22E-4C0A-96C1-7E9D8CE0D55E}" type="presParOf" srcId="{E403894A-A6D5-491C-ACAD-0E88054F2A31}" destId="{B691AD74-CB7C-411B-B530-375303D136AA}" srcOrd="0" destOrd="0" presId="urn:microsoft.com/office/officeart/2011/layout/CircleProcess"/>
    <dgm:cxn modelId="{8E20F144-5675-4D25-9B2D-A3B23C1CD453}" type="presParOf" srcId="{9F8F8286-68C6-4549-9CBE-3C72908A6C10}" destId="{4A9C726A-A5F2-4191-AC7F-BEE729D8145F}" srcOrd="16" destOrd="0" presId="urn:microsoft.com/office/officeart/2011/layout/CircleProcess"/>
    <dgm:cxn modelId="{024654D4-BA69-454B-96AA-1F62296B8D8A}" type="presParOf" srcId="{4A9C726A-A5F2-4191-AC7F-BEE729D8145F}" destId="{8E0A8684-00A6-4A21-A804-575A7B187691}" srcOrd="0" destOrd="0" presId="urn:microsoft.com/office/officeart/2011/layout/CircleProcess"/>
    <dgm:cxn modelId="{7462482B-4A4F-4B87-BE04-672EA2D98647}" type="presParOf" srcId="{9F8F8286-68C6-4549-9CBE-3C72908A6C10}" destId="{841AED65-E331-4372-9B23-246A2376DD0E}" srcOrd="17" destOrd="0" presId="urn:microsoft.com/office/officeart/2011/layout/CircleProcess"/>
    <dgm:cxn modelId="{3FA5CE92-9C87-47DB-B253-7AE1756F1E48}" type="presParOf" srcId="{9F8F8286-68C6-4549-9CBE-3C72908A6C10}" destId="{E5EB84FB-DBB0-46BB-9BA9-2F00C1B68EB5}" srcOrd="18" destOrd="0" presId="urn:microsoft.com/office/officeart/2011/layout/CircleProcess"/>
    <dgm:cxn modelId="{83B61A7E-438A-4D69-8B23-BA53D46E2F40}" type="presParOf" srcId="{E5EB84FB-DBB0-46BB-9BA9-2F00C1B68EB5}" destId="{EA7B42BF-893D-4FB3-9F39-7041EDA2C69B}" srcOrd="0" destOrd="0" presId="urn:microsoft.com/office/officeart/2011/layout/CircleProcess"/>
    <dgm:cxn modelId="{7E84DF17-721A-4E5A-A9A4-1386E6B3803B}" type="presParOf" srcId="{9F8F8286-68C6-4549-9CBE-3C72908A6C10}" destId="{22421FC5-B21B-4529-94CE-C5B3D8374DAF}" srcOrd="19" destOrd="0" presId="urn:microsoft.com/office/officeart/2011/layout/CircleProcess"/>
    <dgm:cxn modelId="{78AD9B62-A829-4125-8FD0-D1BFE773309D}" type="presParOf" srcId="{22421FC5-B21B-4529-94CE-C5B3D8374DAF}" destId="{A07BB201-FE5F-4451-BFF1-64798F25C5C1}" srcOrd="0" destOrd="0" presId="urn:microsoft.com/office/officeart/2011/layout/CircleProcess"/>
    <dgm:cxn modelId="{874DE99B-D138-4AA0-9A06-404452BB95CB}" type="presParOf" srcId="{9F8F8286-68C6-4549-9CBE-3C72908A6C10}" destId="{A62FE234-898D-4084-AD56-85E70D2C2E0F}" srcOrd="20" destOrd="0" presId="urn:microsoft.com/office/officeart/2011/layout/CircleProcess"/>
    <dgm:cxn modelId="{F9535984-B090-4512-AB89-7F18AC0F745A}" type="presParOf" srcId="{9F8F8286-68C6-4549-9CBE-3C72908A6C10}" destId="{99728451-9069-4F4E-B5B2-54A29103BC2D}" srcOrd="21" destOrd="0" presId="urn:microsoft.com/office/officeart/2011/layout/CircleProcess"/>
    <dgm:cxn modelId="{7F6F7BDD-16AA-4578-AD6C-51954689C108}" type="presParOf" srcId="{99728451-9069-4F4E-B5B2-54A29103BC2D}" destId="{2800F6E6-7C9D-4AD0-8A95-9F2EECE35CE5}" srcOrd="0" destOrd="0" presId="urn:microsoft.com/office/officeart/2011/layout/CircleProcess"/>
    <dgm:cxn modelId="{1E9BE3DE-A8FF-4AA0-932D-367D9A3F15C0}" type="presParOf" srcId="{9F8F8286-68C6-4549-9CBE-3C72908A6C10}" destId="{DF8EEE90-D97F-4B37-A04B-F5520CF6A9EF}" srcOrd="22" destOrd="0" presId="urn:microsoft.com/office/officeart/2011/layout/CircleProcess"/>
    <dgm:cxn modelId="{C880D0EA-CDE7-4838-A6E1-BDFC1CC63963}" type="presParOf" srcId="{DF8EEE90-D97F-4B37-A04B-F5520CF6A9EF}" destId="{DB418493-11A7-4203-8111-DACEBAA162ED}" srcOrd="0" destOrd="0" presId="urn:microsoft.com/office/officeart/2011/layout/CircleProcess"/>
    <dgm:cxn modelId="{25AC23A3-E1E8-4479-B9EA-6F841DB73989}" type="presParOf" srcId="{9F8F8286-68C6-4549-9CBE-3C72908A6C10}" destId="{035DCACE-955D-425D-99A7-051BCD2BF7DB}" srcOrd="23"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82D3E-6F29-4974-8F9D-8075582475C6}">
      <dsp:nvSpPr>
        <dsp:cNvPr id="0" name=""/>
        <dsp:cNvSpPr/>
      </dsp:nvSpPr>
      <dsp:spPr>
        <a:xfrm>
          <a:off x="8799052" y="1426192"/>
          <a:ext cx="1170039" cy="1170546"/>
        </a:xfrm>
        <a:prstGeom prst="ellipse">
          <a:avLst/>
        </a:prstGeom>
        <a:gradFill rotWithShape="0">
          <a:gsLst>
            <a:gs pos="0">
              <a:schemeClr val="accent1">
                <a:shade val="50000"/>
                <a:hueOff val="0"/>
                <a:satOff val="0"/>
                <a:lumOff val="0"/>
                <a:alphaOff val="0"/>
                <a:tint val="65000"/>
                <a:shade val="92000"/>
                <a:satMod val="130000"/>
              </a:schemeClr>
            </a:gs>
            <a:gs pos="45000">
              <a:schemeClr val="accent1">
                <a:shade val="50000"/>
                <a:hueOff val="0"/>
                <a:satOff val="0"/>
                <a:lumOff val="0"/>
                <a:alphaOff val="0"/>
                <a:tint val="60000"/>
                <a:shade val="99000"/>
                <a:satMod val="120000"/>
              </a:schemeClr>
            </a:gs>
            <a:gs pos="100000">
              <a:schemeClr val="accent1">
                <a:shade val="5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90073F-2185-47A1-B698-F12F814965C4}">
      <dsp:nvSpPr>
        <dsp:cNvPr id="0" name=""/>
        <dsp:cNvSpPr/>
      </dsp:nvSpPr>
      <dsp:spPr>
        <a:xfrm>
          <a:off x="8837494"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outliers</a:t>
          </a:r>
        </a:p>
      </dsp:txBody>
      <dsp:txXfrm>
        <a:off x="8993237" y="1621317"/>
        <a:ext cx="780683" cy="780295"/>
      </dsp:txXfrm>
    </dsp:sp>
    <dsp:sp modelId="{2BE9F39C-235E-411C-BF8E-8A13D173AE9E}">
      <dsp:nvSpPr>
        <dsp:cNvPr id="0" name=""/>
        <dsp:cNvSpPr/>
      </dsp:nvSpPr>
      <dsp:spPr>
        <a:xfrm rot="2700000">
          <a:off x="7588484" y="1426228"/>
          <a:ext cx="1170268" cy="1170268"/>
        </a:xfrm>
        <a:prstGeom prst="teardrop">
          <a:avLst>
            <a:gd name="adj" fmla="val 100000"/>
          </a:avLst>
        </a:prstGeom>
        <a:gradFill rotWithShape="0">
          <a:gsLst>
            <a:gs pos="0">
              <a:schemeClr val="accent1">
                <a:shade val="50000"/>
                <a:hueOff val="-188410"/>
                <a:satOff val="-5176"/>
                <a:lumOff val="11905"/>
                <a:alphaOff val="0"/>
                <a:tint val="65000"/>
                <a:shade val="92000"/>
                <a:satMod val="130000"/>
              </a:schemeClr>
            </a:gs>
            <a:gs pos="45000">
              <a:schemeClr val="accent1">
                <a:shade val="50000"/>
                <a:hueOff val="-188410"/>
                <a:satOff val="-5176"/>
                <a:lumOff val="11905"/>
                <a:alphaOff val="0"/>
                <a:tint val="60000"/>
                <a:shade val="99000"/>
                <a:satMod val="120000"/>
              </a:schemeClr>
            </a:gs>
            <a:gs pos="100000">
              <a:schemeClr val="accent1">
                <a:shade val="50000"/>
                <a:hueOff val="-188410"/>
                <a:satOff val="-5176"/>
                <a:lumOff val="11905"/>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BE64DAB-3AC6-4A3B-A1E2-9E92E31E6FA5}">
      <dsp:nvSpPr>
        <dsp:cNvPr id="0" name=""/>
        <dsp:cNvSpPr/>
      </dsp:nvSpPr>
      <dsp:spPr>
        <a:xfrm>
          <a:off x="7628027"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188410"/>
              <a:satOff val="-5176"/>
              <a:lumOff val="1190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Filter Data for requirement.</a:t>
          </a:r>
        </a:p>
      </dsp:txBody>
      <dsp:txXfrm>
        <a:off x="7783769" y="1621317"/>
        <a:ext cx="780683" cy="780295"/>
      </dsp:txXfrm>
    </dsp:sp>
    <dsp:sp modelId="{1F3ABD3F-CEAA-40E1-9225-2D69D88D1AFD}">
      <dsp:nvSpPr>
        <dsp:cNvPr id="0" name=""/>
        <dsp:cNvSpPr/>
      </dsp:nvSpPr>
      <dsp:spPr>
        <a:xfrm rot="2700000">
          <a:off x="6379016" y="1426228"/>
          <a:ext cx="1170268" cy="1170268"/>
        </a:xfrm>
        <a:prstGeom prst="teardrop">
          <a:avLst>
            <a:gd name="adj" fmla="val 100000"/>
          </a:avLst>
        </a:prstGeom>
        <a:gradFill rotWithShape="0">
          <a:gsLst>
            <a:gs pos="0">
              <a:schemeClr val="accent1">
                <a:shade val="50000"/>
                <a:hueOff val="-376821"/>
                <a:satOff val="-10353"/>
                <a:lumOff val="23810"/>
                <a:alphaOff val="0"/>
                <a:tint val="65000"/>
                <a:shade val="92000"/>
                <a:satMod val="130000"/>
              </a:schemeClr>
            </a:gs>
            <a:gs pos="45000">
              <a:schemeClr val="accent1">
                <a:shade val="50000"/>
                <a:hueOff val="-376821"/>
                <a:satOff val="-10353"/>
                <a:lumOff val="23810"/>
                <a:alphaOff val="0"/>
                <a:tint val="60000"/>
                <a:shade val="99000"/>
                <a:satMod val="120000"/>
              </a:schemeClr>
            </a:gs>
            <a:gs pos="100000">
              <a:schemeClr val="accent1">
                <a:shade val="50000"/>
                <a:hueOff val="-376821"/>
                <a:satOff val="-10353"/>
                <a:lumOff val="2381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6F3890C-83D3-4C43-9938-3E5E482DE637}">
      <dsp:nvSpPr>
        <dsp:cNvPr id="0" name=""/>
        <dsp:cNvSpPr/>
      </dsp:nvSpPr>
      <dsp:spPr>
        <a:xfrm>
          <a:off x="6418559"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376821"/>
              <a:satOff val="-10353"/>
              <a:lumOff val="2381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Correcting data types and deriving new columns</a:t>
          </a:r>
        </a:p>
      </dsp:txBody>
      <dsp:txXfrm>
        <a:off x="6574302" y="1621317"/>
        <a:ext cx="780683" cy="780295"/>
      </dsp:txXfrm>
    </dsp:sp>
    <dsp:sp modelId="{16824EEA-A689-4234-B17B-2A61F9008F8F}">
      <dsp:nvSpPr>
        <dsp:cNvPr id="0" name=""/>
        <dsp:cNvSpPr/>
      </dsp:nvSpPr>
      <dsp:spPr>
        <a:xfrm rot="2700000">
          <a:off x="5169549" y="1426228"/>
          <a:ext cx="1170268" cy="1170268"/>
        </a:xfrm>
        <a:prstGeom prst="teardrop">
          <a:avLst>
            <a:gd name="adj" fmla="val 100000"/>
          </a:avLst>
        </a:prstGeom>
        <a:gradFill rotWithShape="0">
          <a:gsLst>
            <a:gs pos="0">
              <a:schemeClr val="accent1">
                <a:shade val="50000"/>
                <a:hueOff val="-565231"/>
                <a:satOff val="-15529"/>
                <a:lumOff val="35715"/>
                <a:alphaOff val="0"/>
                <a:tint val="65000"/>
                <a:shade val="92000"/>
                <a:satMod val="130000"/>
              </a:schemeClr>
            </a:gs>
            <a:gs pos="45000">
              <a:schemeClr val="accent1">
                <a:shade val="50000"/>
                <a:hueOff val="-565231"/>
                <a:satOff val="-15529"/>
                <a:lumOff val="35715"/>
                <a:alphaOff val="0"/>
                <a:tint val="60000"/>
                <a:shade val="99000"/>
                <a:satMod val="120000"/>
              </a:schemeClr>
            </a:gs>
            <a:gs pos="100000">
              <a:schemeClr val="accent1">
                <a:shade val="50000"/>
                <a:hueOff val="-565231"/>
                <a:satOff val="-15529"/>
                <a:lumOff val="35715"/>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D9B1121-BF9C-4074-B3EC-DD8B1E34B145}">
      <dsp:nvSpPr>
        <dsp:cNvPr id="0" name=""/>
        <dsp:cNvSpPr/>
      </dsp:nvSpPr>
      <dsp:spPr>
        <a:xfrm>
          <a:off x="5209092"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565231"/>
              <a:satOff val="-15529"/>
              <a:lumOff val="3571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Removing/Fixing null values</a:t>
          </a:r>
        </a:p>
      </dsp:txBody>
      <dsp:txXfrm>
        <a:off x="5364834" y="1621317"/>
        <a:ext cx="780683" cy="780295"/>
      </dsp:txXfrm>
    </dsp:sp>
    <dsp:sp modelId="{BDD731B0-50CA-4E29-9754-BDCB1EBC4DBA}">
      <dsp:nvSpPr>
        <dsp:cNvPr id="0" name=""/>
        <dsp:cNvSpPr/>
      </dsp:nvSpPr>
      <dsp:spPr>
        <a:xfrm rot="2700000">
          <a:off x="3960081" y="1426228"/>
          <a:ext cx="1170268" cy="1170268"/>
        </a:xfrm>
        <a:prstGeom prst="teardrop">
          <a:avLst>
            <a:gd name="adj" fmla="val 100000"/>
          </a:avLst>
        </a:prstGeom>
        <a:gradFill rotWithShape="0">
          <a:gsLst>
            <a:gs pos="0">
              <a:schemeClr val="accent1">
                <a:shade val="50000"/>
                <a:hueOff val="-753641"/>
                <a:satOff val="-20705"/>
                <a:lumOff val="47620"/>
                <a:alphaOff val="0"/>
                <a:tint val="65000"/>
                <a:shade val="92000"/>
                <a:satMod val="130000"/>
              </a:schemeClr>
            </a:gs>
            <a:gs pos="45000">
              <a:schemeClr val="accent1">
                <a:shade val="50000"/>
                <a:hueOff val="-753641"/>
                <a:satOff val="-20705"/>
                <a:lumOff val="47620"/>
                <a:alphaOff val="0"/>
                <a:tint val="60000"/>
                <a:shade val="99000"/>
                <a:satMod val="120000"/>
              </a:schemeClr>
            </a:gs>
            <a:gs pos="100000">
              <a:schemeClr val="accent1">
                <a:shade val="50000"/>
                <a:hueOff val="-753641"/>
                <a:satOff val="-20705"/>
                <a:lumOff val="4762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4FE1DC8-1ACC-4C51-8D78-8809CE3D8ACB}">
      <dsp:nvSpPr>
        <dsp:cNvPr id="0" name=""/>
        <dsp:cNvSpPr/>
      </dsp:nvSpPr>
      <dsp:spPr>
        <a:xfrm>
          <a:off x="3999624"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753641"/>
              <a:satOff val="-20705"/>
              <a:lumOff val="4762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irrelevant columns</a:t>
          </a:r>
        </a:p>
      </dsp:txBody>
      <dsp:txXfrm>
        <a:off x="4155367" y="1621317"/>
        <a:ext cx="780683" cy="780295"/>
      </dsp:txXfrm>
    </dsp:sp>
    <dsp:sp modelId="{B691AD74-CB7C-411B-B530-375303D136AA}">
      <dsp:nvSpPr>
        <dsp:cNvPr id="0" name=""/>
        <dsp:cNvSpPr/>
      </dsp:nvSpPr>
      <dsp:spPr>
        <a:xfrm rot="2700000">
          <a:off x="2750614" y="1426228"/>
          <a:ext cx="1170268" cy="1170268"/>
        </a:xfrm>
        <a:prstGeom prst="teardrop">
          <a:avLst>
            <a:gd name="adj" fmla="val 100000"/>
          </a:avLst>
        </a:prstGeom>
        <a:gradFill rotWithShape="0">
          <a:gsLst>
            <a:gs pos="0">
              <a:schemeClr val="accent1">
                <a:shade val="50000"/>
                <a:hueOff val="-565231"/>
                <a:satOff val="-15529"/>
                <a:lumOff val="35715"/>
                <a:alphaOff val="0"/>
                <a:tint val="65000"/>
                <a:shade val="92000"/>
                <a:satMod val="130000"/>
              </a:schemeClr>
            </a:gs>
            <a:gs pos="45000">
              <a:schemeClr val="accent1">
                <a:shade val="50000"/>
                <a:hueOff val="-565231"/>
                <a:satOff val="-15529"/>
                <a:lumOff val="35715"/>
                <a:alphaOff val="0"/>
                <a:tint val="60000"/>
                <a:shade val="99000"/>
                <a:satMod val="120000"/>
              </a:schemeClr>
            </a:gs>
            <a:gs pos="100000">
              <a:schemeClr val="accent1">
                <a:shade val="50000"/>
                <a:hueOff val="-565231"/>
                <a:satOff val="-15529"/>
                <a:lumOff val="35715"/>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E0A8684-00A6-4A21-A804-575A7B187691}">
      <dsp:nvSpPr>
        <dsp:cNvPr id="0" name=""/>
        <dsp:cNvSpPr/>
      </dsp:nvSpPr>
      <dsp:spPr>
        <a:xfrm>
          <a:off x="2790157"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565231"/>
              <a:satOff val="-15529"/>
              <a:lumOff val="3571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Duplicate Data</a:t>
          </a:r>
        </a:p>
      </dsp:txBody>
      <dsp:txXfrm>
        <a:off x="2945899" y="1621317"/>
        <a:ext cx="780683" cy="780295"/>
      </dsp:txXfrm>
    </dsp:sp>
    <dsp:sp modelId="{EA7B42BF-893D-4FB3-9F39-7041EDA2C69B}">
      <dsp:nvSpPr>
        <dsp:cNvPr id="0" name=""/>
        <dsp:cNvSpPr/>
      </dsp:nvSpPr>
      <dsp:spPr>
        <a:xfrm rot="2700000">
          <a:off x="1541146" y="1426228"/>
          <a:ext cx="1170268" cy="1170268"/>
        </a:xfrm>
        <a:prstGeom prst="teardrop">
          <a:avLst>
            <a:gd name="adj" fmla="val 100000"/>
          </a:avLst>
        </a:prstGeom>
        <a:gradFill rotWithShape="0">
          <a:gsLst>
            <a:gs pos="0">
              <a:schemeClr val="accent1">
                <a:shade val="50000"/>
                <a:hueOff val="-376821"/>
                <a:satOff val="-10353"/>
                <a:lumOff val="23810"/>
                <a:alphaOff val="0"/>
                <a:tint val="65000"/>
                <a:shade val="92000"/>
                <a:satMod val="130000"/>
              </a:schemeClr>
            </a:gs>
            <a:gs pos="45000">
              <a:schemeClr val="accent1">
                <a:shade val="50000"/>
                <a:hueOff val="-376821"/>
                <a:satOff val="-10353"/>
                <a:lumOff val="23810"/>
                <a:alphaOff val="0"/>
                <a:tint val="60000"/>
                <a:shade val="99000"/>
                <a:satMod val="120000"/>
              </a:schemeClr>
            </a:gs>
            <a:gs pos="100000">
              <a:schemeClr val="accent1">
                <a:shade val="50000"/>
                <a:hueOff val="-376821"/>
                <a:satOff val="-10353"/>
                <a:lumOff val="2381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07BB201-FE5F-4451-BFF1-64798F25C5C1}">
      <dsp:nvSpPr>
        <dsp:cNvPr id="0" name=""/>
        <dsp:cNvSpPr/>
      </dsp:nvSpPr>
      <dsp:spPr>
        <a:xfrm>
          <a:off x="1580689"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376821"/>
              <a:satOff val="-10353"/>
              <a:lumOff val="2381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large null value columns</a:t>
          </a:r>
        </a:p>
      </dsp:txBody>
      <dsp:txXfrm>
        <a:off x="1736432" y="1621317"/>
        <a:ext cx="780683" cy="780295"/>
      </dsp:txXfrm>
    </dsp:sp>
    <dsp:sp modelId="{2800F6E6-7C9D-4AD0-8A95-9F2EECE35CE5}">
      <dsp:nvSpPr>
        <dsp:cNvPr id="0" name=""/>
        <dsp:cNvSpPr/>
      </dsp:nvSpPr>
      <dsp:spPr>
        <a:xfrm rot="2700000">
          <a:off x="331679" y="1426228"/>
          <a:ext cx="1170268" cy="1170268"/>
        </a:xfrm>
        <a:prstGeom prst="teardrop">
          <a:avLst>
            <a:gd name="adj" fmla="val 100000"/>
          </a:avLst>
        </a:prstGeom>
        <a:gradFill rotWithShape="0">
          <a:gsLst>
            <a:gs pos="0">
              <a:schemeClr val="accent1">
                <a:shade val="50000"/>
                <a:hueOff val="-188410"/>
                <a:satOff val="-5176"/>
                <a:lumOff val="11905"/>
                <a:alphaOff val="0"/>
                <a:tint val="65000"/>
                <a:shade val="92000"/>
                <a:satMod val="130000"/>
              </a:schemeClr>
            </a:gs>
            <a:gs pos="45000">
              <a:schemeClr val="accent1">
                <a:shade val="50000"/>
                <a:hueOff val="-188410"/>
                <a:satOff val="-5176"/>
                <a:lumOff val="11905"/>
                <a:alphaOff val="0"/>
                <a:tint val="60000"/>
                <a:shade val="99000"/>
                <a:satMod val="120000"/>
              </a:schemeClr>
            </a:gs>
            <a:gs pos="100000">
              <a:schemeClr val="accent1">
                <a:shade val="50000"/>
                <a:hueOff val="-188410"/>
                <a:satOff val="-5176"/>
                <a:lumOff val="11905"/>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418493-11A7-4203-8111-DACEBAA162ED}">
      <dsp:nvSpPr>
        <dsp:cNvPr id="0" name=""/>
        <dsp:cNvSpPr/>
      </dsp:nvSpPr>
      <dsp:spPr>
        <a:xfrm>
          <a:off x="371222"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188410"/>
              <a:satOff val="-5176"/>
              <a:lumOff val="1190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Importing the Data</a:t>
          </a:r>
        </a:p>
      </dsp:txBody>
      <dsp:txXfrm>
        <a:off x="526964" y="1621317"/>
        <a:ext cx="780683" cy="780295"/>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9F701-9101-4D8F-A4D8-C5D74298C7ED}" type="datetimeFigureOut">
              <a:rPr lang="en-IN" smtClean="0"/>
              <a:t>08-02-2023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B2FA-380E-4F4B-A48D-9B3DED5D0183}" type="slidenum">
              <a:rPr lang="en-IN" smtClean="0"/>
              <a:t>‹#›</a:t>
            </a:fld>
            <a:endParaRPr lang="en-IN"/>
          </a:p>
        </p:txBody>
      </p:sp>
    </p:spTree>
    <p:extLst>
      <p:ext uri="{BB962C8B-B14F-4D97-AF65-F5344CB8AC3E}">
        <p14:creationId xmlns:p14="http://schemas.microsoft.com/office/powerpoint/2010/main" val="356584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54B2FA-380E-4F4B-A48D-9B3DED5D0183}" type="slidenum">
              <a:rPr lang="en-IN" smtClean="0"/>
              <a:t>6</a:t>
            </a:fld>
            <a:endParaRPr lang="en-IN" dirty="0"/>
          </a:p>
        </p:txBody>
      </p:sp>
    </p:spTree>
    <p:extLst>
      <p:ext uri="{BB962C8B-B14F-4D97-AF65-F5344CB8AC3E}">
        <p14:creationId xmlns:p14="http://schemas.microsoft.com/office/powerpoint/2010/main" val="2927957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54B2FA-380E-4F4B-A48D-9B3DED5D0183}" type="slidenum">
              <a:rPr lang="en-IN" smtClean="0"/>
              <a:t>10</a:t>
            </a:fld>
            <a:endParaRPr lang="en-IN" dirty="0"/>
          </a:p>
        </p:txBody>
      </p:sp>
    </p:spTree>
    <p:extLst>
      <p:ext uri="{BB962C8B-B14F-4D97-AF65-F5344CB8AC3E}">
        <p14:creationId xmlns:p14="http://schemas.microsoft.com/office/powerpoint/2010/main" val="1206622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475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330112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306371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877898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988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8C9E9E-0463-460F-9554-A68E93E25788}" type="datetimeFigureOut">
              <a:rPr lang="en-IN" smtClean="0"/>
              <a:t>08-02-2023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80062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8C9E9E-0463-460F-9554-A68E93E25788}" type="datetimeFigureOut">
              <a:rPr lang="en-IN" smtClean="0"/>
              <a:t>08-02-2023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356520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8C9E9E-0463-460F-9554-A68E93E25788}" type="datetimeFigureOut">
              <a:rPr lang="en-IN" smtClean="0"/>
              <a:t>08-02-2023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916737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E8C9E9E-0463-460F-9554-A68E93E25788}" type="datetimeFigureOut">
              <a:rPr lang="en-IN" smtClean="0"/>
              <a:t>08-02-2023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4049688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E8C9E9E-0463-460F-9554-A68E93E25788}" type="datetimeFigureOut">
              <a:rPr lang="en-IN" smtClean="0"/>
              <a:t>08-02-2023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8BDDFC-DF2F-47D5-949C-FB2202249C92}" type="slidenum">
              <a:rPr lang="en-IN" smtClean="0"/>
              <a:t>‹#›</a:t>
            </a:fld>
            <a:endParaRPr lang="en-IN"/>
          </a:p>
        </p:txBody>
      </p:sp>
    </p:spTree>
    <p:extLst>
      <p:ext uri="{BB962C8B-B14F-4D97-AF65-F5344CB8AC3E}">
        <p14:creationId xmlns:p14="http://schemas.microsoft.com/office/powerpoint/2010/main" val="922524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08-02-2023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473500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E8C9E9E-0463-460F-9554-A68E93E25788}" type="datetimeFigureOut">
              <a:rPr lang="en-IN" smtClean="0"/>
              <a:t>08-02-2023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8BDDFC-DF2F-47D5-949C-FB2202249C9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186441"/>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4F37C0-0A0B-ADE8-BAE1-C482D1D26739}"/>
              </a:ext>
            </a:extLst>
          </p:cNvPr>
          <p:cNvSpPr txBox="1"/>
          <p:nvPr/>
        </p:nvSpPr>
        <p:spPr>
          <a:xfrm>
            <a:off x="0" y="1744579"/>
            <a:ext cx="12192000" cy="1015663"/>
          </a:xfrm>
          <a:prstGeom prst="rect">
            <a:avLst/>
          </a:prstGeom>
          <a:noFill/>
        </p:spPr>
        <p:txBody>
          <a:bodyPr wrap="square" rtlCol="0">
            <a:spAutoFit/>
          </a:bodyPr>
          <a:lstStyle/>
          <a:p>
            <a:pPr algn="ctr"/>
            <a:r>
              <a:rPr lang="en-IN" sz="6000" dirty="0">
                <a:latin typeface="Lucida Sans" panose="020B0602030504020204" pitchFamily="34" charset="0"/>
              </a:rPr>
              <a:t>Lending Club Case Study</a:t>
            </a:r>
          </a:p>
        </p:txBody>
      </p:sp>
      <p:sp>
        <p:nvSpPr>
          <p:cNvPr id="11" name="TextBox 10">
            <a:extLst>
              <a:ext uri="{FF2B5EF4-FFF2-40B4-BE49-F238E27FC236}">
                <a16:creationId xmlns:a16="http://schemas.microsoft.com/office/drawing/2014/main" id="{B21B83CA-F95E-7E4F-E5A2-FEC917EC55A8}"/>
              </a:ext>
            </a:extLst>
          </p:cNvPr>
          <p:cNvSpPr txBox="1"/>
          <p:nvPr/>
        </p:nvSpPr>
        <p:spPr>
          <a:xfrm>
            <a:off x="1359568" y="4871468"/>
            <a:ext cx="6172802" cy="954107"/>
          </a:xfrm>
          <a:prstGeom prst="rect">
            <a:avLst/>
          </a:prstGeom>
          <a:noFill/>
        </p:spPr>
        <p:txBody>
          <a:bodyPr wrap="square" rtlCol="0">
            <a:spAutoFit/>
          </a:bodyPr>
          <a:lstStyle/>
          <a:p>
            <a:r>
              <a:rPr lang="en-IN" sz="2800" dirty="0">
                <a:solidFill>
                  <a:schemeClr val="tx1">
                    <a:lumMod val="65000"/>
                    <a:lumOff val="35000"/>
                  </a:schemeClr>
                </a:solidFill>
                <a:latin typeface="Lucida Sans" panose="020B0602030504020204" pitchFamily="34" charset="0"/>
              </a:rPr>
              <a:t>Santosh Rameshkumar</a:t>
            </a:r>
          </a:p>
          <a:p>
            <a:r>
              <a:rPr lang="en-IN" sz="2800" dirty="0">
                <a:solidFill>
                  <a:schemeClr val="tx1">
                    <a:lumMod val="65000"/>
                    <a:lumOff val="35000"/>
                  </a:schemeClr>
                </a:solidFill>
                <a:latin typeface="Lucida Sans" panose="020B0602030504020204" pitchFamily="34" charset="0"/>
              </a:rPr>
              <a:t>Rahul Kumar Jain</a:t>
            </a:r>
          </a:p>
        </p:txBody>
      </p:sp>
    </p:spTree>
    <p:extLst>
      <p:ext uri="{BB962C8B-B14F-4D97-AF65-F5344CB8AC3E}">
        <p14:creationId xmlns:p14="http://schemas.microsoft.com/office/powerpoint/2010/main" val="104307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3B75-DFA3-153F-C5FE-788ECCD5EF5F}"/>
              </a:ext>
            </a:extLst>
          </p:cNvPr>
          <p:cNvSpPr>
            <a:spLocks noGrp="1"/>
          </p:cNvSpPr>
          <p:nvPr>
            <p:ph type="title"/>
          </p:nvPr>
        </p:nvSpPr>
        <p:spPr/>
        <p:txBody>
          <a:bodyPr/>
          <a:lstStyle/>
          <a:p>
            <a:r>
              <a:rPr lang="en-IN" dirty="0"/>
              <a:t>Loan Trend over years</a:t>
            </a:r>
          </a:p>
        </p:txBody>
      </p:sp>
      <p:sp>
        <p:nvSpPr>
          <p:cNvPr id="4" name="Content Placeholder 2">
            <a:extLst>
              <a:ext uri="{FF2B5EF4-FFF2-40B4-BE49-F238E27FC236}">
                <a16:creationId xmlns:a16="http://schemas.microsoft.com/office/drawing/2014/main" id="{434436B7-A08B-F89B-1EFE-6FB6141D14BD}"/>
              </a:ext>
            </a:extLst>
          </p:cNvPr>
          <p:cNvSpPr txBox="1">
            <a:spLocks/>
          </p:cNvSpPr>
          <p:nvPr/>
        </p:nvSpPr>
        <p:spPr>
          <a:xfrm>
            <a:off x="721895" y="5012020"/>
            <a:ext cx="5313146"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b="1" dirty="0"/>
              <a:t> </a:t>
            </a:r>
            <a:r>
              <a:rPr lang="en-IN" dirty="0"/>
              <a:t>We see a gradual increase in loan taken through the year, with lesser defaulting rate in April ,August, December quarter wise and better more late in year.</a:t>
            </a:r>
          </a:p>
        </p:txBody>
      </p:sp>
      <p:sp>
        <p:nvSpPr>
          <p:cNvPr id="5" name="Content Placeholder 2">
            <a:extLst>
              <a:ext uri="{FF2B5EF4-FFF2-40B4-BE49-F238E27FC236}">
                <a16:creationId xmlns:a16="http://schemas.microsoft.com/office/drawing/2014/main" id="{B334A241-ABA4-7377-C05E-D09711BFD375}"/>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dirty="0"/>
              <a:t>With each passing year loan taken are increasing exponentially which indicate we are seeing large increase in DTI ratio and decrease in defaulting rate.</a:t>
            </a:r>
          </a:p>
        </p:txBody>
      </p:sp>
      <p:pic>
        <p:nvPicPr>
          <p:cNvPr id="6" name="Picture 5">
            <a:extLst>
              <a:ext uri="{FF2B5EF4-FFF2-40B4-BE49-F238E27FC236}">
                <a16:creationId xmlns:a16="http://schemas.microsoft.com/office/drawing/2014/main" id="{EFEBB2D3-A7E9-049F-92DA-331CB1E8B50D}"/>
              </a:ext>
            </a:extLst>
          </p:cNvPr>
          <p:cNvPicPr>
            <a:picLocks noChangeAspect="1"/>
          </p:cNvPicPr>
          <p:nvPr/>
        </p:nvPicPr>
        <p:blipFill>
          <a:blip r:embed="rId3"/>
          <a:stretch>
            <a:fillRect/>
          </a:stretch>
        </p:blipFill>
        <p:spPr>
          <a:xfrm>
            <a:off x="721896" y="1896909"/>
            <a:ext cx="5313146" cy="3090763"/>
          </a:xfrm>
          <a:prstGeom prst="rect">
            <a:avLst/>
          </a:prstGeom>
        </p:spPr>
      </p:pic>
      <p:pic>
        <p:nvPicPr>
          <p:cNvPr id="8" name="Picture 7">
            <a:extLst>
              <a:ext uri="{FF2B5EF4-FFF2-40B4-BE49-F238E27FC236}">
                <a16:creationId xmlns:a16="http://schemas.microsoft.com/office/drawing/2014/main" id="{0BD3B318-AF86-B138-8EF9-7FBB43952DA0}"/>
              </a:ext>
            </a:extLst>
          </p:cNvPr>
          <p:cNvPicPr>
            <a:picLocks noChangeAspect="1"/>
          </p:cNvPicPr>
          <p:nvPr/>
        </p:nvPicPr>
        <p:blipFill>
          <a:blip r:embed="rId4"/>
          <a:stretch>
            <a:fillRect/>
          </a:stretch>
        </p:blipFill>
        <p:spPr>
          <a:xfrm>
            <a:off x="6156960" y="1896909"/>
            <a:ext cx="5313144" cy="3115111"/>
          </a:xfrm>
          <a:prstGeom prst="rect">
            <a:avLst/>
          </a:prstGeom>
        </p:spPr>
      </p:pic>
    </p:spTree>
    <p:extLst>
      <p:ext uri="{BB962C8B-B14F-4D97-AF65-F5344CB8AC3E}">
        <p14:creationId xmlns:p14="http://schemas.microsoft.com/office/powerpoint/2010/main" val="171597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4AB0E-877F-15C6-BDD0-295D84FABBDF}"/>
              </a:ext>
            </a:extLst>
          </p:cNvPr>
          <p:cNvSpPr>
            <a:spLocks noGrp="1"/>
          </p:cNvSpPr>
          <p:nvPr>
            <p:ph type="title"/>
          </p:nvPr>
        </p:nvSpPr>
        <p:spPr/>
        <p:txBody>
          <a:bodyPr/>
          <a:lstStyle/>
          <a:p>
            <a:r>
              <a:rPr lang="en-IN" dirty="0"/>
              <a:t>Location Based </a:t>
            </a:r>
          </a:p>
        </p:txBody>
      </p:sp>
      <p:sp>
        <p:nvSpPr>
          <p:cNvPr id="5" name="Content Placeholder 2">
            <a:extLst>
              <a:ext uri="{FF2B5EF4-FFF2-40B4-BE49-F238E27FC236}">
                <a16:creationId xmlns:a16="http://schemas.microsoft.com/office/drawing/2014/main" id="{9B807178-85CF-0C85-8254-ACA7B5997AB5}"/>
              </a:ext>
            </a:extLst>
          </p:cNvPr>
          <p:cNvSpPr txBox="1">
            <a:spLocks/>
          </p:cNvSpPr>
          <p:nvPr/>
        </p:nvSpPr>
        <p:spPr>
          <a:xfrm>
            <a:off x="633362" y="5543551"/>
            <a:ext cx="10986235" cy="72009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dirty="0"/>
              <a:t>For large metropolitan cities we see large number of loans, with higher number of defaulted loans like </a:t>
            </a:r>
            <a:r>
              <a:rPr lang="en-US" dirty="0"/>
              <a:t>California, New York, Texas, Florida but have a lower chance of defaulting.</a:t>
            </a:r>
            <a:endParaRPr lang="en-IN" dirty="0"/>
          </a:p>
        </p:txBody>
      </p:sp>
      <p:pic>
        <p:nvPicPr>
          <p:cNvPr id="4" name="Picture 3">
            <a:extLst>
              <a:ext uri="{FF2B5EF4-FFF2-40B4-BE49-F238E27FC236}">
                <a16:creationId xmlns:a16="http://schemas.microsoft.com/office/drawing/2014/main" id="{3B6D11B1-6EA9-8DFB-65B9-551CDD30BFB6}"/>
              </a:ext>
            </a:extLst>
          </p:cNvPr>
          <p:cNvPicPr>
            <a:picLocks noChangeAspect="1"/>
          </p:cNvPicPr>
          <p:nvPr/>
        </p:nvPicPr>
        <p:blipFill>
          <a:blip r:embed="rId2"/>
          <a:stretch>
            <a:fillRect/>
          </a:stretch>
        </p:blipFill>
        <p:spPr>
          <a:xfrm>
            <a:off x="633363" y="1796965"/>
            <a:ext cx="10522317" cy="3746585"/>
          </a:xfrm>
          <a:prstGeom prst="rect">
            <a:avLst/>
          </a:prstGeom>
        </p:spPr>
      </p:pic>
    </p:spTree>
    <p:extLst>
      <p:ext uri="{BB962C8B-B14F-4D97-AF65-F5344CB8AC3E}">
        <p14:creationId xmlns:p14="http://schemas.microsoft.com/office/powerpoint/2010/main" val="908417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6999-6448-E0FC-FF99-45D758FA1A33}"/>
              </a:ext>
            </a:extLst>
          </p:cNvPr>
          <p:cNvSpPr>
            <a:spLocks noGrp="1"/>
          </p:cNvSpPr>
          <p:nvPr>
            <p:ph type="title"/>
          </p:nvPr>
        </p:nvSpPr>
        <p:spPr>
          <a:xfrm>
            <a:off x="492593" y="174535"/>
            <a:ext cx="10663087" cy="730667"/>
          </a:xfrm>
        </p:spPr>
        <p:txBody>
          <a:bodyPr/>
          <a:lstStyle/>
          <a:p>
            <a:r>
              <a:rPr lang="en-IN" dirty="0"/>
              <a:t>Univariate Analysis - Results</a:t>
            </a:r>
          </a:p>
        </p:txBody>
      </p:sp>
      <p:sp>
        <p:nvSpPr>
          <p:cNvPr id="7" name="TextBox 6">
            <a:extLst>
              <a:ext uri="{FF2B5EF4-FFF2-40B4-BE49-F238E27FC236}">
                <a16:creationId xmlns:a16="http://schemas.microsoft.com/office/drawing/2014/main" id="{D74A5B60-3918-AEEB-1F02-3DD99EC1034D}"/>
              </a:ext>
            </a:extLst>
          </p:cNvPr>
          <p:cNvSpPr txBox="1"/>
          <p:nvPr/>
        </p:nvSpPr>
        <p:spPr>
          <a:xfrm>
            <a:off x="492593" y="927209"/>
            <a:ext cx="11206814" cy="5678478"/>
          </a:xfrm>
          <a:prstGeom prst="rect">
            <a:avLst/>
          </a:prstGeom>
          <a:noFill/>
        </p:spPr>
        <p:txBody>
          <a:bodyPr wrap="square">
            <a:spAutoFit/>
          </a:bodyPr>
          <a:lstStyle/>
          <a:p>
            <a:pPr algn="l">
              <a:buFont typeface="Arial" panose="020B0604020202020204" pitchFamily="34" charset="0"/>
              <a:buChar char="•"/>
            </a:pPr>
            <a:r>
              <a:rPr lang="en-US" sz="1400" b="0" i="0" dirty="0">
                <a:solidFill>
                  <a:srgbClr val="000000"/>
                </a:solidFill>
                <a:effectLst/>
                <a:latin typeface="Helvetica Neue"/>
              </a:rPr>
              <a:t>The number of defaulted loan is 7 times less than the number of fully paid loan.</a:t>
            </a:r>
          </a:p>
          <a:p>
            <a:pPr algn="l">
              <a:buFont typeface="Arial" panose="020B0604020202020204" pitchFamily="34" charset="0"/>
              <a:buChar char="•"/>
            </a:pPr>
            <a:r>
              <a:rPr lang="en-US" sz="1400" b="0" i="0" dirty="0">
                <a:solidFill>
                  <a:srgbClr val="000000"/>
                </a:solidFill>
                <a:effectLst/>
                <a:latin typeface="Helvetica Neue"/>
              </a:rPr>
              <a:t>Most of the loan has a term of 36 months compared to 60 months.</a:t>
            </a:r>
          </a:p>
          <a:p>
            <a:pPr algn="l">
              <a:buFont typeface="Arial" panose="020B0604020202020204" pitchFamily="34" charset="0"/>
              <a:buChar char="•"/>
            </a:pPr>
            <a:r>
              <a:rPr lang="en-US" sz="1400" b="0" i="0" dirty="0">
                <a:solidFill>
                  <a:srgbClr val="000000"/>
                </a:solidFill>
                <a:effectLst/>
                <a:latin typeface="Helvetica Neue"/>
              </a:rPr>
              <a:t>The interest rate is more crowded around 5-10 and 10-15 with a drop near 10.</a:t>
            </a:r>
          </a:p>
          <a:p>
            <a:pPr algn="l">
              <a:buFont typeface="Arial" panose="020B0604020202020204" pitchFamily="34" charset="0"/>
              <a:buChar char="•"/>
            </a:pPr>
            <a:r>
              <a:rPr lang="en-US" sz="1400" b="0" i="0" dirty="0">
                <a:solidFill>
                  <a:srgbClr val="000000"/>
                </a:solidFill>
                <a:effectLst/>
                <a:latin typeface="Helvetica Neue"/>
              </a:rPr>
              <a:t>A large amount of loans are with grade 'A' and 'B' compared to rest showing most loans are high grade loans.</a:t>
            </a:r>
          </a:p>
          <a:p>
            <a:pPr algn="l">
              <a:buFont typeface="Arial" panose="020B0604020202020204" pitchFamily="34" charset="0"/>
              <a:buChar char="•"/>
            </a:pPr>
            <a:r>
              <a:rPr lang="en-US" sz="1400" b="0" i="0" dirty="0">
                <a:solidFill>
                  <a:srgbClr val="000000"/>
                </a:solidFill>
                <a:effectLst/>
                <a:latin typeface="Helvetica Neue"/>
              </a:rPr>
              <a:t>Majority of borrowers have working experience greater than 10 years.</a:t>
            </a:r>
          </a:p>
          <a:p>
            <a:pPr algn="l">
              <a:buFont typeface="Arial" panose="020B0604020202020204" pitchFamily="34" charset="0"/>
              <a:buChar char="•"/>
            </a:pPr>
            <a:r>
              <a:rPr lang="en-US" sz="1400" b="0" i="0" dirty="0">
                <a:solidFill>
                  <a:srgbClr val="000000"/>
                </a:solidFill>
                <a:effectLst/>
                <a:latin typeface="Helvetica Neue"/>
              </a:rPr>
              <a:t>Majority of borrowers don't posses' property and are on mortgage or rent.</a:t>
            </a:r>
          </a:p>
          <a:p>
            <a:pPr algn="l">
              <a:buFont typeface="Arial" panose="020B0604020202020204" pitchFamily="34" charset="0"/>
              <a:buChar char="•"/>
            </a:pPr>
            <a:r>
              <a:rPr lang="en-US" sz="1400" b="0" i="0" dirty="0">
                <a:solidFill>
                  <a:srgbClr val="000000"/>
                </a:solidFill>
                <a:effectLst/>
                <a:latin typeface="Helvetica Neue"/>
              </a:rPr>
              <a:t>About 50% of the borrowers are verified by the company or have source verified.</a:t>
            </a:r>
          </a:p>
          <a:p>
            <a:pPr algn="l">
              <a:buFont typeface="Arial" panose="020B0604020202020204" pitchFamily="34" charset="0"/>
              <a:buChar char="•"/>
            </a:pPr>
            <a:r>
              <a:rPr lang="en-US" sz="1400" b="0" i="0" dirty="0">
                <a:solidFill>
                  <a:srgbClr val="000000"/>
                </a:solidFill>
                <a:effectLst/>
                <a:latin typeface="Helvetica Neue"/>
              </a:rPr>
              <a:t>Annual Income shows left skewed normal distribution thus we can say that the majority of borrowers have very low annual income compared to rest.</a:t>
            </a:r>
          </a:p>
          <a:p>
            <a:pPr algn="l">
              <a:buFont typeface="Arial" panose="020B0604020202020204" pitchFamily="34" charset="0"/>
              <a:buChar char="•"/>
            </a:pPr>
            <a:r>
              <a:rPr lang="en-US" sz="1400" b="0" i="0" dirty="0">
                <a:solidFill>
                  <a:srgbClr val="000000"/>
                </a:solidFill>
                <a:effectLst/>
                <a:latin typeface="Helvetica Neue"/>
              </a:rPr>
              <a:t>A large percentage of loans are taken for debt consolidation followed by credit card.</a:t>
            </a:r>
          </a:p>
          <a:p>
            <a:pPr algn="l">
              <a:buFont typeface="Arial" panose="020B0604020202020204" pitchFamily="34" charset="0"/>
              <a:buChar char="•"/>
            </a:pPr>
            <a:r>
              <a:rPr lang="en-US" sz="1400" b="0" i="0" dirty="0">
                <a:solidFill>
                  <a:srgbClr val="000000"/>
                </a:solidFill>
                <a:effectLst/>
                <a:latin typeface="Helvetica Neue"/>
              </a:rPr>
              <a:t>Majority of the borrowers are from the large urban cities like California, new </a:t>
            </a:r>
            <a:r>
              <a:rPr lang="en-US" sz="1400" b="0" i="0" dirty="0" err="1">
                <a:solidFill>
                  <a:srgbClr val="000000"/>
                </a:solidFill>
                <a:effectLst/>
                <a:latin typeface="Helvetica Neue"/>
              </a:rPr>
              <a:t>york</a:t>
            </a:r>
            <a:r>
              <a:rPr lang="en-US" sz="1400" b="0" i="0" dirty="0">
                <a:solidFill>
                  <a:srgbClr val="000000"/>
                </a:solidFill>
                <a:effectLst/>
                <a:latin typeface="Helvetica Neue"/>
              </a:rPr>
              <a:t>, </a:t>
            </a:r>
            <a:r>
              <a:rPr lang="en-US" sz="1400" b="0" i="0" dirty="0" err="1">
                <a:solidFill>
                  <a:srgbClr val="000000"/>
                </a:solidFill>
                <a:effectLst/>
                <a:latin typeface="Helvetica Neue"/>
              </a:rPr>
              <a:t>texas</a:t>
            </a:r>
            <a:r>
              <a:rPr lang="en-US" sz="1400" b="0" i="0" dirty="0">
                <a:solidFill>
                  <a:srgbClr val="000000"/>
                </a:solidFill>
                <a:effectLst/>
                <a:latin typeface="Helvetica Neue"/>
              </a:rPr>
              <a:t>, </a:t>
            </a:r>
            <a:r>
              <a:rPr lang="en-US" sz="1400" b="0" i="0" dirty="0" err="1">
                <a:solidFill>
                  <a:srgbClr val="000000"/>
                </a:solidFill>
                <a:effectLst/>
                <a:latin typeface="Helvetica Neue"/>
              </a:rPr>
              <a:t>florida</a:t>
            </a:r>
            <a:r>
              <a:rPr lang="en-US" sz="1400" b="0" i="0" dirty="0">
                <a:solidFill>
                  <a:srgbClr val="000000"/>
                </a:solidFill>
                <a:effectLst/>
                <a:latin typeface="Helvetica Neue"/>
              </a:rPr>
              <a:t> etc.</a:t>
            </a:r>
          </a:p>
          <a:p>
            <a:pPr algn="l">
              <a:buFont typeface="Arial" panose="020B0604020202020204" pitchFamily="34" charset="0"/>
              <a:buChar char="•"/>
            </a:pPr>
            <a:r>
              <a:rPr lang="en-US" sz="1400" b="0" i="0" dirty="0">
                <a:solidFill>
                  <a:srgbClr val="000000"/>
                </a:solidFill>
                <a:effectLst/>
                <a:latin typeface="Helvetica Neue"/>
              </a:rPr>
              <a:t>Majority of the borrowers have very large debt compared to the income registered, concentrated in the 10-15 DTI ratio.</a:t>
            </a:r>
          </a:p>
          <a:p>
            <a:pPr algn="l">
              <a:buFont typeface="Arial" panose="020B0604020202020204" pitchFamily="34" charset="0"/>
              <a:buChar char="•"/>
            </a:pPr>
            <a:r>
              <a:rPr lang="en-US" sz="1400" b="0" i="0" dirty="0">
                <a:solidFill>
                  <a:srgbClr val="000000"/>
                </a:solidFill>
                <a:effectLst/>
                <a:latin typeface="Helvetica Neue"/>
              </a:rPr>
              <a:t>Majority of the borrowers have no record of Public Recorded Bankruptcy.</a:t>
            </a:r>
          </a:p>
          <a:p>
            <a:pPr algn="l">
              <a:buFont typeface="Arial" panose="020B0604020202020204" pitchFamily="34" charset="0"/>
              <a:buChar char="•"/>
            </a:pPr>
            <a:r>
              <a:rPr lang="en-US" sz="1400" b="0" i="0" dirty="0">
                <a:solidFill>
                  <a:srgbClr val="000000"/>
                </a:solidFill>
                <a:effectLst/>
                <a:latin typeface="Helvetica Neue"/>
              </a:rPr>
              <a:t>Majority of the loans are given in last quarter of the year.</a:t>
            </a:r>
          </a:p>
          <a:p>
            <a:pPr algn="l">
              <a:buFont typeface="Arial" panose="020B0604020202020204" pitchFamily="34" charset="0"/>
              <a:buChar char="•"/>
            </a:pPr>
            <a:r>
              <a:rPr lang="en-US" sz="1400" b="0" i="0" dirty="0">
                <a:solidFill>
                  <a:srgbClr val="000000"/>
                </a:solidFill>
                <a:effectLst/>
                <a:latin typeface="Helvetica Neue"/>
              </a:rPr>
              <a:t>The number of loans approved increases with the time at exponential rate, thus we can say that the loan approval rate is increasing with the time.</a:t>
            </a:r>
          </a:p>
          <a:p>
            <a:pPr algn="l">
              <a:buFont typeface="Arial" panose="020B0604020202020204" pitchFamily="34" charset="0"/>
              <a:buChar char="•"/>
            </a:pPr>
            <a:r>
              <a:rPr lang="en-US" sz="1400" b="0" i="0" dirty="0">
                <a:solidFill>
                  <a:srgbClr val="000000"/>
                </a:solidFill>
                <a:effectLst/>
                <a:latin typeface="Helvetica Neue"/>
              </a:rPr>
              <a:t>No. of loans, fully paid and charged off are increasing every year. They are at maximum in the year 2011. This is a very positive trend for Lending Club as the requirement of loans are increasing by each year.</a:t>
            </a:r>
          </a:p>
          <a:p>
            <a:pPr algn="l">
              <a:buFont typeface="Arial" panose="020B0604020202020204" pitchFamily="34" charset="0"/>
              <a:buChar char="•"/>
            </a:pPr>
            <a:r>
              <a:rPr lang="en-US" sz="1400" b="0" i="0" dirty="0">
                <a:solidFill>
                  <a:srgbClr val="000000"/>
                </a:solidFill>
                <a:effectLst/>
                <a:latin typeface="Helvetica Neue"/>
              </a:rPr>
              <a:t>The month-wise trend shows that most loans are fully paid as well as charged off as the year comes to an end, maximum in the month of December clearly stating the importance of year-end.</a:t>
            </a:r>
          </a:p>
          <a:p>
            <a:pPr algn="l">
              <a:buFont typeface="Arial" panose="020B0604020202020204" pitchFamily="34" charset="0"/>
              <a:buChar char="•"/>
            </a:pPr>
            <a:r>
              <a:rPr lang="en-US" sz="1400" b="0" i="0" dirty="0">
                <a:solidFill>
                  <a:srgbClr val="000000"/>
                </a:solidFill>
                <a:effectLst/>
                <a:latin typeface="Helvetica Neue"/>
              </a:rPr>
              <a:t>Around 90% borrowers are having no public derogatory records.</a:t>
            </a:r>
          </a:p>
          <a:p>
            <a:pPr algn="l">
              <a:buFont typeface="Arial" panose="020B0604020202020204" pitchFamily="34" charset="0"/>
              <a:buChar char="•"/>
            </a:pPr>
            <a:r>
              <a:rPr lang="en-US" sz="1400" b="0" i="0" dirty="0">
                <a:solidFill>
                  <a:srgbClr val="000000"/>
                </a:solidFill>
                <a:effectLst/>
                <a:latin typeface="Helvetica Neue"/>
              </a:rPr>
              <a:t>99% people have not gone bankrupt.</a:t>
            </a:r>
          </a:p>
          <a:p>
            <a:pPr algn="l">
              <a:buFont typeface="Arial" panose="020B0604020202020204" pitchFamily="34" charset="0"/>
              <a:buChar char="•"/>
            </a:pPr>
            <a:r>
              <a:rPr lang="en-US" sz="1400" b="0" i="0" dirty="0">
                <a:solidFill>
                  <a:srgbClr val="000000"/>
                </a:solidFill>
                <a:effectLst/>
                <a:latin typeface="Helvetica Neue"/>
              </a:rPr>
              <a:t>The lending club(LC) has doubling loan issues every year.</a:t>
            </a:r>
          </a:p>
          <a:p>
            <a:pPr algn="l">
              <a:buFont typeface="Arial" panose="020B0604020202020204" pitchFamily="34" charset="0"/>
              <a:buChar char="•"/>
            </a:pPr>
            <a:r>
              <a:rPr lang="en-US" sz="1400" b="0" i="0" dirty="0">
                <a:solidFill>
                  <a:srgbClr val="000000"/>
                </a:solidFill>
                <a:effectLst/>
                <a:latin typeface="Helvetica Neue"/>
              </a:rPr>
              <a:t>There are more issues of loan in last 3 months every end of the ear i.e., Oct, Nov and Dec.</a:t>
            </a:r>
          </a:p>
          <a:p>
            <a:pPr algn="l">
              <a:buFont typeface="Arial" panose="020B0604020202020204" pitchFamily="34" charset="0"/>
              <a:buChar char="•"/>
            </a:pPr>
            <a:r>
              <a:rPr lang="en-US" sz="1400" b="0" i="0" dirty="0">
                <a:solidFill>
                  <a:srgbClr val="000000"/>
                </a:solidFill>
                <a:effectLst/>
                <a:latin typeface="Helvetica Neue"/>
              </a:rPr>
              <a:t>Most of the borrowers are from CA, FL and NY</a:t>
            </a:r>
          </a:p>
          <a:p>
            <a:endParaRPr lang="en-US" sz="1300" dirty="0">
              <a:solidFill>
                <a:schemeClr val="tx1">
                  <a:lumMod val="75000"/>
                  <a:lumOff val="25000"/>
                </a:schemeClr>
              </a:solidFill>
            </a:endParaRPr>
          </a:p>
        </p:txBody>
      </p:sp>
    </p:spTree>
    <p:extLst>
      <p:ext uri="{BB962C8B-B14F-4D97-AF65-F5344CB8AC3E}">
        <p14:creationId xmlns:p14="http://schemas.microsoft.com/office/powerpoint/2010/main" val="409238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6999-6448-E0FC-FF99-45D758FA1A33}"/>
              </a:ext>
            </a:extLst>
          </p:cNvPr>
          <p:cNvSpPr>
            <a:spLocks noGrp="1"/>
          </p:cNvSpPr>
          <p:nvPr>
            <p:ph type="title"/>
          </p:nvPr>
        </p:nvSpPr>
        <p:spPr>
          <a:xfrm>
            <a:off x="492593" y="601137"/>
            <a:ext cx="10663087" cy="730667"/>
          </a:xfrm>
        </p:spPr>
        <p:txBody>
          <a:bodyPr/>
          <a:lstStyle/>
          <a:p>
            <a:r>
              <a:rPr lang="en-IN" dirty="0"/>
              <a:t>Segmented Univariate Analysis - Results</a:t>
            </a:r>
          </a:p>
        </p:txBody>
      </p:sp>
      <p:sp>
        <p:nvSpPr>
          <p:cNvPr id="7" name="TextBox 6">
            <a:extLst>
              <a:ext uri="{FF2B5EF4-FFF2-40B4-BE49-F238E27FC236}">
                <a16:creationId xmlns:a16="http://schemas.microsoft.com/office/drawing/2014/main" id="{D74A5B60-3918-AEEB-1F02-3DD99EC1034D}"/>
              </a:ext>
            </a:extLst>
          </p:cNvPr>
          <p:cNvSpPr txBox="1"/>
          <p:nvPr/>
        </p:nvSpPr>
        <p:spPr>
          <a:xfrm>
            <a:off x="492593" y="1978769"/>
            <a:ext cx="11206814" cy="4278094"/>
          </a:xfrm>
          <a:prstGeom prst="rect">
            <a:avLst/>
          </a:prstGeom>
          <a:noFill/>
        </p:spPr>
        <p:txBody>
          <a:bodyPr wrap="square">
            <a:spAutoFit/>
          </a:bodyPr>
          <a:lstStyle/>
          <a:p>
            <a:pPr algn="l">
              <a:buFont typeface="Arial" panose="020B0604020202020204" pitchFamily="34" charset="0"/>
              <a:buChar char="•"/>
            </a:pPr>
            <a:r>
              <a:rPr lang="en-US" sz="1600" b="0" i="0" dirty="0">
                <a:solidFill>
                  <a:srgbClr val="000000"/>
                </a:solidFill>
                <a:effectLst/>
                <a:latin typeface="Helvetica Neue"/>
              </a:rPr>
              <a:t>Debt Consolidation is the most popular loan purpose and has highest number of fully paid loan and defaulted loan.</a:t>
            </a:r>
          </a:p>
          <a:p>
            <a:pPr algn="l">
              <a:buFont typeface="Arial" panose="020B0604020202020204" pitchFamily="34" charset="0"/>
              <a:buChar char="•"/>
            </a:pPr>
            <a:r>
              <a:rPr lang="en-US" sz="1600" b="0" i="0" dirty="0">
                <a:solidFill>
                  <a:srgbClr val="000000"/>
                </a:solidFill>
                <a:effectLst/>
                <a:latin typeface="Helvetica Neue"/>
              </a:rPr>
              <a:t>The mean and 25% are same for both but we see larger 75% in the defaulted loan which indicate large amount of loan has higher chance of defaulting.</a:t>
            </a:r>
          </a:p>
          <a:p>
            <a:pPr algn="l">
              <a:buFont typeface="Arial" panose="020B0604020202020204" pitchFamily="34" charset="0"/>
              <a:buChar char="•"/>
            </a:pPr>
            <a:r>
              <a:rPr lang="en-US" sz="1600" b="0" i="0" dirty="0">
                <a:solidFill>
                  <a:srgbClr val="000000"/>
                </a:solidFill>
                <a:effectLst/>
                <a:latin typeface="Helvetica Neue"/>
              </a:rPr>
              <a:t>The 60 month term has higher chance of defaulting than 36 month term whereas the 36 month term has higher chance of fully paid loan.</a:t>
            </a:r>
          </a:p>
          <a:p>
            <a:pPr algn="l">
              <a:buFont typeface="Arial" panose="020B0604020202020204" pitchFamily="34" charset="0"/>
              <a:buChar char="•"/>
            </a:pPr>
            <a:r>
              <a:rPr lang="en-US" sz="1600" b="0" i="0" dirty="0">
                <a:solidFill>
                  <a:srgbClr val="000000"/>
                </a:solidFill>
                <a:effectLst/>
                <a:latin typeface="Helvetica Neue"/>
              </a:rPr>
              <a:t>The loans in 36 month term majorly consist of grade A and B loans whereas the loans in 60 month term mostly consist of grade B, C and D loans.</a:t>
            </a:r>
          </a:p>
          <a:p>
            <a:pPr algn="l">
              <a:buFont typeface="Arial" panose="020B0604020202020204" pitchFamily="34" charset="0"/>
              <a:buChar char="•"/>
            </a:pPr>
            <a:r>
              <a:rPr lang="en-US" sz="1600" b="0" i="0" dirty="0">
                <a:solidFill>
                  <a:srgbClr val="000000"/>
                </a:solidFill>
                <a:effectLst/>
                <a:latin typeface="Helvetica Neue"/>
              </a:rPr>
              <a:t>The Loan Status varies with DTI ratio, we can see that the loans in DTI ratio 10-15 have higher number of defaulted loan but higher </a:t>
            </a:r>
            <a:r>
              <a:rPr lang="en-US" sz="1600" b="0" i="0" dirty="0" err="1">
                <a:solidFill>
                  <a:srgbClr val="000000"/>
                </a:solidFill>
                <a:effectLst/>
                <a:latin typeface="Helvetica Neue"/>
              </a:rPr>
              <a:t>dti</a:t>
            </a:r>
            <a:r>
              <a:rPr lang="en-US" sz="1600" b="0" i="0" dirty="0">
                <a:solidFill>
                  <a:srgbClr val="000000"/>
                </a:solidFill>
                <a:effectLst/>
                <a:latin typeface="Helvetica Neue"/>
              </a:rPr>
              <a:t> has higher chance of defaulting.</a:t>
            </a:r>
          </a:p>
          <a:p>
            <a:pPr algn="l">
              <a:buFont typeface="Arial" panose="020B0604020202020204" pitchFamily="34" charset="0"/>
              <a:buChar char="•"/>
            </a:pPr>
            <a:r>
              <a:rPr lang="en-US" sz="1600" b="0" i="0" dirty="0">
                <a:solidFill>
                  <a:srgbClr val="000000"/>
                </a:solidFill>
                <a:effectLst/>
                <a:latin typeface="Helvetica Neue"/>
              </a:rPr>
              <a:t>The Defaulted loan are lower for the borrowers which own their property compared to on mortgage or rent.</a:t>
            </a:r>
          </a:p>
          <a:p>
            <a:pPr algn="l">
              <a:buFont typeface="Arial" panose="020B0604020202020204" pitchFamily="34" charset="0"/>
              <a:buChar char="•"/>
            </a:pPr>
            <a:r>
              <a:rPr lang="en-US" sz="1600" b="0" i="0" dirty="0">
                <a:solidFill>
                  <a:srgbClr val="000000"/>
                </a:solidFill>
                <a:effectLst/>
                <a:latin typeface="Helvetica Neue"/>
              </a:rPr>
              <a:t>Borrowers with less 50000 annual income are more likely to default and higher annual income are less likely to default.</a:t>
            </a:r>
          </a:p>
          <a:p>
            <a:pPr algn="l">
              <a:buFont typeface="Arial" panose="020B0604020202020204" pitchFamily="34" charset="0"/>
              <a:buChar char="•"/>
            </a:pPr>
            <a:r>
              <a:rPr lang="en-US" sz="1600" b="0" i="0" dirty="0">
                <a:solidFill>
                  <a:srgbClr val="000000"/>
                </a:solidFill>
                <a:effectLst/>
                <a:latin typeface="Helvetica Neue"/>
              </a:rPr>
              <a:t>The Fully paid loan are increasing exponentially with the time compared to defaulted loan.</a:t>
            </a:r>
          </a:p>
          <a:p>
            <a:pPr algn="l">
              <a:buFont typeface="Arial" panose="020B0604020202020204" pitchFamily="34" charset="0"/>
              <a:buChar char="•"/>
            </a:pPr>
            <a:r>
              <a:rPr lang="en-US" sz="1600" b="0" i="0" dirty="0">
                <a:solidFill>
                  <a:srgbClr val="000000"/>
                </a:solidFill>
                <a:effectLst/>
                <a:latin typeface="Helvetica Neue"/>
              </a:rPr>
              <a:t>The default loan amount increases with interest rate and shows are decline after 17.5 % interest rate.</a:t>
            </a:r>
          </a:p>
          <a:p>
            <a:pPr algn="l">
              <a:buFont typeface="Arial" panose="020B0604020202020204" pitchFamily="34" charset="0"/>
              <a:buChar char="•"/>
            </a:pPr>
            <a:r>
              <a:rPr lang="en-US" sz="1600" b="0" i="0" dirty="0">
                <a:solidFill>
                  <a:srgbClr val="000000"/>
                </a:solidFill>
                <a:effectLst/>
                <a:latin typeface="Helvetica Neue"/>
              </a:rPr>
              <a:t>The Employees with 10+ years of experience are likely to default and have higher chance of fully paying the loan.</a:t>
            </a:r>
          </a:p>
          <a:p>
            <a:pPr algn="l">
              <a:buFont typeface="Arial" panose="020B0604020202020204" pitchFamily="34" charset="0"/>
              <a:buChar char="•"/>
            </a:pPr>
            <a:r>
              <a:rPr lang="en-US" sz="1600" b="0" i="0" dirty="0">
                <a:solidFill>
                  <a:srgbClr val="000000"/>
                </a:solidFill>
                <a:effectLst/>
                <a:latin typeface="Helvetica Neue"/>
              </a:rPr>
              <a:t>Looks like there are more proportion of borrowers defaulted loan in 60 months term then 36 months. Also the Fully Paid rate is higher in 36 months tenure.</a:t>
            </a:r>
          </a:p>
          <a:p>
            <a:endParaRPr lang="en-US" sz="1600" dirty="0">
              <a:solidFill>
                <a:schemeClr val="tx1">
                  <a:lumMod val="75000"/>
                  <a:lumOff val="25000"/>
                </a:schemeClr>
              </a:solidFill>
            </a:endParaRPr>
          </a:p>
        </p:txBody>
      </p:sp>
    </p:spTree>
    <p:extLst>
      <p:ext uri="{BB962C8B-B14F-4D97-AF65-F5344CB8AC3E}">
        <p14:creationId xmlns:p14="http://schemas.microsoft.com/office/powerpoint/2010/main" val="19512301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6999-6448-E0FC-FF99-45D758FA1A33}"/>
              </a:ext>
            </a:extLst>
          </p:cNvPr>
          <p:cNvSpPr>
            <a:spLocks noGrp="1"/>
          </p:cNvSpPr>
          <p:nvPr>
            <p:ph type="title"/>
          </p:nvPr>
        </p:nvSpPr>
        <p:spPr>
          <a:xfrm>
            <a:off x="492593" y="36870"/>
            <a:ext cx="10663087" cy="730667"/>
          </a:xfrm>
        </p:spPr>
        <p:txBody>
          <a:bodyPr/>
          <a:lstStyle/>
          <a:p>
            <a:r>
              <a:rPr lang="en-IN" dirty="0"/>
              <a:t>Bivariate Analysis - Results</a:t>
            </a:r>
          </a:p>
        </p:txBody>
      </p:sp>
      <p:sp>
        <p:nvSpPr>
          <p:cNvPr id="7" name="TextBox 6">
            <a:extLst>
              <a:ext uri="{FF2B5EF4-FFF2-40B4-BE49-F238E27FC236}">
                <a16:creationId xmlns:a16="http://schemas.microsoft.com/office/drawing/2014/main" id="{D74A5B60-3918-AEEB-1F02-3DD99EC1034D}"/>
              </a:ext>
            </a:extLst>
          </p:cNvPr>
          <p:cNvSpPr txBox="1"/>
          <p:nvPr/>
        </p:nvSpPr>
        <p:spPr>
          <a:xfrm>
            <a:off x="492593" y="675749"/>
            <a:ext cx="11206814" cy="5893921"/>
          </a:xfrm>
          <a:prstGeom prst="rect">
            <a:avLst/>
          </a:prstGeom>
          <a:noFill/>
        </p:spPr>
        <p:txBody>
          <a:bodyPr wrap="square">
            <a:spAutoFit/>
          </a:bodyPr>
          <a:lstStyle/>
          <a:p>
            <a:pPr algn="l">
              <a:buFont typeface="Arial" panose="020B0604020202020204" pitchFamily="34" charset="0"/>
              <a:buChar char="•"/>
            </a:pPr>
            <a:r>
              <a:rPr lang="en-US" sz="1300" b="0" i="0" dirty="0">
                <a:solidFill>
                  <a:srgbClr val="000000"/>
                </a:solidFill>
                <a:effectLst/>
                <a:latin typeface="Helvetica Neue"/>
              </a:rPr>
              <a:t>The Grade represent risk factor thus we can say interest rate increases with the risk.</a:t>
            </a:r>
          </a:p>
          <a:p>
            <a:pPr algn="l">
              <a:buFont typeface="Arial" panose="020B0604020202020204" pitchFamily="34" charset="0"/>
              <a:buChar char="•"/>
            </a:pPr>
            <a:r>
              <a:rPr lang="en-US" sz="1300" b="0" i="0" dirty="0">
                <a:solidFill>
                  <a:srgbClr val="000000"/>
                </a:solidFill>
                <a:effectLst/>
                <a:latin typeface="Helvetica Neue"/>
              </a:rPr>
              <a:t>The Grade A which is lowest risk also has lowest DTI ratio which we can say that higher grade has lower rate of default.</a:t>
            </a:r>
          </a:p>
          <a:p>
            <a:pPr algn="l">
              <a:buFont typeface="Arial" panose="020B0604020202020204" pitchFamily="34" charset="0"/>
              <a:buChar char="•"/>
            </a:pPr>
            <a:r>
              <a:rPr lang="en-US" sz="1300" b="0" i="0" dirty="0">
                <a:solidFill>
                  <a:srgbClr val="000000"/>
                </a:solidFill>
                <a:effectLst/>
                <a:latin typeface="Helvetica Neue"/>
              </a:rPr>
              <a:t>The borrowers are mostly having no record of Public Recorded Bankruptcy and are safe choice for loan issue.</a:t>
            </a:r>
          </a:p>
          <a:p>
            <a:pPr algn="l">
              <a:buFont typeface="Arial" panose="020B0604020202020204" pitchFamily="34" charset="0"/>
              <a:buChar char="•"/>
            </a:pPr>
            <a:r>
              <a:rPr lang="en-US" sz="1300" b="0" i="0" dirty="0">
                <a:solidFill>
                  <a:srgbClr val="000000"/>
                </a:solidFill>
                <a:effectLst/>
                <a:latin typeface="Helvetica Neue"/>
              </a:rPr>
              <a:t>Maximum no. of loans are applied by people from CA.</a:t>
            </a:r>
          </a:p>
          <a:p>
            <a:pPr algn="l">
              <a:buFont typeface="Arial" panose="020B0604020202020204" pitchFamily="34" charset="0"/>
              <a:buChar char="•"/>
            </a:pPr>
            <a:r>
              <a:rPr lang="en-US" sz="1300" b="0" i="0" dirty="0">
                <a:solidFill>
                  <a:srgbClr val="000000"/>
                </a:solidFill>
                <a:effectLst/>
                <a:latin typeface="Helvetica Neue"/>
              </a:rPr>
              <a:t>Maximum no. of loans are charged off for people of NV.</a:t>
            </a:r>
          </a:p>
          <a:p>
            <a:pPr algn="l">
              <a:buFont typeface="Arial" panose="020B0604020202020204" pitchFamily="34" charset="0"/>
              <a:buChar char="•"/>
            </a:pPr>
            <a:r>
              <a:rPr lang="en-US" sz="1300" b="0" i="0" dirty="0">
                <a:solidFill>
                  <a:srgbClr val="000000"/>
                </a:solidFill>
                <a:effectLst/>
                <a:latin typeface="Helvetica Neue"/>
              </a:rPr>
              <a:t>% of loans getting charged-off for 60 month term i.e.. 25.2% is higher as compared to 36 month term i.e. 10.9%</a:t>
            </a:r>
          </a:p>
          <a:p>
            <a:pPr algn="l">
              <a:buFont typeface="Arial" panose="020B0604020202020204" pitchFamily="34" charset="0"/>
              <a:buChar char="•"/>
            </a:pPr>
            <a:r>
              <a:rPr lang="en-US" sz="1300" b="0" i="0" dirty="0">
                <a:solidFill>
                  <a:srgbClr val="000000"/>
                </a:solidFill>
                <a:effectLst/>
                <a:latin typeface="Helvetica Neue"/>
              </a:rPr>
              <a:t>Total no. of loan applications are very high for 36 month term as compared to 60 month term.</a:t>
            </a:r>
          </a:p>
          <a:p>
            <a:pPr algn="l">
              <a:buFont typeface="Arial" panose="020B0604020202020204" pitchFamily="34" charset="0"/>
              <a:buChar char="•"/>
            </a:pPr>
            <a:r>
              <a:rPr lang="en-US" sz="1300" b="0" i="0" dirty="0">
                <a:solidFill>
                  <a:srgbClr val="000000"/>
                </a:solidFill>
                <a:effectLst/>
                <a:latin typeface="Helvetica Neue"/>
              </a:rPr>
              <a:t>Grade A and B loans are safe. Within these the sub-grades A4 and B3 have the highest number of loan applicants.</a:t>
            </a:r>
          </a:p>
          <a:p>
            <a:pPr algn="l">
              <a:buFont typeface="Arial" panose="020B0604020202020204" pitchFamily="34" charset="0"/>
              <a:buChar char="•"/>
            </a:pPr>
            <a:r>
              <a:rPr lang="en-US" sz="1300" b="0" i="0" dirty="0">
                <a:solidFill>
                  <a:srgbClr val="000000"/>
                </a:solidFill>
                <a:effectLst/>
                <a:latin typeface="Helvetica Neue"/>
              </a:rPr>
              <a:t>Grade E, F, G loans are less safe as compared to others.</a:t>
            </a:r>
          </a:p>
          <a:p>
            <a:pPr algn="l">
              <a:buFont typeface="Arial" panose="020B0604020202020204" pitchFamily="34" charset="0"/>
              <a:buChar char="•"/>
            </a:pPr>
            <a:r>
              <a:rPr lang="en-US" sz="1300" b="0" i="0" dirty="0">
                <a:solidFill>
                  <a:srgbClr val="000000"/>
                </a:solidFill>
                <a:effectLst/>
                <a:latin typeface="Helvetica Neue"/>
              </a:rPr>
              <a:t>As the Interest Rate is increasing, The % of loan getting charged off is also increasing. It is minimum for interest rate below 7.5.</a:t>
            </a:r>
          </a:p>
          <a:p>
            <a:pPr algn="l">
              <a:buFont typeface="Arial" panose="020B0604020202020204" pitchFamily="34" charset="0"/>
              <a:buChar char="•"/>
            </a:pPr>
            <a:r>
              <a:rPr lang="en-US" sz="1300" b="0" i="0" dirty="0">
                <a:solidFill>
                  <a:srgbClr val="000000"/>
                </a:solidFill>
                <a:effectLst/>
                <a:latin typeface="Helvetica Neue"/>
              </a:rPr>
              <a:t>Maximum loans are applied by applicants where the interest rate is between 10 and 15%.</a:t>
            </a:r>
          </a:p>
          <a:p>
            <a:pPr algn="l">
              <a:buFont typeface="Arial" panose="020B0604020202020204" pitchFamily="34" charset="0"/>
              <a:buChar char="•"/>
            </a:pPr>
            <a:r>
              <a:rPr lang="en-US" sz="1300" b="0" i="0" dirty="0">
                <a:solidFill>
                  <a:srgbClr val="000000"/>
                </a:solidFill>
                <a:effectLst/>
                <a:latin typeface="Helvetica Neue"/>
              </a:rPr>
              <a:t>As the Annual Income is increasing, The % of loan getting charged off is decreasing. It is minimum for income more than 100000 and maximum where annual income less than 25000.</a:t>
            </a:r>
          </a:p>
          <a:p>
            <a:pPr algn="l">
              <a:buFont typeface="Arial" panose="020B0604020202020204" pitchFamily="34" charset="0"/>
              <a:buChar char="•"/>
            </a:pPr>
            <a:r>
              <a:rPr lang="en-US" sz="1300" b="0" i="0" dirty="0">
                <a:solidFill>
                  <a:srgbClr val="000000"/>
                </a:solidFill>
                <a:effectLst/>
                <a:latin typeface="Helvetica Neue"/>
              </a:rPr>
              <a:t>Maximum loans are applied by applicants whose annual income is between 25000 and 75000.</a:t>
            </a:r>
          </a:p>
          <a:p>
            <a:pPr algn="l">
              <a:buFont typeface="Arial" panose="020B0604020202020204" pitchFamily="34" charset="0"/>
              <a:buChar char="•"/>
            </a:pPr>
            <a:r>
              <a:rPr lang="en-US" sz="1300" b="0" i="0" dirty="0">
                <a:solidFill>
                  <a:srgbClr val="000000"/>
                </a:solidFill>
                <a:effectLst/>
                <a:latin typeface="Helvetica Neue"/>
              </a:rPr>
              <a:t>As the loan amount increases, The probability of loan being charged off increases. It is maximum, 29.47% for the amount of 30,000+</a:t>
            </a:r>
          </a:p>
          <a:p>
            <a:pPr algn="l">
              <a:buFont typeface="Arial" panose="020B0604020202020204" pitchFamily="34" charset="0"/>
              <a:buChar char="•"/>
            </a:pPr>
            <a:r>
              <a:rPr lang="en-US" sz="1300" b="0" i="0" dirty="0">
                <a:solidFill>
                  <a:srgbClr val="000000"/>
                </a:solidFill>
                <a:effectLst/>
                <a:latin typeface="Helvetica Neue"/>
              </a:rPr>
              <a:t>The maximum no. of loans, 12410 are applied where the loan amount ranges between 5000 and 10000.</a:t>
            </a:r>
          </a:p>
          <a:p>
            <a:pPr algn="l">
              <a:buFont typeface="Arial" panose="020B0604020202020204" pitchFamily="34" charset="0"/>
              <a:buChar char="•"/>
            </a:pPr>
            <a:r>
              <a:rPr lang="en-US" sz="1300" b="0" i="0" dirty="0">
                <a:solidFill>
                  <a:srgbClr val="000000"/>
                </a:solidFill>
                <a:effectLst/>
                <a:latin typeface="Helvetica Neue"/>
              </a:rPr>
              <a:t>Maximum no. of loans i.e. 17487 are accepted for the purpose of Debt Consolidation out of which 14827 are fully paid and 2660 are charged off i.e. 15.2%</a:t>
            </a:r>
          </a:p>
          <a:p>
            <a:pPr algn="l">
              <a:buFont typeface="Arial" panose="020B0604020202020204" pitchFamily="34" charset="0"/>
              <a:buChar char="•"/>
            </a:pPr>
            <a:r>
              <a:rPr lang="en-US" sz="1300" b="0" i="0" dirty="0">
                <a:solidFill>
                  <a:srgbClr val="000000"/>
                </a:solidFill>
                <a:effectLst/>
                <a:latin typeface="Helvetica Neue"/>
              </a:rPr>
              <a:t>Maximum % of a loan being charged off is for the purpose of small business and the % is 27.1.</a:t>
            </a:r>
          </a:p>
          <a:p>
            <a:pPr algn="l">
              <a:buFont typeface="Arial" panose="020B0604020202020204" pitchFamily="34" charset="0"/>
              <a:buChar char="•"/>
            </a:pPr>
            <a:r>
              <a:rPr lang="en-US" sz="1300" b="0" i="0" dirty="0">
                <a:solidFill>
                  <a:srgbClr val="000000"/>
                </a:solidFill>
                <a:effectLst/>
                <a:latin typeface="Helvetica Neue"/>
              </a:rPr>
              <a:t>Loan amount is not a decider for defaults in both 36 and 60 months.</a:t>
            </a:r>
          </a:p>
          <a:p>
            <a:pPr algn="l">
              <a:buFont typeface="Arial" panose="020B0604020202020204" pitchFamily="34" charset="0"/>
              <a:buChar char="•"/>
            </a:pPr>
            <a:r>
              <a:rPr lang="en-US" sz="1300" b="0" i="0" dirty="0">
                <a:solidFill>
                  <a:srgbClr val="000000"/>
                </a:solidFill>
                <a:effectLst/>
                <a:latin typeface="Helvetica Neue"/>
              </a:rPr>
              <a:t>Borrowers have equal distribution is both default and non default for 36 and 60 months tenures.</a:t>
            </a:r>
          </a:p>
          <a:p>
            <a:pPr algn="l">
              <a:buFont typeface="Arial" panose="020B0604020202020204" pitchFamily="34" charset="0"/>
              <a:buChar char="•"/>
            </a:pPr>
            <a:r>
              <a:rPr lang="en-US" sz="1300" b="0" i="0" dirty="0">
                <a:solidFill>
                  <a:srgbClr val="000000"/>
                </a:solidFill>
                <a:effectLst/>
                <a:latin typeface="Helvetica Neue"/>
              </a:rPr>
              <a:t>For higher interest rates the default rate is higher in both 36 and 60 months tenure.</a:t>
            </a:r>
          </a:p>
          <a:p>
            <a:pPr algn="l">
              <a:buFont typeface="Arial" panose="020B0604020202020204" pitchFamily="34" charset="0"/>
              <a:buChar char="•"/>
            </a:pPr>
            <a:r>
              <a:rPr lang="en-US" sz="1300" b="0" i="0" dirty="0">
                <a:solidFill>
                  <a:srgbClr val="000000"/>
                </a:solidFill>
                <a:effectLst/>
                <a:latin typeface="Helvetica Neue"/>
              </a:rPr>
              <a:t>Comparatively charge-off are higher when compared with fully-paid for the Debit to income ratio.</a:t>
            </a:r>
          </a:p>
          <a:p>
            <a:pPr algn="l">
              <a:buFont typeface="Arial" panose="020B0604020202020204" pitchFamily="34" charset="0"/>
              <a:buChar char="•"/>
            </a:pPr>
            <a:r>
              <a:rPr lang="en-US" sz="1300" b="0" i="0" dirty="0">
                <a:solidFill>
                  <a:srgbClr val="000000"/>
                </a:solidFill>
                <a:effectLst/>
                <a:latin typeface="Helvetica Neue"/>
              </a:rPr>
              <a:t>Home loans with high interest rates are mostly defaulted. Even small business and debt consolidation has similar observation.</a:t>
            </a:r>
          </a:p>
          <a:p>
            <a:pPr algn="l">
              <a:buFont typeface="Arial" panose="020B0604020202020204" pitchFamily="34" charset="0"/>
              <a:buChar char="•"/>
            </a:pPr>
            <a:r>
              <a:rPr lang="en-US" sz="1300" b="0" i="0" dirty="0">
                <a:solidFill>
                  <a:srgbClr val="000000"/>
                </a:solidFill>
                <a:effectLst/>
                <a:latin typeface="Helvetica Neue"/>
              </a:rPr>
              <a:t>Small Business has more defaults when the loan amount is also high.</a:t>
            </a:r>
          </a:p>
          <a:p>
            <a:pPr algn="l">
              <a:buFont typeface="Arial" panose="020B0604020202020204" pitchFamily="34" charset="0"/>
              <a:buChar char="•"/>
            </a:pPr>
            <a:r>
              <a:rPr lang="en-US" sz="1300" b="0" i="0" dirty="0">
                <a:solidFill>
                  <a:srgbClr val="000000"/>
                </a:solidFill>
                <a:effectLst/>
                <a:latin typeface="Helvetica Neue"/>
              </a:rPr>
              <a:t>Charged-off are higher for small business comparatively.</a:t>
            </a:r>
          </a:p>
          <a:p>
            <a:pPr algn="l">
              <a:buFont typeface="Arial" panose="020B0604020202020204" pitchFamily="34" charset="0"/>
              <a:buChar char="•"/>
            </a:pPr>
            <a:r>
              <a:rPr lang="en-US" sz="1300" b="0" i="0" dirty="0">
                <a:solidFill>
                  <a:srgbClr val="000000"/>
                </a:solidFill>
                <a:effectLst/>
                <a:latin typeface="Helvetica Neue"/>
              </a:rPr>
              <a:t>There is bit high percentage of defaults are recorded in other home ownership category.</a:t>
            </a:r>
          </a:p>
          <a:p>
            <a:pPr algn="l">
              <a:buFont typeface="Arial" panose="020B0604020202020204" pitchFamily="34" charset="0"/>
              <a:buChar char="•"/>
            </a:pPr>
            <a:r>
              <a:rPr lang="en-US" sz="1300" b="0" i="0" dirty="0">
                <a:solidFill>
                  <a:srgbClr val="000000"/>
                </a:solidFill>
                <a:effectLst/>
                <a:latin typeface="Helvetica Neue"/>
              </a:rPr>
              <a:t>The Charged off % increases as grades decreases.</a:t>
            </a:r>
          </a:p>
          <a:p>
            <a:endParaRPr lang="en-US" sz="1300" dirty="0">
              <a:solidFill>
                <a:schemeClr val="tx1">
                  <a:lumMod val="75000"/>
                  <a:lumOff val="25000"/>
                </a:schemeClr>
              </a:solidFill>
            </a:endParaRPr>
          </a:p>
        </p:txBody>
      </p:sp>
    </p:spTree>
    <p:extLst>
      <p:ext uri="{BB962C8B-B14F-4D97-AF65-F5344CB8AC3E}">
        <p14:creationId xmlns:p14="http://schemas.microsoft.com/office/powerpoint/2010/main" val="36975818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6999-6448-E0FC-FF99-45D758FA1A33}"/>
              </a:ext>
            </a:extLst>
          </p:cNvPr>
          <p:cNvSpPr>
            <a:spLocks noGrp="1"/>
          </p:cNvSpPr>
          <p:nvPr>
            <p:ph type="title"/>
          </p:nvPr>
        </p:nvSpPr>
        <p:spPr/>
        <p:txBody>
          <a:bodyPr/>
          <a:lstStyle/>
          <a:p>
            <a:r>
              <a:rPr lang="en-IN" dirty="0"/>
              <a:t>Recommendations</a:t>
            </a:r>
          </a:p>
        </p:txBody>
      </p:sp>
      <p:sp>
        <p:nvSpPr>
          <p:cNvPr id="7" name="TextBox 6">
            <a:extLst>
              <a:ext uri="{FF2B5EF4-FFF2-40B4-BE49-F238E27FC236}">
                <a16:creationId xmlns:a16="http://schemas.microsoft.com/office/drawing/2014/main" id="{D74A5B60-3918-AEEB-1F02-3DD99EC1034D}"/>
              </a:ext>
            </a:extLst>
          </p:cNvPr>
          <p:cNvSpPr txBox="1"/>
          <p:nvPr/>
        </p:nvSpPr>
        <p:spPr>
          <a:xfrm>
            <a:off x="492593" y="1899436"/>
            <a:ext cx="11206814" cy="4247317"/>
          </a:xfrm>
          <a:prstGeom prst="rect">
            <a:avLst/>
          </a:prstGeom>
          <a:noFill/>
        </p:spPr>
        <p:txBody>
          <a:bodyPr wrap="square">
            <a:spAutoFit/>
          </a:bodyPr>
          <a:lstStyle/>
          <a:p>
            <a:pPr algn="l">
              <a:buFont typeface="Arial" panose="020B0604020202020204" pitchFamily="34" charset="0"/>
              <a:buChar char="•"/>
            </a:pPr>
            <a:r>
              <a:rPr lang="en-US" sz="1500" b="0" i="0" dirty="0">
                <a:solidFill>
                  <a:srgbClr val="000000"/>
                </a:solidFill>
                <a:effectLst/>
                <a:latin typeface="Helvetica Neue"/>
              </a:rPr>
              <a:t> Lending Club should be wary of the loans where the purpose is Small Business as the percentage of a loan being charged off is maximum 27.1%. Accepting loans for the purpose of Weddings, major purchase, car and credit card is highly recommended.</a:t>
            </a:r>
          </a:p>
          <a:p>
            <a:pPr algn="l">
              <a:buFont typeface="Arial" panose="020B0604020202020204" pitchFamily="34" charset="0"/>
              <a:buChar char="•"/>
            </a:pPr>
            <a:r>
              <a:rPr lang="en-US" sz="1500" b="0" i="0" dirty="0">
                <a:solidFill>
                  <a:srgbClr val="000000"/>
                </a:solidFill>
                <a:effectLst/>
                <a:latin typeface="Helvetica Neue"/>
              </a:rPr>
              <a:t> Higher the loan amount, the higher the chances of loan being charged off. Therefore, Lending Company should consider accepting loans of lower amount. The maximum no. of loans, 12410 are applied where the loan amount ranges between 5000 and 10000. For this range the probability of the loan getting charged off is very less. Hence the risk factor is low for lending club.</a:t>
            </a:r>
          </a:p>
          <a:p>
            <a:pPr algn="l">
              <a:buFont typeface="Arial" panose="020B0604020202020204" pitchFamily="34" charset="0"/>
              <a:buChar char="•"/>
            </a:pPr>
            <a:r>
              <a:rPr lang="en-US" sz="1500" b="0" i="0" dirty="0">
                <a:solidFill>
                  <a:srgbClr val="000000"/>
                </a:solidFill>
                <a:effectLst/>
                <a:latin typeface="Helvetica Neue"/>
              </a:rPr>
              <a:t> Lending Club should consider accepting more loans from applicants whose annual income is greater than 100000 as their probability of charge off is minimum.</a:t>
            </a:r>
          </a:p>
          <a:p>
            <a:pPr algn="l">
              <a:buFont typeface="Arial" panose="020B0604020202020204" pitchFamily="34" charset="0"/>
              <a:buChar char="•"/>
            </a:pPr>
            <a:r>
              <a:rPr lang="en-US" sz="1500" b="0" i="0" dirty="0">
                <a:solidFill>
                  <a:srgbClr val="000000"/>
                </a:solidFill>
                <a:effectLst/>
                <a:latin typeface="Helvetica Neue"/>
              </a:rPr>
              <a:t> Lending Club should consider accepting more loans where interest rate is less than 7.5% as their probability of charge off is minimum.</a:t>
            </a:r>
          </a:p>
          <a:p>
            <a:pPr algn="l">
              <a:buFont typeface="Arial" panose="020B0604020202020204" pitchFamily="34" charset="0"/>
              <a:buChar char="•"/>
            </a:pPr>
            <a:r>
              <a:rPr lang="en-US" sz="1500" b="0" i="0" dirty="0">
                <a:solidFill>
                  <a:srgbClr val="000000"/>
                </a:solidFill>
                <a:effectLst/>
                <a:latin typeface="Helvetica Neue"/>
              </a:rPr>
              <a:t> Lending Club should consider accepting more loans of grade A and B. It should be cautious of loans falling in grades E,F and G</a:t>
            </a:r>
          </a:p>
          <a:p>
            <a:pPr algn="l">
              <a:buFont typeface="Arial" panose="020B0604020202020204" pitchFamily="34" charset="0"/>
              <a:buChar char="•"/>
            </a:pPr>
            <a:r>
              <a:rPr lang="en-US" sz="1500" b="0" i="0" dirty="0">
                <a:solidFill>
                  <a:srgbClr val="000000"/>
                </a:solidFill>
                <a:effectLst/>
                <a:latin typeface="Helvetica Neue"/>
              </a:rPr>
              <a:t> Lending Club should consider accepting more loans from people who owns a house.</a:t>
            </a:r>
          </a:p>
          <a:p>
            <a:pPr algn="l">
              <a:buFont typeface="Arial" panose="020B0604020202020204" pitchFamily="34" charset="0"/>
              <a:buChar char="•"/>
            </a:pPr>
            <a:r>
              <a:rPr lang="en-US" sz="1500" b="0" i="0" dirty="0">
                <a:solidFill>
                  <a:srgbClr val="000000"/>
                </a:solidFill>
                <a:effectLst/>
                <a:latin typeface="Helvetica Neue"/>
              </a:rPr>
              <a:t> The number of loan applicants are increasing with each passing year bringing more business to Lending Club which is leading to more loans getting accepted as well as more loans getting charged off. Moreover, the last few months of the year are quite critical as most of the loans are either fully paid or charged off at that time.</a:t>
            </a:r>
          </a:p>
          <a:p>
            <a:pPr algn="l">
              <a:buFont typeface="Arial" panose="020B0604020202020204" pitchFamily="34" charset="0"/>
              <a:buChar char="•"/>
            </a:pPr>
            <a:r>
              <a:rPr lang="en-US" sz="1500" b="0" i="0" dirty="0">
                <a:solidFill>
                  <a:srgbClr val="000000"/>
                </a:solidFill>
                <a:effectLst/>
                <a:latin typeface="Helvetica Neue"/>
              </a:rPr>
              <a:t> Lending Club should accept more loans for the term of 36 months as the % of charged off loans is less, and the no. of loan applicants are more. Also, the avg fully paid loan amount is increasing over the years and avg charged off loan amount is decreasing over the years.</a:t>
            </a:r>
          </a:p>
          <a:p>
            <a:endParaRPr lang="en-US" sz="1500" dirty="0">
              <a:solidFill>
                <a:schemeClr val="tx1">
                  <a:lumMod val="75000"/>
                  <a:lumOff val="25000"/>
                </a:schemeClr>
              </a:solidFill>
            </a:endParaRPr>
          </a:p>
        </p:txBody>
      </p:sp>
    </p:spTree>
    <p:extLst>
      <p:ext uri="{BB962C8B-B14F-4D97-AF65-F5344CB8AC3E}">
        <p14:creationId xmlns:p14="http://schemas.microsoft.com/office/powerpoint/2010/main" val="18481948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6470-D5BF-C42C-A7DD-1DBDC4DB3BED}"/>
              </a:ext>
            </a:extLst>
          </p:cNvPr>
          <p:cNvSpPr>
            <a:spLocks noGrp="1"/>
          </p:cNvSpPr>
          <p:nvPr>
            <p:ph type="title"/>
          </p:nvPr>
        </p:nvSpPr>
        <p:spPr/>
        <p:txBody>
          <a:bodyPr/>
          <a:lstStyle/>
          <a:p>
            <a:r>
              <a:rPr lang="en-IN" dirty="0"/>
              <a:t>Objective</a:t>
            </a:r>
          </a:p>
        </p:txBody>
      </p:sp>
      <p:sp>
        <p:nvSpPr>
          <p:cNvPr id="4" name="TextBox 3">
            <a:extLst>
              <a:ext uri="{FF2B5EF4-FFF2-40B4-BE49-F238E27FC236}">
                <a16:creationId xmlns:a16="http://schemas.microsoft.com/office/drawing/2014/main" id="{FEE55512-5B73-17A4-3188-75EFD41C9767}"/>
              </a:ext>
            </a:extLst>
          </p:cNvPr>
          <p:cNvSpPr txBox="1"/>
          <p:nvPr/>
        </p:nvSpPr>
        <p:spPr>
          <a:xfrm>
            <a:off x="1097280" y="1737360"/>
            <a:ext cx="10058400" cy="2554545"/>
          </a:xfrm>
          <a:prstGeom prst="rect">
            <a:avLst/>
          </a:prstGeom>
          <a:noFill/>
        </p:spPr>
        <p:txBody>
          <a:bodyPr wrap="square" rtlCol="0">
            <a:spAutoFit/>
          </a:bodyPr>
          <a:lstStyle/>
          <a:p>
            <a:r>
              <a:rPr lang="en-IN" sz="2000" dirty="0"/>
              <a:t>The Objective of this case study is to implement EDA technique on a real world problem and understand the insights and present in a business first manner via presentation.</a:t>
            </a:r>
          </a:p>
          <a:p>
            <a:endParaRPr lang="en-IN" sz="2000" dirty="0"/>
          </a:p>
          <a:p>
            <a:r>
              <a:rPr lang="en-IN" sz="2000" dirty="0"/>
              <a:t>Benefits of the case study:</a:t>
            </a:r>
          </a:p>
          <a:p>
            <a:pPr marL="285750" indent="-285750">
              <a:buFont typeface="Wingdings" panose="05000000000000000000" pitchFamily="2" charset="2"/>
              <a:buChar char="Ø"/>
            </a:pPr>
            <a:r>
              <a:rPr lang="en-IN" sz="2000" dirty="0"/>
              <a:t>Gives a idea about how EDA is used in real life business problems.</a:t>
            </a:r>
          </a:p>
          <a:p>
            <a:pPr marL="285750" indent="-285750">
              <a:buFont typeface="Wingdings" panose="05000000000000000000" pitchFamily="2" charset="2"/>
              <a:buChar char="Ø"/>
            </a:pPr>
            <a:r>
              <a:rPr lang="en-IN" sz="2000" dirty="0"/>
              <a:t>It also develops a basic understanding of risk analytics in banking and financial services.</a:t>
            </a:r>
          </a:p>
          <a:p>
            <a:pPr marL="285750" indent="-285750">
              <a:buFont typeface="Wingdings" panose="05000000000000000000" pitchFamily="2" charset="2"/>
              <a:buChar char="Ø"/>
            </a:pPr>
            <a:r>
              <a:rPr lang="en-IN" sz="2000" dirty="0"/>
              <a:t>How the data is used to minimize loss of money while lending it to clients.</a:t>
            </a:r>
          </a:p>
          <a:p>
            <a:pPr marL="285750" indent="-285750">
              <a:buFont typeface="Wingdings" panose="05000000000000000000" pitchFamily="2" charset="2"/>
              <a:buChar char="Ø"/>
            </a:pPr>
            <a:r>
              <a:rPr lang="en-IN" sz="2000" dirty="0"/>
              <a:t>It improves our understating of visualization and what charts to use for real life data.</a:t>
            </a:r>
          </a:p>
        </p:txBody>
      </p:sp>
    </p:spTree>
    <p:extLst>
      <p:ext uri="{BB962C8B-B14F-4D97-AF65-F5344CB8AC3E}">
        <p14:creationId xmlns:p14="http://schemas.microsoft.com/office/powerpoint/2010/main" val="342938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p:txBody>
          <a:bodyPr/>
          <a:lstStyle/>
          <a:p>
            <a:r>
              <a:rPr lang="en-IN" dirty="0"/>
              <a:t>Business Understanding</a:t>
            </a:r>
          </a:p>
        </p:txBody>
      </p:sp>
      <p:sp>
        <p:nvSpPr>
          <p:cNvPr id="3" name="Content Placeholder 2">
            <a:extLst>
              <a:ext uri="{FF2B5EF4-FFF2-40B4-BE49-F238E27FC236}">
                <a16:creationId xmlns:a16="http://schemas.microsoft.com/office/drawing/2014/main" id="{5F685AC9-7AFF-2BA2-EE02-DCED9357CD34}"/>
              </a:ext>
            </a:extLst>
          </p:cNvPr>
          <p:cNvSpPr>
            <a:spLocks noGrp="1"/>
          </p:cNvSpPr>
          <p:nvPr>
            <p:ph idx="1"/>
          </p:nvPr>
        </p:nvSpPr>
        <p:spPr>
          <a:xfrm>
            <a:off x="1097280" y="1737360"/>
            <a:ext cx="10058400" cy="4023360"/>
          </a:xfrm>
        </p:spPr>
        <p:txBody>
          <a:bodyPr>
            <a:normAutofit/>
          </a:bodyPr>
          <a:lstStyle/>
          <a:p>
            <a:r>
              <a:rPr lang="en-IN" sz="1800" dirty="0"/>
              <a:t>The business objective is to take a decision whenever they receive a loan application whether to reject or approve based on certain variables.</a:t>
            </a:r>
          </a:p>
          <a:p>
            <a:pPr marL="0" indent="0">
              <a:buNone/>
            </a:pPr>
            <a:r>
              <a:rPr lang="en-IN" sz="1800" b="1" dirty="0"/>
              <a:t>Dataset Details</a:t>
            </a:r>
            <a:r>
              <a:rPr lang="en-IN" sz="1800" dirty="0"/>
              <a:t>:</a:t>
            </a:r>
          </a:p>
          <a:p>
            <a:pPr marL="0" indent="0">
              <a:buNone/>
            </a:pPr>
            <a:r>
              <a:rPr lang="en-US" sz="1800" b="0" i="0" dirty="0">
                <a:solidFill>
                  <a:srgbClr val="091E42"/>
                </a:solidFill>
                <a:effectLst/>
                <a:latin typeface="freight-text-pro"/>
              </a:rPr>
              <a:t>The data given below contains information about past loan applicants and whether they ‘defaulted’ or not. Data has details regarding approved loan not the rejected ones. It has 3 status of loan which is Fully Paid, Current and Charged-Off. </a:t>
            </a:r>
          </a:p>
          <a:p>
            <a:pPr marL="0" indent="0">
              <a:buNone/>
            </a:pPr>
            <a:r>
              <a:rPr lang="en-IN" sz="1800" b="1" dirty="0">
                <a:solidFill>
                  <a:srgbClr val="091E42"/>
                </a:solidFill>
                <a:latin typeface="freight-text-pro"/>
              </a:rPr>
              <a:t>Data Clean-up and preparation process:</a:t>
            </a:r>
            <a:endParaRPr lang="en-US" sz="1800" b="1" dirty="0">
              <a:solidFill>
                <a:srgbClr val="091E42"/>
              </a:solidFill>
              <a:latin typeface="freight-text-pro"/>
            </a:endParaRPr>
          </a:p>
        </p:txBody>
      </p:sp>
      <p:graphicFrame>
        <p:nvGraphicFramePr>
          <p:cNvPr id="4" name="Content Placeholder 3">
            <a:extLst>
              <a:ext uri="{FF2B5EF4-FFF2-40B4-BE49-F238E27FC236}">
                <a16:creationId xmlns:a16="http://schemas.microsoft.com/office/drawing/2014/main" id="{44AF0CA3-AFDB-EA77-A34C-DD2326A65712}"/>
              </a:ext>
            </a:extLst>
          </p:cNvPr>
          <p:cNvGraphicFramePr>
            <a:graphicFrameLocks/>
          </p:cNvGraphicFramePr>
          <p:nvPr>
            <p:extLst>
              <p:ext uri="{D42A27DB-BD31-4B8C-83A1-F6EECF244321}">
                <p14:modId xmlns:p14="http://schemas.microsoft.com/office/powerpoint/2010/main" val="3471781241"/>
              </p:ext>
            </p:extLst>
          </p:nvPr>
        </p:nvGraphicFramePr>
        <p:xfrm>
          <a:off x="640080" y="2835275"/>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823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Loan Status and Count of Loans</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3667625" y="5207726"/>
            <a:ext cx="4856747" cy="953588"/>
          </a:xfrm>
        </p:spPr>
        <p:txBody>
          <a:bodyPr/>
          <a:lstStyle/>
          <a:p>
            <a:pPr>
              <a:buFont typeface="Wingdings" panose="05000000000000000000" pitchFamily="2" charset="2"/>
              <a:buChar char="§"/>
            </a:pPr>
            <a:r>
              <a:rPr lang="en-IN" b="1" dirty="0"/>
              <a:t>Loan Status: </a:t>
            </a:r>
            <a:r>
              <a:rPr lang="en-US" b="0" i="0" dirty="0">
                <a:solidFill>
                  <a:srgbClr val="000000"/>
                </a:solidFill>
                <a:effectLst/>
                <a:latin typeface="Helvetica Neue"/>
              </a:rPr>
              <a:t>The number of defaulted loan is 7 times less than the number of fully paid loan.</a:t>
            </a:r>
          </a:p>
          <a:p>
            <a:pPr marL="0" indent="0">
              <a:buNone/>
            </a:pPr>
            <a:endParaRPr lang="en-IN" dirty="0"/>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9" name="Picture 8">
            <a:extLst>
              <a:ext uri="{FF2B5EF4-FFF2-40B4-BE49-F238E27FC236}">
                <a16:creationId xmlns:a16="http://schemas.microsoft.com/office/drawing/2014/main" id="{416FD56E-0420-E50D-17CD-8161A106B839}"/>
              </a:ext>
            </a:extLst>
          </p:cNvPr>
          <p:cNvPicPr>
            <a:picLocks noChangeAspect="1"/>
          </p:cNvPicPr>
          <p:nvPr/>
        </p:nvPicPr>
        <p:blipFill>
          <a:blip r:embed="rId2"/>
          <a:stretch>
            <a:fillRect/>
          </a:stretch>
        </p:blipFill>
        <p:spPr>
          <a:xfrm>
            <a:off x="2361111" y="2002915"/>
            <a:ext cx="7469777" cy="3117726"/>
          </a:xfrm>
          <a:prstGeom prst="rect">
            <a:avLst/>
          </a:prstGeom>
        </p:spPr>
      </p:pic>
    </p:spTree>
    <p:extLst>
      <p:ext uri="{BB962C8B-B14F-4D97-AF65-F5344CB8AC3E}">
        <p14:creationId xmlns:p14="http://schemas.microsoft.com/office/powerpoint/2010/main" val="40407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Term and Interest Rate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5091547"/>
            <a:ext cx="4268804" cy="1559377"/>
          </a:xfrm>
        </p:spPr>
        <p:txBody>
          <a:bodyPr/>
          <a:lstStyle/>
          <a:p>
            <a:pPr>
              <a:buFont typeface="Wingdings" panose="05000000000000000000" pitchFamily="2" charset="2"/>
              <a:buChar char="§"/>
            </a:pPr>
            <a:r>
              <a:rPr lang="en-IN" b="1" dirty="0"/>
              <a:t>Loan Term: </a:t>
            </a:r>
            <a:r>
              <a:rPr lang="en-IN" dirty="0"/>
              <a:t> The Loans taken for 36 month term are much more than 60 months and have lower chance of defaulting. </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388768" y="4984892"/>
            <a:ext cx="5366085"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Interest Rate: </a:t>
            </a:r>
            <a:r>
              <a:rPr lang="en-IN" dirty="0"/>
              <a:t>The count of loan taken varies with interest rate showing peak around in 5-15 bracket and decreasing slowly where as the chance of defaulting increases with interest rate.</a:t>
            </a:r>
          </a:p>
        </p:txBody>
      </p:sp>
      <p:pic>
        <p:nvPicPr>
          <p:cNvPr id="6" name="Picture 5">
            <a:extLst>
              <a:ext uri="{FF2B5EF4-FFF2-40B4-BE49-F238E27FC236}">
                <a16:creationId xmlns:a16="http://schemas.microsoft.com/office/drawing/2014/main" id="{85C7D492-ABB4-587A-BD25-B5A02CF9DA14}"/>
              </a:ext>
            </a:extLst>
          </p:cNvPr>
          <p:cNvPicPr>
            <a:picLocks noChangeAspect="1"/>
          </p:cNvPicPr>
          <p:nvPr/>
        </p:nvPicPr>
        <p:blipFill>
          <a:blip r:embed="rId2"/>
          <a:stretch>
            <a:fillRect/>
          </a:stretch>
        </p:blipFill>
        <p:spPr>
          <a:xfrm>
            <a:off x="482163" y="1844589"/>
            <a:ext cx="5513173" cy="3246958"/>
          </a:xfrm>
          <a:prstGeom prst="rect">
            <a:avLst/>
          </a:prstGeom>
        </p:spPr>
      </p:pic>
      <p:pic>
        <p:nvPicPr>
          <p:cNvPr id="9" name="Picture 8">
            <a:extLst>
              <a:ext uri="{FF2B5EF4-FFF2-40B4-BE49-F238E27FC236}">
                <a16:creationId xmlns:a16="http://schemas.microsoft.com/office/drawing/2014/main" id="{17F49668-EEB1-BDF6-9131-A0C4001CAFF8}"/>
              </a:ext>
            </a:extLst>
          </p:cNvPr>
          <p:cNvPicPr>
            <a:picLocks noChangeAspect="1"/>
          </p:cNvPicPr>
          <p:nvPr/>
        </p:nvPicPr>
        <p:blipFill>
          <a:blip r:embed="rId3"/>
          <a:stretch>
            <a:fillRect/>
          </a:stretch>
        </p:blipFill>
        <p:spPr>
          <a:xfrm>
            <a:off x="5995335" y="1844588"/>
            <a:ext cx="5978593" cy="3140303"/>
          </a:xfrm>
          <a:prstGeom prst="rect">
            <a:avLst/>
          </a:prstGeom>
        </p:spPr>
      </p:pic>
    </p:spTree>
    <p:extLst>
      <p:ext uri="{BB962C8B-B14F-4D97-AF65-F5344CB8AC3E}">
        <p14:creationId xmlns:p14="http://schemas.microsoft.com/office/powerpoint/2010/main" val="324272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Grade and Sub-Grade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481262" y="5311465"/>
            <a:ext cx="5231214" cy="940745"/>
          </a:xfrm>
        </p:spPr>
        <p:txBody>
          <a:bodyPr/>
          <a:lstStyle/>
          <a:p>
            <a:pPr>
              <a:buFont typeface="Wingdings" panose="05000000000000000000" pitchFamily="2" charset="2"/>
              <a:buChar char="§"/>
            </a:pPr>
            <a:r>
              <a:rPr lang="en-IN" b="1" dirty="0"/>
              <a:t>Grade: </a:t>
            </a:r>
            <a:r>
              <a:rPr lang="en-IN" dirty="0"/>
              <a:t>The loan approved are majorly of higher grade as they are of low risk thus low chance of defaulting. </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78" y="5298623"/>
            <a:ext cx="5875022" cy="94074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Sub Grade: </a:t>
            </a:r>
            <a:r>
              <a:rPr lang="en-IN" dirty="0"/>
              <a:t>This provides more insight that the loans within grade are more skewed towards lowered sub grades.</a:t>
            </a:r>
          </a:p>
        </p:txBody>
      </p:sp>
      <p:pic>
        <p:nvPicPr>
          <p:cNvPr id="6" name="Picture 5">
            <a:extLst>
              <a:ext uri="{FF2B5EF4-FFF2-40B4-BE49-F238E27FC236}">
                <a16:creationId xmlns:a16="http://schemas.microsoft.com/office/drawing/2014/main" id="{26EA053D-A4F9-86BF-E448-65DDB43B2A63}"/>
              </a:ext>
            </a:extLst>
          </p:cNvPr>
          <p:cNvPicPr>
            <a:picLocks noChangeAspect="1"/>
          </p:cNvPicPr>
          <p:nvPr/>
        </p:nvPicPr>
        <p:blipFill>
          <a:blip r:embed="rId3"/>
          <a:stretch>
            <a:fillRect/>
          </a:stretch>
        </p:blipFill>
        <p:spPr>
          <a:xfrm>
            <a:off x="481261" y="1860255"/>
            <a:ext cx="5231213" cy="3451209"/>
          </a:xfrm>
          <a:prstGeom prst="rect">
            <a:avLst/>
          </a:prstGeom>
        </p:spPr>
      </p:pic>
      <p:pic>
        <p:nvPicPr>
          <p:cNvPr id="9" name="Picture 8">
            <a:extLst>
              <a:ext uri="{FF2B5EF4-FFF2-40B4-BE49-F238E27FC236}">
                <a16:creationId xmlns:a16="http://schemas.microsoft.com/office/drawing/2014/main" id="{24FAF77E-D22D-C3FD-B0E1-A69905B488AA}"/>
              </a:ext>
            </a:extLst>
          </p:cNvPr>
          <p:cNvPicPr>
            <a:picLocks noChangeAspect="1"/>
          </p:cNvPicPr>
          <p:nvPr/>
        </p:nvPicPr>
        <p:blipFill>
          <a:blip r:embed="rId4"/>
          <a:stretch>
            <a:fillRect/>
          </a:stretch>
        </p:blipFill>
        <p:spPr>
          <a:xfrm>
            <a:off x="6126476" y="1847414"/>
            <a:ext cx="5584262" cy="3451209"/>
          </a:xfrm>
          <a:prstGeom prst="rect">
            <a:avLst/>
          </a:prstGeom>
        </p:spPr>
      </p:pic>
    </p:spTree>
    <p:extLst>
      <p:ext uri="{BB962C8B-B14F-4D97-AF65-F5344CB8AC3E}">
        <p14:creationId xmlns:p14="http://schemas.microsoft.com/office/powerpoint/2010/main" val="50362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97280" y="70424"/>
            <a:ext cx="10058400" cy="1450757"/>
          </a:xfrm>
        </p:spPr>
        <p:txBody>
          <a:bodyPr/>
          <a:lstStyle/>
          <a:p>
            <a:r>
              <a:rPr lang="en-IN" dirty="0"/>
              <a:t>Employment Length &amp; Homeownership</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360946" y="5012020"/>
            <a:ext cx="5849165" cy="1141589"/>
          </a:xfrm>
        </p:spPr>
        <p:txBody>
          <a:bodyPr/>
          <a:lstStyle/>
          <a:p>
            <a:pPr>
              <a:buFont typeface="Wingdings" panose="05000000000000000000" pitchFamily="2" charset="2"/>
              <a:buChar char="§"/>
            </a:pPr>
            <a:r>
              <a:rPr lang="en-IN" b="1" dirty="0"/>
              <a:t>Employment Length: </a:t>
            </a:r>
            <a:r>
              <a:rPr lang="en-IN" dirty="0"/>
              <a:t>Majority of clients have 10+ years of experience and has highest number of defaulted loan.</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622688" y="5017700"/>
            <a:ext cx="4856746" cy="1141588"/>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Home Ownership: </a:t>
            </a:r>
            <a:r>
              <a:rPr lang="en-IN" dirty="0"/>
              <a:t>Majority of clients are lacking ownership of any property and are on rent or mortgage and have a higher chance of defaulting.</a:t>
            </a:r>
          </a:p>
        </p:txBody>
      </p:sp>
      <p:pic>
        <p:nvPicPr>
          <p:cNvPr id="6" name="Picture 5">
            <a:extLst>
              <a:ext uri="{FF2B5EF4-FFF2-40B4-BE49-F238E27FC236}">
                <a16:creationId xmlns:a16="http://schemas.microsoft.com/office/drawing/2014/main" id="{85C70AF8-4852-E86D-555A-3925E1A50A99}"/>
              </a:ext>
            </a:extLst>
          </p:cNvPr>
          <p:cNvPicPr>
            <a:picLocks noChangeAspect="1"/>
          </p:cNvPicPr>
          <p:nvPr/>
        </p:nvPicPr>
        <p:blipFill>
          <a:blip r:embed="rId2"/>
          <a:stretch>
            <a:fillRect/>
          </a:stretch>
        </p:blipFill>
        <p:spPr>
          <a:xfrm>
            <a:off x="6126479" y="1840300"/>
            <a:ext cx="5849165" cy="3171721"/>
          </a:xfrm>
          <a:prstGeom prst="rect">
            <a:avLst/>
          </a:prstGeom>
        </p:spPr>
      </p:pic>
      <p:pic>
        <p:nvPicPr>
          <p:cNvPr id="9" name="Picture 8">
            <a:extLst>
              <a:ext uri="{FF2B5EF4-FFF2-40B4-BE49-F238E27FC236}">
                <a16:creationId xmlns:a16="http://schemas.microsoft.com/office/drawing/2014/main" id="{55246D0B-718C-B2AB-01DA-A0FA78E260D1}"/>
              </a:ext>
            </a:extLst>
          </p:cNvPr>
          <p:cNvPicPr>
            <a:picLocks noChangeAspect="1"/>
          </p:cNvPicPr>
          <p:nvPr/>
        </p:nvPicPr>
        <p:blipFill>
          <a:blip r:embed="rId3"/>
          <a:stretch>
            <a:fillRect/>
          </a:stretch>
        </p:blipFill>
        <p:spPr>
          <a:xfrm>
            <a:off x="460221" y="1845981"/>
            <a:ext cx="5605299" cy="3166038"/>
          </a:xfrm>
          <a:prstGeom prst="rect">
            <a:avLst/>
          </a:prstGeom>
        </p:spPr>
      </p:pic>
    </p:spTree>
    <p:extLst>
      <p:ext uri="{BB962C8B-B14F-4D97-AF65-F5344CB8AC3E}">
        <p14:creationId xmlns:p14="http://schemas.microsoft.com/office/powerpoint/2010/main" val="41402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Annual Income &amp; Purpose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5012021"/>
            <a:ext cx="4209047" cy="1233028"/>
          </a:xfrm>
        </p:spPr>
        <p:txBody>
          <a:bodyPr/>
          <a:lstStyle/>
          <a:p>
            <a:pPr>
              <a:buFont typeface="Wingdings" panose="05000000000000000000" pitchFamily="2" charset="2"/>
              <a:buChar char="§"/>
            </a:pPr>
            <a:r>
              <a:rPr lang="en-IN" b="1" dirty="0"/>
              <a:t>Annual Income :</a:t>
            </a:r>
            <a:r>
              <a:rPr lang="en-IN" dirty="0"/>
              <a:t> The Majority of clients have low annual income compared to rest and income lower than 50k has higher chance of defaulting.</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4984893"/>
            <a:ext cx="5915851" cy="123302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Purpose: </a:t>
            </a:r>
            <a:r>
              <a:rPr lang="en-IN" dirty="0"/>
              <a:t> Loans are taken mostly for debt consolidation followed by credit card payment. Whereas the debt consolidation has highest fully paid loan but also has highest defaulted loans as well.</a:t>
            </a:r>
          </a:p>
        </p:txBody>
      </p:sp>
      <p:pic>
        <p:nvPicPr>
          <p:cNvPr id="6" name="Picture 5">
            <a:extLst>
              <a:ext uri="{FF2B5EF4-FFF2-40B4-BE49-F238E27FC236}">
                <a16:creationId xmlns:a16="http://schemas.microsoft.com/office/drawing/2014/main" id="{653BDB94-2B75-86AC-E7E0-6B6458A31D8B}"/>
              </a:ext>
            </a:extLst>
          </p:cNvPr>
          <p:cNvPicPr>
            <a:picLocks noChangeAspect="1"/>
          </p:cNvPicPr>
          <p:nvPr/>
        </p:nvPicPr>
        <p:blipFill>
          <a:blip r:embed="rId2"/>
          <a:stretch>
            <a:fillRect/>
          </a:stretch>
        </p:blipFill>
        <p:spPr>
          <a:xfrm>
            <a:off x="5895475" y="1818113"/>
            <a:ext cx="6146856" cy="3143689"/>
          </a:xfrm>
          <a:prstGeom prst="rect">
            <a:avLst/>
          </a:prstGeom>
        </p:spPr>
      </p:pic>
      <p:pic>
        <p:nvPicPr>
          <p:cNvPr id="9" name="Picture 8">
            <a:extLst>
              <a:ext uri="{FF2B5EF4-FFF2-40B4-BE49-F238E27FC236}">
                <a16:creationId xmlns:a16="http://schemas.microsoft.com/office/drawing/2014/main" id="{70859283-9EBE-5F43-4D1E-FAE909CE2681}"/>
              </a:ext>
            </a:extLst>
          </p:cNvPr>
          <p:cNvPicPr>
            <a:picLocks noChangeAspect="1"/>
          </p:cNvPicPr>
          <p:nvPr/>
        </p:nvPicPr>
        <p:blipFill>
          <a:blip r:embed="rId3"/>
          <a:stretch>
            <a:fillRect/>
          </a:stretch>
        </p:blipFill>
        <p:spPr>
          <a:xfrm>
            <a:off x="1097280" y="1845980"/>
            <a:ext cx="4798195" cy="3138913"/>
          </a:xfrm>
          <a:prstGeom prst="rect">
            <a:avLst/>
          </a:prstGeom>
        </p:spPr>
      </p:pic>
    </p:spTree>
    <p:extLst>
      <p:ext uri="{BB962C8B-B14F-4D97-AF65-F5344CB8AC3E}">
        <p14:creationId xmlns:p14="http://schemas.microsoft.com/office/powerpoint/2010/main" val="398816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DTI ratio &amp; Bankruptcy</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5012020"/>
            <a:ext cx="4268804" cy="1559377"/>
          </a:xfrm>
        </p:spPr>
        <p:txBody>
          <a:bodyPr/>
          <a:lstStyle/>
          <a:p>
            <a:pPr>
              <a:buFont typeface="Wingdings" panose="05000000000000000000" pitchFamily="2" charset="2"/>
              <a:buChar char="§"/>
            </a:pPr>
            <a:r>
              <a:rPr lang="en-IN" b="1" dirty="0"/>
              <a:t>DTI: </a:t>
            </a:r>
            <a:r>
              <a:rPr lang="en-IN" dirty="0"/>
              <a:t>The large percentage of Clients have a large Debt to Income ratio which shows that lending to such clients can be very risky.</a:t>
            </a:r>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Public Recorded Bankruptcy: </a:t>
            </a:r>
            <a:r>
              <a:rPr lang="en-IN" dirty="0"/>
              <a:t>Majority of clients have no record of declaring bankruptcy. </a:t>
            </a:r>
          </a:p>
        </p:txBody>
      </p:sp>
      <p:pic>
        <p:nvPicPr>
          <p:cNvPr id="5" name="Picture 4">
            <a:extLst>
              <a:ext uri="{FF2B5EF4-FFF2-40B4-BE49-F238E27FC236}">
                <a16:creationId xmlns:a16="http://schemas.microsoft.com/office/drawing/2014/main" id="{88C616B3-D515-4038-9265-D72C6B6E9A21}"/>
              </a:ext>
            </a:extLst>
          </p:cNvPr>
          <p:cNvPicPr>
            <a:picLocks noChangeAspect="1"/>
          </p:cNvPicPr>
          <p:nvPr/>
        </p:nvPicPr>
        <p:blipFill>
          <a:blip r:embed="rId2"/>
          <a:stretch>
            <a:fillRect/>
          </a:stretch>
        </p:blipFill>
        <p:spPr>
          <a:xfrm>
            <a:off x="1097280" y="1845979"/>
            <a:ext cx="4998720" cy="3138913"/>
          </a:xfrm>
          <a:prstGeom prst="rect">
            <a:avLst/>
          </a:prstGeom>
        </p:spPr>
      </p:pic>
      <p:pic>
        <p:nvPicPr>
          <p:cNvPr id="7" name="Picture 6">
            <a:extLst>
              <a:ext uri="{FF2B5EF4-FFF2-40B4-BE49-F238E27FC236}">
                <a16:creationId xmlns:a16="http://schemas.microsoft.com/office/drawing/2014/main" id="{49C7A867-5E0C-0A0A-E9EF-93885A6DF3A4}"/>
              </a:ext>
            </a:extLst>
          </p:cNvPr>
          <p:cNvPicPr>
            <a:picLocks noChangeAspect="1"/>
          </p:cNvPicPr>
          <p:nvPr/>
        </p:nvPicPr>
        <p:blipFill>
          <a:blip r:embed="rId3"/>
          <a:stretch>
            <a:fillRect/>
          </a:stretch>
        </p:blipFill>
        <p:spPr>
          <a:xfrm>
            <a:off x="6446520" y="1845979"/>
            <a:ext cx="4709160" cy="3138913"/>
          </a:xfrm>
          <a:prstGeom prst="rect">
            <a:avLst/>
          </a:prstGeom>
        </p:spPr>
      </p:pic>
    </p:spTree>
    <p:extLst>
      <p:ext uri="{BB962C8B-B14F-4D97-AF65-F5344CB8AC3E}">
        <p14:creationId xmlns:p14="http://schemas.microsoft.com/office/powerpoint/2010/main" val="250670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297</TotalTime>
  <Words>2114</Words>
  <Application>Microsoft Office PowerPoint</Application>
  <PresentationFormat>Widescreen</PresentationFormat>
  <Paragraphs>118</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freight-text-pro</vt:lpstr>
      <vt:lpstr>Helvetica Neue</vt:lpstr>
      <vt:lpstr>Lucida Sans</vt:lpstr>
      <vt:lpstr>Wingdings</vt:lpstr>
      <vt:lpstr>Retrospect</vt:lpstr>
      <vt:lpstr>PowerPoint Presentation</vt:lpstr>
      <vt:lpstr>Objective</vt:lpstr>
      <vt:lpstr>Business Understanding</vt:lpstr>
      <vt:lpstr>Loan Status and Count of Loans</vt:lpstr>
      <vt:lpstr>Term and Interest Rate</vt:lpstr>
      <vt:lpstr>Grade and Sub-Grade</vt:lpstr>
      <vt:lpstr>Employment Length &amp; Homeownership</vt:lpstr>
      <vt:lpstr>Annual Income &amp; Purpose</vt:lpstr>
      <vt:lpstr>DTI ratio &amp; Bankruptcy</vt:lpstr>
      <vt:lpstr>Loan Trend over years</vt:lpstr>
      <vt:lpstr>Location Based </vt:lpstr>
      <vt:lpstr>Univariate Analysis - Results</vt:lpstr>
      <vt:lpstr>Segmented Univariate Analysis - Results</vt:lpstr>
      <vt:lpstr>Bivariate Analysis - Results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sukhija</dc:creator>
  <cp:lastModifiedBy>Jain, RahulKumar</cp:lastModifiedBy>
  <cp:revision>61</cp:revision>
  <dcterms:created xsi:type="dcterms:W3CDTF">2022-06-06T16:58:12Z</dcterms:created>
  <dcterms:modified xsi:type="dcterms:W3CDTF">2023-02-08T16:56:07Z</dcterms:modified>
</cp:coreProperties>
</file>