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Default Extension="gif" ContentType="image/gi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4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5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702" r:id="rId1"/>
    <p:sldMasterId id="2147483703" r:id="rId2"/>
    <p:sldMasterId id="2147483704" r:id="rId3"/>
    <p:sldMasterId id="2147483705" r:id="rId4"/>
    <p:sldMasterId id="2147483706" r:id="rId5"/>
    <p:sldMasterId id="2147483707" r:id="rId6"/>
  </p:sldMasterIdLst>
  <p:notesMasterIdLst>
    <p:notesMasterId r:id="rId15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0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12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4" name="Shape 3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9" name="Shape 3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0" name="Shape 3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4" name="Shape 4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8" name="Shape 4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9" name="Shape 4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0" name="Shape 4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3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3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4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3.pn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4.png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3.png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3.png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4.png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Shape 17"/>
          <p:cNvPicPr preferRelativeResize="0"/>
          <p:nvPr/>
        </p:nvPicPr>
        <p:blipFill/>
        <p:spPr>
          <a:xfrm>
            <a:off x="1588" y="1588"/>
            <a:ext cx="1587" cy="1587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18" name="Shape 18"/>
          <p:cNvSpPr/>
          <p:nvPr/>
        </p:nvSpPr>
        <p:spPr>
          <a:xfrm>
            <a:off x="0" y="838200"/>
            <a:ext cx="9144000" cy="60197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ctrTitle"/>
          </p:nvPr>
        </p:nvSpPr>
        <p:spPr>
          <a:xfrm>
            <a:off x="533400" y="2286000"/>
            <a:ext cx="4615069" cy="90651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3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3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3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3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9144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13716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18288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ubTitle" idx="1"/>
          </p:nvPr>
        </p:nvSpPr>
        <p:spPr>
          <a:xfrm>
            <a:off x="609600" y="3774196"/>
            <a:ext cx="4234070" cy="3406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Shape 68"/>
          <p:cNvSpPr/>
          <p:nvPr/>
        </p:nvSpPr>
        <p:spPr>
          <a:xfrm>
            <a:off x="-14067" y="6186267"/>
            <a:ext cx="9158067" cy="685799"/>
          </a:xfrm>
          <a:prstGeom prst="rect">
            <a:avLst/>
          </a:prstGeom>
          <a:solidFill>
            <a:srgbClr val="DD291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Shape 69"/>
          <p:cNvSpPr txBox="1"/>
          <p:nvPr/>
        </p:nvSpPr>
        <p:spPr>
          <a:xfrm>
            <a:off x="228600" y="6421446"/>
            <a:ext cx="2819400" cy="25391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0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Copyright 2013 Innosight LLC</a:t>
            </a:r>
          </a:p>
        </p:txBody>
      </p:sp>
      <p:pic>
        <p:nvPicPr>
          <p:cNvPr id="70" name="Shape 70" descr="Innosight_Logo_Fak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172200" y="308673"/>
            <a:ext cx="2514599" cy="68192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Shape 71"/>
          <p:cNvSpPr/>
          <p:nvPr/>
        </p:nvSpPr>
        <p:spPr>
          <a:xfrm>
            <a:off x="-14067" y="6186267"/>
            <a:ext cx="9158067" cy="685799"/>
          </a:xfrm>
          <a:prstGeom prst="rect">
            <a:avLst/>
          </a:prstGeom>
          <a:solidFill>
            <a:srgbClr val="DD291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Shape 72"/>
          <p:cNvSpPr txBox="1"/>
          <p:nvPr/>
        </p:nvSpPr>
        <p:spPr>
          <a:xfrm>
            <a:off x="228600" y="6421446"/>
            <a:ext cx="2819400" cy="25391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0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Copyright 2016 Innosight LLC</a:t>
            </a:r>
          </a:p>
        </p:txBody>
      </p:sp>
      <p:pic>
        <p:nvPicPr>
          <p:cNvPr id="73" name="Shape 73" descr="Innosight_Logo_Fak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172200" y="308673"/>
            <a:ext cx="2514599" cy="68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Shape 7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2852" y="3977821"/>
            <a:ext cx="2371148" cy="21943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304800" y="201168"/>
            <a:ext cx="8524874" cy="771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3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3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3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3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9144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13716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18288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352425" y="1266824"/>
            <a:ext cx="8485631" cy="52669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0000" marR="0" lvl="0" indent="-67224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11000"/>
              <a:buFont typeface="Arial"/>
              <a:buChar char="•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60000" marR="0" lvl="1" indent="-80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40000" marR="0" lvl="2" indent="-8788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95000"/>
              <a:buFont typeface="Arial"/>
              <a:buChar char="▪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xt and Chart Layou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304800" y="212055"/>
            <a:ext cx="8524874" cy="771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3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3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3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3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9144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13716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18288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80" name="Shape 80"/>
          <p:cNvSpPr>
            <a:spLocks noGrp="1"/>
          </p:cNvSpPr>
          <p:nvPr>
            <p:ph type="pic" idx="2"/>
          </p:nvPr>
        </p:nvSpPr>
        <p:spPr>
          <a:xfrm>
            <a:off x="4645151" y="1271016"/>
            <a:ext cx="4169664" cy="5266944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91425" rIns="91425" bIns="91425" anchor="t" anchorCtr="0"/>
          <a:lstStyle>
            <a:lvl1pPr marL="180000" marR="0" lvl="0" indent="-67224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11000"/>
              <a:buFont typeface="Arial"/>
              <a:buChar char="•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60000" marR="0" lvl="1" indent="-80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40000" marR="0" lvl="2" indent="-8788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95000"/>
              <a:buFont typeface="Arial"/>
              <a:buChar char="▪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356615" y="1271016"/>
            <a:ext cx="4169664" cy="52669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0000" marR="0" lvl="0" indent="-67224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11000"/>
              <a:buFont typeface="Arial"/>
              <a:buChar char="•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60000" marR="0" lvl="1" indent="-80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40000" marR="0" lvl="2" indent="-8788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95000"/>
              <a:buFont typeface="Arial"/>
              <a:buChar char="▪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304800" y="212055"/>
            <a:ext cx="8524874" cy="771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3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3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3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3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9144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13716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18288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84" name="Shape 84"/>
          <p:cNvSpPr/>
          <p:nvPr/>
        </p:nvSpPr>
        <p:spPr>
          <a:xfrm>
            <a:off x="191375" y="1142980"/>
            <a:ext cx="2587625" cy="533399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dist="25400" dir="5400000" algn="ctr" rotWithShape="0">
              <a:schemeClr val="dk2"/>
            </a:outerShdw>
          </a:effectLst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Fills (recommended)</a:t>
            </a:r>
          </a:p>
        </p:txBody>
      </p:sp>
      <p:sp>
        <p:nvSpPr>
          <p:cNvPr id="85" name="Shape 85"/>
          <p:cNvSpPr/>
          <p:nvPr/>
        </p:nvSpPr>
        <p:spPr>
          <a:xfrm>
            <a:off x="3236200" y="1142980"/>
            <a:ext cx="2587625" cy="533399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dist="25400" dir="5400000" algn="ctr" rotWithShape="0">
              <a:schemeClr val="dk2"/>
            </a:outerShdw>
          </a:effectLst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Fills (secondary)</a:t>
            </a:r>
          </a:p>
        </p:txBody>
      </p:sp>
      <p:sp>
        <p:nvSpPr>
          <p:cNvPr id="86" name="Shape 86"/>
          <p:cNvSpPr/>
          <p:nvPr/>
        </p:nvSpPr>
        <p:spPr>
          <a:xfrm>
            <a:off x="6290550" y="1142980"/>
            <a:ext cx="2587625" cy="533399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dist="25400" dir="5400000" algn="ctr" rotWithShape="0">
              <a:schemeClr val="dk2"/>
            </a:outerShdw>
          </a:effectLst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Accents</a:t>
            </a:r>
          </a:p>
        </p:txBody>
      </p:sp>
      <p:sp>
        <p:nvSpPr>
          <p:cNvPr id="87" name="Shape 87"/>
          <p:cNvSpPr/>
          <p:nvPr/>
        </p:nvSpPr>
        <p:spPr>
          <a:xfrm>
            <a:off x="4557000" y="2032000"/>
            <a:ext cx="1295400" cy="914400"/>
          </a:xfrm>
          <a:prstGeom prst="rect">
            <a:avLst/>
          </a:prstGeom>
          <a:solidFill>
            <a:srgbClr val="787878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RGB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120, 120, 120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HEX#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787878</a:t>
            </a:r>
          </a:p>
        </p:txBody>
      </p:sp>
      <p:sp>
        <p:nvSpPr>
          <p:cNvPr id="88" name="Shape 88"/>
          <p:cNvSpPr/>
          <p:nvPr/>
        </p:nvSpPr>
        <p:spPr>
          <a:xfrm>
            <a:off x="178675" y="3848100"/>
            <a:ext cx="1295400" cy="9144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RGB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204, 204, 204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HEX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CCCCCC</a:t>
            </a:r>
          </a:p>
        </p:txBody>
      </p:sp>
      <p:sp>
        <p:nvSpPr>
          <p:cNvPr id="89" name="Shape 89"/>
          <p:cNvSpPr/>
          <p:nvPr/>
        </p:nvSpPr>
        <p:spPr>
          <a:xfrm>
            <a:off x="1461375" y="2057400"/>
            <a:ext cx="1320800" cy="9144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RGB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153, 153, 153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HEX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999999</a:t>
            </a:r>
          </a:p>
        </p:txBody>
      </p:sp>
      <p:sp>
        <p:nvSpPr>
          <p:cNvPr id="90" name="Shape 90"/>
          <p:cNvSpPr/>
          <p:nvPr/>
        </p:nvSpPr>
        <p:spPr>
          <a:xfrm>
            <a:off x="3274300" y="2032000"/>
            <a:ext cx="1282700" cy="914400"/>
          </a:xfrm>
          <a:prstGeom prst="rect">
            <a:avLst/>
          </a:prstGeom>
          <a:solidFill>
            <a:srgbClr val="4A83C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RGB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74, 131, 198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HEX#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4A83C6</a:t>
            </a:r>
          </a:p>
        </p:txBody>
      </p:sp>
      <p:sp>
        <p:nvSpPr>
          <p:cNvPr id="91" name="Shape 91"/>
          <p:cNvSpPr/>
          <p:nvPr/>
        </p:nvSpPr>
        <p:spPr>
          <a:xfrm>
            <a:off x="1486775" y="3848100"/>
            <a:ext cx="1295400" cy="914400"/>
          </a:xfrm>
          <a:prstGeom prst="rect">
            <a:avLst/>
          </a:prstGeom>
          <a:solidFill>
            <a:srgbClr val="F8CD9A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RGB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248, 205, 154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HEX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F8CD9A</a:t>
            </a:r>
          </a:p>
        </p:txBody>
      </p:sp>
      <p:sp>
        <p:nvSpPr>
          <p:cNvPr id="92" name="Shape 92"/>
          <p:cNvSpPr/>
          <p:nvPr/>
        </p:nvSpPr>
        <p:spPr>
          <a:xfrm>
            <a:off x="178675" y="2057400"/>
            <a:ext cx="1295400" cy="914400"/>
          </a:xfrm>
          <a:prstGeom prst="rect">
            <a:avLst/>
          </a:prstGeom>
          <a:solidFill>
            <a:srgbClr val="93B4D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RGB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147, 180, 221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HEX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93B4DD</a:t>
            </a:r>
          </a:p>
        </p:txBody>
      </p:sp>
      <p:sp>
        <p:nvSpPr>
          <p:cNvPr id="93" name="Shape 93"/>
          <p:cNvSpPr/>
          <p:nvPr/>
        </p:nvSpPr>
        <p:spPr>
          <a:xfrm>
            <a:off x="3274300" y="2933700"/>
            <a:ext cx="1295400" cy="914400"/>
          </a:xfrm>
          <a:prstGeom prst="rect">
            <a:avLst/>
          </a:prstGeom>
          <a:solidFill>
            <a:srgbClr val="5C8C4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RGB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92, 140, 70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HEX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5C8C46</a:t>
            </a:r>
          </a:p>
        </p:txBody>
      </p:sp>
      <p:sp>
        <p:nvSpPr>
          <p:cNvPr id="94" name="Shape 94"/>
          <p:cNvSpPr/>
          <p:nvPr/>
        </p:nvSpPr>
        <p:spPr>
          <a:xfrm>
            <a:off x="4569700" y="2933700"/>
            <a:ext cx="1295400" cy="914400"/>
          </a:xfrm>
          <a:prstGeom prst="rect">
            <a:avLst/>
          </a:prstGeom>
          <a:solidFill>
            <a:srgbClr val="F0D65A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RGB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240, 214, 90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HEX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F0D65A</a:t>
            </a:r>
          </a:p>
        </p:txBody>
      </p:sp>
      <p:sp>
        <p:nvSpPr>
          <p:cNvPr id="95" name="Shape 95"/>
          <p:cNvSpPr/>
          <p:nvPr/>
        </p:nvSpPr>
        <p:spPr>
          <a:xfrm>
            <a:off x="6301662" y="2019300"/>
            <a:ext cx="1295400" cy="914400"/>
          </a:xfrm>
          <a:prstGeom prst="rect">
            <a:avLst/>
          </a:prstGeom>
          <a:solidFill>
            <a:srgbClr val="DD291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RGB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221, 41, 30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HEX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DD291E</a:t>
            </a:r>
          </a:p>
        </p:txBody>
      </p:sp>
      <p:sp>
        <p:nvSpPr>
          <p:cNvPr id="96" name="Shape 96"/>
          <p:cNvSpPr/>
          <p:nvPr/>
        </p:nvSpPr>
        <p:spPr>
          <a:xfrm>
            <a:off x="6301662" y="3848100"/>
            <a:ext cx="1295400" cy="914400"/>
          </a:xfrm>
          <a:prstGeom prst="rect">
            <a:avLst/>
          </a:prstGeom>
          <a:solidFill>
            <a:srgbClr val="22589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RGB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34, 88, 150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HEX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225896</a:t>
            </a:r>
          </a:p>
        </p:txBody>
      </p:sp>
      <p:sp>
        <p:nvSpPr>
          <p:cNvPr id="97" name="Shape 97"/>
          <p:cNvSpPr/>
          <p:nvPr/>
        </p:nvSpPr>
        <p:spPr>
          <a:xfrm>
            <a:off x="6301662" y="2933700"/>
            <a:ext cx="1295400" cy="914400"/>
          </a:xfrm>
          <a:prstGeom prst="rect">
            <a:avLst/>
          </a:prstGeom>
          <a:solidFill>
            <a:srgbClr val="EF82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RGB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239, 130, 0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HEX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EF8200</a:t>
            </a:r>
          </a:p>
        </p:txBody>
      </p:sp>
      <p:sp>
        <p:nvSpPr>
          <p:cNvPr id="98" name="Shape 98"/>
          <p:cNvSpPr/>
          <p:nvPr/>
        </p:nvSpPr>
        <p:spPr>
          <a:xfrm>
            <a:off x="189786" y="2971800"/>
            <a:ext cx="1295400" cy="914400"/>
          </a:xfrm>
          <a:prstGeom prst="rect">
            <a:avLst/>
          </a:prstGeom>
          <a:solidFill>
            <a:srgbClr val="A4C993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RGB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164, 201, 147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HEX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A4C993</a:t>
            </a:r>
          </a:p>
        </p:txBody>
      </p:sp>
      <p:sp>
        <p:nvSpPr>
          <p:cNvPr id="99" name="Shape 99"/>
          <p:cNvSpPr/>
          <p:nvPr/>
        </p:nvSpPr>
        <p:spPr>
          <a:xfrm>
            <a:off x="1486775" y="2971800"/>
            <a:ext cx="1295400" cy="914400"/>
          </a:xfrm>
          <a:prstGeom prst="rect">
            <a:avLst/>
          </a:prstGeom>
          <a:solidFill>
            <a:srgbClr val="F5E597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RGB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245, 229, 151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HEX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F5E597</a:t>
            </a:r>
          </a:p>
        </p:txBody>
      </p:sp>
      <p:sp>
        <p:nvSpPr>
          <p:cNvPr id="100" name="Shape 100"/>
          <p:cNvSpPr/>
          <p:nvPr/>
        </p:nvSpPr>
        <p:spPr>
          <a:xfrm>
            <a:off x="7597061" y="2933700"/>
            <a:ext cx="1295400" cy="927100"/>
          </a:xfrm>
          <a:prstGeom prst="rect">
            <a:avLst/>
          </a:prstGeom>
          <a:solidFill>
            <a:srgbClr val="FFA83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RGB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255, 168, 63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HEX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FFA83F</a:t>
            </a:r>
          </a:p>
        </p:txBody>
      </p:sp>
      <p:sp>
        <p:nvSpPr>
          <p:cNvPr id="101" name="Shape 101"/>
          <p:cNvSpPr/>
          <p:nvPr/>
        </p:nvSpPr>
        <p:spPr>
          <a:xfrm>
            <a:off x="7597061" y="3848100"/>
            <a:ext cx="1295400" cy="914400"/>
          </a:xfrm>
          <a:prstGeom prst="rect">
            <a:avLst/>
          </a:prstGeom>
          <a:solidFill>
            <a:srgbClr val="6EB4C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RGB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110, 180, 205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HEX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6EB4CD</a:t>
            </a:r>
          </a:p>
        </p:txBody>
      </p:sp>
      <p:sp>
        <p:nvSpPr>
          <p:cNvPr id="102" name="Shape 102"/>
          <p:cNvSpPr/>
          <p:nvPr/>
        </p:nvSpPr>
        <p:spPr>
          <a:xfrm>
            <a:off x="7597061" y="2019300"/>
            <a:ext cx="1295400" cy="914400"/>
          </a:xfrm>
          <a:prstGeom prst="rect">
            <a:avLst/>
          </a:prstGeom>
          <a:solidFill>
            <a:srgbClr val="E7564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RGB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231, 86, 79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HEX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E7564F</a:t>
            </a:r>
          </a:p>
        </p:txBody>
      </p:sp>
      <p:sp>
        <p:nvSpPr>
          <p:cNvPr id="103" name="Shape 103"/>
          <p:cNvSpPr/>
          <p:nvPr/>
        </p:nvSpPr>
        <p:spPr>
          <a:xfrm>
            <a:off x="3274300" y="3848100"/>
            <a:ext cx="1295400" cy="914400"/>
          </a:xfrm>
          <a:prstGeom prst="rect">
            <a:avLst/>
          </a:prstGeom>
          <a:solidFill>
            <a:srgbClr val="E7564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RGB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231, 86, 79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HEX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E7564F</a:t>
            </a:r>
          </a:p>
        </p:txBody>
      </p:sp>
      <p:sp>
        <p:nvSpPr>
          <p:cNvPr id="104" name="Shape 104"/>
          <p:cNvSpPr/>
          <p:nvPr/>
        </p:nvSpPr>
        <p:spPr>
          <a:xfrm>
            <a:off x="4569700" y="3835400"/>
            <a:ext cx="1295400" cy="927100"/>
          </a:xfrm>
          <a:prstGeom prst="rect">
            <a:avLst/>
          </a:prstGeom>
          <a:solidFill>
            <a:srgbClr val="FFA83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RGB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255, 168, 63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HEX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FFA83F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able Layou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304800" y="212055"/>
            <a:ext cx="8524874" cy="771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3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3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3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3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9144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13716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18288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xt and Picture Layou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304800" y="212055"/>
            <a:ext cx="8524874" cy="771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3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3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3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3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9144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13716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18288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301752" y="1197862"/>
            <a:ext cx="4206240" cy="52669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0000" marR="0" lvl="0" indent="-67224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11000"/>
              <a:buFont typeface="Arial"/>
              <a:buChar char="•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60000" marR="0" lvl="1" indent="-80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40000" marR="0" lvl="2" indent="-8788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95000"/>
              <a:buFont typeface="Arial"/>
              <a:buChar char="▪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pic" idx="2"/>
          </p:nvPr>
        </p:nvSpPr>
        <p:spPr>
          <a:xfrm>
            <a:off x="4590287" y="1200150"/>
            <a:ext cx="4206240" cy="52669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0000" marR="0" lvl="0" indent="-67224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11000"/>
              <a:buFont typeface="Arial"/>
              <a:buChar char="•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60000" marR="0" lvl="1" indent="-80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40000" marR="0" lvl="2" indent="-8788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95000"/>
              <a:buFont typeface="Arial"/>
              <a:buChar char="▪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harts Layout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304800" y="212055"/>
            <a:ext cx="8524874" cy="771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3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3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3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3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9144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13716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18288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pic" idx="2"/>
          </p:nvPr>
        </p:nvSpPr>
        <p:spPr>
          <a:xfrm>
            <a:off x="356615" y="1271016"/>
            <a:ext cx="4169664" cy="5266944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91425" rIns="91425" bIns="91425" anchor="t" anchorCtr="0"/>
          <a:lstStyle>
            <a:lvl1pPr marL="180000" marR="0" lvl="0" indent="-67224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11000"/>
              <a:buFont typeface="Arial"/>
              <a:buChar char="•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60000" marR="0" lvl="1" indent="-80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40000" marR="0" lvl="2" indent="-8788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95000"/>
              <a:buFont typeface="Arial"/>
              <a:buChar char="▪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4" name="Shape 114"/>
          <p:cNvSpPr>
            <a:spLocks noGrp="1"/>
          </p:cNvSpPr>
          <p:nvPr>
            <p:ph type="pic" idx="3"/>
          </p:nvPr>
        </p:nvSpPr>
        <p:spPr>
          <a:xfrm>
            <a:off x="4645151" y="1271016"/>
            <a:ext cx="4169664" cy="5266944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91425" rIns="91425" bIns="91425" anchor="t" anchorCtr="0"/>
          <a:lstStyle>
            <a:lvl1pPr marL="180000" marR="0" lvl="0" indent="-67224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11000"/>
              <a:buFont typeface="Arial"/>
              <a:buChar char="•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60000" marR="0" lvl="1" indent="-80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40000" marR="0" lvl="2" indent="-8788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95000"/>
              <a:buFont typeface="Arial"/>
              <a:buChar char="▪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hart Layou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304800" y="212055"/>
            <a:ext cx="8524874" cy="771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3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3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3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3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9144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13716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18288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pic" idx="2"/>
          </p:nvPr>
        </p:nvSpPr>
        <p:spPr>
          <a:xfrm>
            <a:off x="352800" y="1047600"/>
            <a:ext cx="8488800" cy="51624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91425" rIns="91425" bIns="91425" anchor="t" anchorCtr="0"/>
          <a:lstStyle>
            <a:lvl1pPr marL="180000" marR="0" lvl="0" indent="-67224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11000"/>
              <a:buFont typeface="Arial"/>
              <a:buChar char="•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60000" marR="0" lvl="1" indent="-80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40000" marR="0" lvl="2" indent="-8788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95000"/>
              <a:buFont typeface="Arial"/>
              <a:buChar char="▪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304800" y="212055"/>
            <a:ext cx="8524874" cy="771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3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3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3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3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9144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13716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18288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ctrTitle"/>
          </p:nvPr>
        </p:nvSpPr>
        <p:spPr>
          <a:xfrm>
            <a:off x="533400" y="2286000"/>
            <a:ext cx="4615069" cy="90651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3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3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3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3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9144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13716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18288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subTitle" idx="1"/>
          </p:nvPr>
        </p:nvSpPr>
        <p:spPr>
          <a:xfrm>
            <a:off x="609600" y="3774196"/>
            <a:ext cx="4234070" cy="3406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Century Gothic"/>
              <a:buNone/>
              <a:defRPr sz="20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Century Gothic"/>
              <a:buNone/>
              <a:defRPr sz="20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Century Gothic"/>
              <a:buNone/>
              <a:defRPr sz="20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Century Gothic"/>
              <a:buNone/>
              <a:defRPr sz="20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-14067" y="6186267"/>
            <a:ext cx="9158067" cy="685799"/>
          </a:xfrm>
          <a:prstGeom prst="rect">
            <a:avLst/>
          </a:prstGeom>
          <a:solidFill>
            <a:srgbClr val="DD291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6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1" name="Shape 131"/>
          <p:cNvSpPr txBox="1"/>
          <p:nvPr/>
        </p:nvSpPr>
        <p:spPr>
          <a:xfrm>
            <a:off x="228600" y="6421446"/>
            <a:ext cx="2819400" cy="25391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05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© Copyright 2013 Innosight LLC</a:t>
            </a:r>
          </a:p>
        </p:txBody>
      </p:sp>
      <p:pic>
        <p:nvPicPr>
          <p:cNvPr id="132" name="Shape 132" descr="Innosight_Logo_Fak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172200" y="308673"/>
            <a:ext cx="2514599" cy="68192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Shape 133"/>
          <p:cNvSpPr/>
          <p:nvPr/>
        </p:nvSpPr>
        <p:spPr>
          <a:xfrm>
            <a:off x="-14067" y="6186267"/>
            <a:ext cx="9158067" cy="685799"/>
          </a:xfrm>
          <a:prstGeom prst="rect">
            <a:avLst/>
          </a:prstGeom>
          <a:solidFill>
            <a:srgbClr val="DD291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6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4" name="Shape 134"/>
          <p:cNvSpPr txBox="1"/>
          <p:nvPr/>
        </p:nvSpPr>
        <p:spPr>
          <a:xfrm>
            <a:off x="228600" y="6421446"/>
            <a:ext cx="2819400" cy="25391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05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© Copyright 2016 Innosight LLC</a:t>
            </a:r>
          </a:p>
        </p:txBody>
      </p:sp>
      <p:pic>
        <p:nvPicPr>
          <p:cNvPr id="135" name="Shape 135" descr="Innosight_Logo_Fak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172200" y="308673"/>
            <a:ext cx="2514599" cy="68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Shape 1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2852" y="3978666"/>
            <a:ext cx="2371148" cy="21943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ctrTitle"/>
          </p:nvPr>
        </p:nvSpPr>
        <p:spPr>
          <a:xfrm>
            <a:off x="533400" y="2286000"/>
            <a:ext cx="4615069" cy="90651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3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3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3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3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9144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13716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18288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ubTitle" idx="1"/>
          </p:nvPr>
        </p:nvSpPr>
        <p:spPr>
          <a:xfrm>
            <a:off x="609600" y="3774196"/>
            <a:ext cx="4234070" cy="3406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Shape 22"/>
          <p:cNvSpPr/>
          <p:nvPr/>
        </p:nvSpPr>
        <p:spPr>
          <a:xfrm>
            <a:off x="-14067" y="6186267"/>
            <a:ext cx="9158067" cy="685799"/>
          </a:xfrm>
          <a:prstGeom prst="rect">
            <a:avLst/>
          </a:prstGeom>
          <a:solidFill>
            <a:srgbClr val="DD291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Shape 23"/>
          <p:cNvSpPr txBox="1"/>
          <p:nvPr/>
        </p:nvSpPr>
        <p:spPr>
          <a:xfrm>
            <a:off x="228600" y="6421446"/>
            <a:ext cx="2819400" cy="25391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© Copyright 2014 Innosight LLC</a:t>
            </a:r>
          </a:p>
        </p:txBody>
      </p:sp>
      <p:pic>
        <p:nvPicPr>
          <p:cNvPr id="24" name="Shape 24" descr="Innosight_Logo_Fak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172200" y="308673"/>
            <a:ext cx="2514599" cy="68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Shape 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1502" y="3976467"/>
            <a:ext cx="2372497" cy="2194559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Shape 26"/>
          <p:cNvSpPr/>
          <p:nvPr/>
        </p:nvSpPr>
        <p:spPr>
          <a:xfrm>
            <a:off x="-14067" y="6186267"/>
            <a:ext cx="9158067" cy="685799"/>
          </a:xfrm>
          <a:prstGeom prst="rect">
            <a:avLst/>
          </a:prstGeom>
          <a:solidFill>
            <a:srgbClr val="DD291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Shape 27"/>
          <p:cNvSpPr txBox="1"/>
          <p:nvPr/>
        </p:nvSpPr>
        <p:spPr>
          <a:xfrm>
            <a:off x="228600" y="6421446"/>
            <a:ext cx="2819400" cy="25391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© Copyright 2016 Innosight LLC</a:t>
            </a:r>
          </a:p>
        </p:txBody>
      </p:sp>
      <p:pic>
        <p:nvPicPr>
          <p:cNvPr id="28" name="Shape 28" descr="Innosight_Logo_Fak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172200" y="308673"/>
            <a:ext cx="2514599" cy="68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Shape 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1502" y="3976467"/>
            <a:ext cx="2372497" cy="21945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>
            <a:off x="304800" y="212055"/>
            <a:ext cx="8524874" cy="771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3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3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3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3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9144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13716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18288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Custom Layout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ustom Layout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/>
        </p:nvSpPr>
        <p:spPr>
          <a:xfrm>
            <a:off x="3320958" y="1186544"/>
            <a:ext cx="2694033" cy="533399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dist="25400" dir="5400000" algn="ctr" rotWithShape="0">
              <a:schemeClr val="dk2"/>
            </a:outerShdw>
          </a:effectLst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Secondary Fills Light</a:t>
            </a:r>
          </a:p>
        </p:txBody>
      </p:sp>
      <p:sp>
        <p:nvSpPr>
          <p:cNvPr id="142" name="Shape 142"/>
          <p:cNvSpPr/>
          <p:nvPr/>
        </p:nvSpPr>
        <p:spPr>
          <a:xfrm>
            <a:off x="457200" y="1186544"/>
            <a:ext cx="2694033" cy="533399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dist="25400" dir="5400000" algn="ctr" rotWithShape="0">
              <a:schemeClr val="dk2"/>
            </a:outerShdw>
          </a:effectLst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/>
            </a:r>
            <a:br>
              <a:rPr lang="en-US" sz="16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6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Primary Fills Dark</a:t>
            </a:r>
          </a:p>
        </p:txBody>
      </p:sp>
      <p:sp>
        <p:nvSpPr>
          <p:cNvPr id="143" name="Shape 143"/>
          <p:cNvSpPr/>
          <p:nvPr/>
        </p:nvSpPr>
        <p:spPr>
          <a:xfrm>
            <a:off x="6221367" y="1186544"/>
            <a:ext cx="2694033" cy="533399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dist="25400" dir="5400000" algn="ctr" rotWithShape="0">
              <a:schemeClr val="dk2"/>
            </a:outerShdw>
          </a:effectLst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Accents</a:t>
            </a:r>
          </a:p>
        </p:txBody>
      </p:sp>
      <p:sp>
        <p:nvSpPr>
          <p:cNvPr id="144" name="Shape 144"/>
          <p:cNvSpPr txBox="1"/>
          <p:nvPr/>
        </p:nvSpPr>
        <p:spPr>
          <a:xfrm>
            <a:off x="248055" y="188640"/>
            <a:ext cx="8496944" cy="7920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-US"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New palette fill colors</a:t>
            </a:r>
          </a:p>
        </p:txBody>
      </p:sp>
      <p:sp>
        <p:nvSpPr>
          <p:cNvPr id="145" name="Shape 145"/>
          <p:cNvSpPr/>
          <p:nvPr/>
        </p:nvSpPr>
        <p:spPr>
          <a:xfrm>
            <a:off x="498545" y="3670217"/>
            <a:ext cx="1295400" cy="901700"/>
          </a:xfrm>
          <a:prstGeom prst="rect">
            <a:avLst/>
          </a:prstGeom>
          <a:solidFill>
            <a:srgbClr val="787878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RGB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120, 120, 120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HEX#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787878</a:t>
            </a:r>
          </a:p>
        </p:txBody>
      </p:sp>
      <p:sp>
        <p:nvSpPr>
          <p:cNvPr id="146" name="Shape 146"/>
          <p:cNvSpPr/>
          <p:nvPr/>
        </p:nvSpPr>
        <p:spPr>
          <a:xfrm>
            <a:off x="3372757" y="3672114"/>
            <a:ext cx="1295400" cy="9144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RGB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204, 204, 204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HEX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CCCCCC</a:t>
            </a:r>
          </a:p>
        </p:txBody>
      </p:sp>
      <p:sp>
        <p:nvSpPr>
          <p:cNvPr id="147" name="Shape 147"/>
          <p:cNvSpPr/>
          <p:nvPr/>
        </p:nvSpPr>
        <p:spPr>
          <a:xfrm>
            <a:off x="4652541" y="2774041"/>
            <a:ext cx="1329869" cy="914400"/>
          </a:xfrm>
          <a:prstGeom prst="rect">
            <a:avLst/>
          </a:prstGeom>
          <a:solidFill>
            <a:srgbClr val="AFAFA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RGB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175, 175, 175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HEX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AFAFAF</a:t>
            </a:r>
          </a:p>
        </p:txBody>
      </p:sp>
      <p:sp>
        <p:nvSpPr>
          <p:cNvPr id="148" name="Shape 148"/>
          <p:cNvSpPr/>
          <p:nvPr/>
        </p:nvSpPr>
        <p:spPr>
          <a:xfrm>
            <a:off x="3372757" y="1881414"/>
            <a:ext cx="1295400" cy="914400"/>
          </a:xfrm>
          <a:prstGeom prst="rect">
            <a:avLst/>
          </a:prstGeom>
          <a:solidFill>
            <a:srgbClr val="93B4D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RGB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147, 180, 221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HEX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93B4DD</a:t>
            </a:r>
          </a:p>
        </p:txBody>
      </p:sp>
      <p:sp>
        <p:nvSpPr>
          <p:cNvPr id="149" name="Shape 149"/>
          <p:cNvSpPr/>
          <p:nvPr/>
        </p:nvSpPr>
        <p:spPr>
          <a:xfrm>
            <a:off x="499925" y="2774041"/>
            <a:ext cx="1292637" cy="914400"/>
          </a:xfrm>
          <a:prstGeom prst="rect">
            <a:avLst/>
          </a:prstGeom>
          <a:solidFill>
            <a:srgbClr val="5C8C4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RGB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92, 140, 70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HEX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5C8C46</a:t>
            </a:r>
          </a:p>
        </p:txBody>
      </p:sp>
      <p:sp>
        <p:nvSpPr>
          <p:cNvPr id="150" name="Shape 150"/>
          <p:cNvSpPr/>
          <p:nvPr/>
        </p:nvSpPr>
        <p:spPr>
          <a:xfrm>
            <a:off x="4664528" y="3663510"/>
            <a:ext cx="1322856" cy="914400"/>
          </a:xfrm>
          <a:prstGeom prst="rect">
            <a:avLst/>
          </a:prstGeom>
          <a:solidFill>
            <a:srgbClr val="F5E597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RGB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245, 229, 151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HEX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F5E597</a:t>
            </a:r>
          </a:p>
        </p:txBody>
      </p:sp>
      <p:sp>
        <p:nvSpPr>
          <p:cNvPr id="151" name="Shape 151"/>
          <p:cNvSpPr/>
          <p:nvPr/>
        </p:nvSpPr>
        <p:spPr>
          <a:xfrm>
            <a:off x="499927" y="1877784"/>
            <a:ext cx="1292637" cy="896257"/>
          </a:xfrm>
          <a:prstGeom prst="rect">
            <a:avLst/>
          </a:prstGeom>
          <a:solidFill>
            <a:srgbClr val="22589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RGB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34, 88, 150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HEX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225896</a:t>
            </a:r>
          </a:p>
        </p:txBody>
      </p:sp>
      <p:sp>
        <p:nvSpPr>
          <p:cNvPr id="152" name="Shape 152"/>
          <p:cNvSpPr/>
          <p:nvPr/>
        </p:nvSpPr>
        <p:spPr>
          <a:xfrm>
            <a:off x="3372983" y="2784927"/>
            <a:ext cx="1295400" cy="885289"/>
          </a:xfrm>
          <a:prstGeom prst="rect">
            <a:avLst/>
          </a:prstGeom>
          <a:solidFill>
            <a:srgbClr val="A4C993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RGB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164, 201, 147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HEX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A4C993</a:t>
            </a:r>
          </a:p>
        </p:txBody>
      </p:sp>
      <p:sp>
        <p:nvSpPr>
          <p:cNvPr id="153" name="Shape 153"/>
          <p:cNvSpPr/>
          <p:nvPr/>
        </p:nvSpPr>
        <p:spPr>
          <a:xfrm>
            <a:off x="6272982" y="2810941"/>
            <a:ext cx="1295400" cy="927100"/>
          </a:xfrm>
          <a:prstGeom prst="rect">
            <a:avLst/>
          </a:prstGeom>
          <a:solidFill>
            <a:srgbClr val="7877C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RGB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120, 119, 193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HEX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7877C1</a:t>
            </a:r>
          </a:p>
        </p:txBody>
      </p:sp>
      <p:sp>
        <p:nvSpPr>
          <p:cNvPr id="154" name="Shape 154"/>
          <p:cNvSpPr/>
          <p:nvPr/>
        </p:nvSpPr>
        <p:spPr>
          <a:xfrm>
            <a:off x="6272982" y="1896541"/>
            <a:ext cx="1295400" cy="914400"/>
          </a:xfrm>
          <a:prstGeom prst="rect">
            <a:avLst/>
          </a:prstGeom>
          <a:solidFill>
            <a:srgbClr val="6EB4C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RGB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110, 180, 205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HEX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6EB4CD</a:t>
            </a:r>
          </a:p>
        </p:txBody>
      </p:sp>
      <p:sp>
        <p:nvSpPr>
          <p:cNvPr id="155" name="Shape 155"/>
          <p:cNvSpPr/>
          <p:nvPr/>
        </p:nvSpPr>
        <p:spPr>
          <a:xfrm>
            <a:off x="7576457" y="1885043"/>
            <a:ext cx="1292225" cy="914400"/>
          </a:xfrm>
          <a:prstGeom prst="rect">
            <a:avLst/>
          </a:prstGeom>
          <a:solidFill>
            <a:srgbClr val="8A152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RGB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138, 21, 38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HEX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8A1526</a:t>
            </a:r>
          </a:p>
        </p:txBody>
      </p:sp>
      <p:sp>
        <p:nvSpPr>
          <p:cNvPr id="156" name="Shape 156"/>
          <p:cNvSpPr/>
          <p:nvPr/>
        </p:nvSpPr>
        <p:spPr>
          <a:xfrm>
            <a:off x="4664528" y="1893207"/>
            <a:ext cx="1317169" cy="887185"/>
          </a:xfrm>
          <a:prstGeom prst="rect">
            <a:avLst/>
          </a:prstGeom>
          <a:solidFill>
            <a:srgbClr val="F6C28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RGB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246, 194, 130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HEX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F6C282</a:t>
            </a:r>
          </a:p>
        </p:txBody>
      </p:sp>
      <p:sp>
        <p:nvSpPr>
          <p:cNvPr id="157" name="Shape 157"/>
          <p:cNvSpPr txBox="1"/>
          <p:nvPr/>
        </p:nvSpPr>
        <p:spPr>
          <a:xfrm>
            <a:off x="568689" y="4724400"/>
            <a:ext cx="2520223" cy="181588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6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Same palette colors as v.1. But for fills and objects we recommend using these darker palette colors, which are bolder and stand out more on a slide. </a:t>
            </a:r>
          </a:p>
        </p:txBody>
      </p:sp>
      <p:sp>
        <p:nvSpPr>
          <p:cNvPr id="158" name="Shape 158"/>
          <p:cNvSpPr txBox="1"/>
          <p:nvPr/>
        </p:nvSpPr>
        <p:spPr>
          <a:xfrm>
            <a:off x="3467162" y="4765964"/>
            <a:ext cx="2520223" cy="15696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6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When you need to communicate information hierarchy with color, use these lighter complementary colors as secondary fills.</a:t>
            </a:r>
          </a:p>
        </p:txBody>
      </p:sp>
      <p:sp>
        <p:nvSpPr>
          <p:cNvPr id="159" name="Shape 159"/>
          <p:cNvSpPr txBox="1"/>
          <p:nvPr/>
        </p:nvSpPr>
        <p:spPr>
          <a:xfrm>
            <a:off x="6324107" y="4807528"/>
            <a:ext cx="2520223" cy="132343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6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Use accent colors for takeaways, concepts you want to highlight, arrows and so on. Use these sparingly!</a:t>
            </a:r>
          </a:p>
        </p:txBody>
      </p:sp>
      <p:sp>
        <p:nvSpPr>
          <p:cNvPr id="160" name="Shape 160"/>
          <p:cNvSpPr/>
          <p:nvPr/>
        </p:nvSpPr>
        <p:spPr>
          <a:xfrm>
            <a:off x="1780485" y="1877784"/>
            <a:ext cx="1281884" cy="918030"/>
          </a:xfrm>
          <a:prstGeom prst="rect">
            <a:avLst/>
          </a:prstGeom>
          <a:solidFill>
            <a:srgbClr val="DD291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RGB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221, 41, 30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HEX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DD291E</a:t>
            </a:r>
          </a:p>
        </p:txBody>
      </p:sp>
      <p:sp>
        <p:nvSpPr>
          <p:cNvPr id="161" name="Shape 161"/>
          <p:cNvSpPr/>
          <p:nvPr/>
        </p:nvSpPr>
        <p:spPr>
          <a:xfrm>
            <a:off x="1793944" y="3660942"/>
            <a:ext cx="1262431" cy="914400"/>
          </a:xfrm>
          <a:prstGeom prst="rect">
            <a:avLst/>
          </a:prstGeom>
          <a:solidFill>
            <a:srgbClr val="4A83C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RGB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74, 131, 198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HEX#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4A83C6</a:t>
            </a:r>
          </a:p>
        </p:txBody>
      </p:sp>
      <p:sp>
        <p:nvSpPr>
          <p:cNvPr id="162" name="Shape 162"/>
          <p:cNvSpPr/>
          <p:nvPr/>
        </p:nvSpPr>
        <p:spPr>
          <a:xfrm>
            <a:off x="1792564" y="2799444"/>
            <a:ext cx="1275699" cy="899883"/>
          </a:xfrm>
          <a:prstGeom prst="rect">
            <a:avLst/>
          </a:prstGeom>
          <a:solidFill>
            <a:srgbClr val="EF82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RGB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239, 130, 0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HEX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EF8200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xfrm>
            <a:off x="304800" y="201168"/>
            <a:ext cx="8524874" cy="771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3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3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3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3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9144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13716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18288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352425" y="1266824"/>
            <a:ext cx="8485631" cy="52669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0000" marR="0" lvl="0" indent="-88369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11000"/>
              <a:buFont typeface="Arial"/>
              <a:buChar char="•"/>
              <a:defRPr sz="13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60000" marR="0" lvl="1" indent="-996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  <a:defRPr sz="13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540000" marR="0" lvl="2" indent="-10597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95000"/>
              <a:buFont typeface="Arial"/>
              <a:buChar char="▪"/>
              <a:defRPr sz="13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270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270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entury Gothic"/>
              <a:buChar char="»"/>
              <a:defRPr sz="20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entury Gothic"/>
              <a:buChar char="»"/>
              <a:defRPr sz="20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entury Gothic"/>
              <a:buChar char="»"/>
              <a:defRPr sz="20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entury Gothic"/>
              <a:buChar char="»"/>
              <a:defRPr sz="20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xt and Chart Layout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304800" y="212055"/>
            <a:ext cx="8524874" cy="771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3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3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3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3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9144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13716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18288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168" name="Shape 168"/>
          <p:cNvSpPr>
            <a:spLocks noGrp="1"/>
          </p:cNvSpPr>
          <p:nvPr>
            <p:ph type="pic" idx="2"/>
          </p:nvPr>
        </p:nvSpPr>
        <p:spPr>
          <a:xfrm>
            <a:off x="4645151" y="1271016"/>
            <a:ext cx="4169664" cy="5266944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91425" rIns="91425" bIns="91425" anchor="t" anchorCtr="0"/>
          <a:lstStyle>
            <a:lvl1pPr marL="180000" marR="0" lvl="0" indent="-88369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11000"/>
              <a:buFont typeface="Arial"/>
              <a:buChar char="•"/>
              <a:defRPr sz="13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60000" marR="0" lvl="1" indent="-996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  <a:defRPr sz="13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540000" marR="0" lvl="2" indent="-10597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95000"/>
              <a:buFont typeface="Arial"/>
              <a:buChar char="▪"/>
              <a:defRPr sz="13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270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270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entury Gothic"/>
              <a:buChar char="»"/>
              <a:defRPr sz="20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entury Gothic"/>
              <a:buChar char="»"/>
              <a:defRPr sz="20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entury Gothic"/>
              <a:buChar char="»"/>
              <a:defRPr sz="20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entury Gothic"/>
              <a:buChar char="»"/>
              <a:defRPr sz="20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356615" y="1271016"/>
            <a:ext cx="4169664" cy="52669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0000" marR="0" lvl="0" indent="-88369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11000"/>
              <a:buFont typeface="Arial"/>
              <a:buChar char="•"/>
              <a:defRPr sz="13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60000" marR="0" lvl="1" indent="-996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  <a:defRPr sz="13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540000" marR="0" lvl="2" indent="-10597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95000"/>
              <a:buFont typeface="Arial"/>
              <a:buChar char="▪"/>
              <a:defRPr sz="13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270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270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entury Gothic"/>
              <a:buChar char="»"/>
              <a:defRPr sz="20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entury Gothic"/>
              <a:buChar char="»"/>
              <a:defRPr sz="20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entury Gothic"/>
              <a:buChar char="»"/>
              <a:defRPr sz="20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entury Gothic"/>
              <a:buChar char="»"/>
              <a:defRPr sz="20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able Layout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304800" y="212055"/>
            <a:ext cx="8524874" cy="771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3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3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3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3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9144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13716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18288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xt and Picture Layout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304800" y="212055"/>
            <a:ext cx="8524874" cy="771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3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3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3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3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9144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13716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18288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301752" y="1197862"/>
            <a:ext cx="4206240" cy="52669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0000" marR="0" lvl="0" indent="-67224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11000"/>
              <a:buFont typeface="Arial"/>
              <a:buChar char="•"/>
              <a:defRPr sz="16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60000" marR="0" lvl="1" indent="-80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540000" marR="0" lvl="2" indent="-8788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95000"/>
              <a:buFont typeface="Arial"/>
              <a:buChar char="▪"/>
              <a:defRPr sz="16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270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270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entury Gothic"/>
              <a:buChar char="»"/>
              <a:defRPr sz="20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entury Gothic"/>
              <a:buChar char="»"/>
              <a:defRPr sz="20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entury Gothic"/>
              <a:buChar char="»"/>
              <a:defRPr sz="20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entury Gothic"/>
              <a:buChar char="»"/>
              <a:defRPr sz="20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75" name="Shape 175"/>
          <p:cNvSpPr>
            <a:spLocks noGrp="1"/>
          </p:cNvSpPr>
          <p:nvPr>
            <p:ph type="pic" idx="2"/>
          </p:nvPr>
        </p:nvSpPr>
        <p:spPr>
          <a:xfrm>
            <a:off x="4590287" y="1200150"/>
            <a:ext cx="4206240" cy="52669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0000" marR="0" lvl="0" indent="-88369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11000"/>
              <a:buFont typeface="Arial"/>
              <a:buChar char="•"/>
              <a:defRPr sz="13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60000" marR="0" lvl="1" indent="-996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  <a:defRPr sz="13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540000" marR="0" lvl="2" indent="-10597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95000"/>
              <a:buFont typeface="Arial"/>
              <a:buChar char="▪"/>
              <a:defRPr sz="13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270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270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entury Gothic"/>
              <a:buChar char="»"/>
              <a:defRPr sz="20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entury Gothic"/>
              <a:buChar char="»"/>
              <a:defRPr sz="20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entury Gothic"/>
              <a:buChar char="»"/>
              <a:defRPr sz="20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entury Gothic"/>
              <a:buChar char="»"/>
              <a:defRPr sz="20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harts Layout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304800" y="212055"/>
            <a:ext cx="8524874" cy="771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3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3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3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3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9144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13716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18288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178" name="Shape 178"/>
          <p:cNvSpPr>
            <a:spLocks noGrp="1"/>
          </p:cNvSpPr>
          <p:nvPr>
            <p:ph type="pic" idx="2"/>
          </p:nvPr>
        </p:nvSpPr>
        <p:spPr>
          <a:xfrm>
            <a:off x="356615" y="1271016"/>
            <a:ext cx="4169664" cy="5266944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91425" rIns="91425" bIns="91425" anchor="t" anchorCtr="0"/>
          <a:lstStyle>
            <a:lvl1pPr marL="180000" marR="0" lvl="0" indent="-88369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11000"/>
              <a:buFont typeface="Arial"/>
              <a:buChar char="•"/>
              <a:defRPr sz="13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60000" marR="0" lvl="1" indent="-996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  <a:defRPr sz="13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540000" marR="0" lvl="2" indent="-10597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95000"/>
              <a:buFont typeface="Arial"/>
              <a:buChar char="▪"/>
              <a:defRPr sz="13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270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270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entury Gothic"/>
              <a:buChar char="»"/>
              <a:defRPr sz="20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entury Gothic"/>
              <a:buChar char="»"/>
              <a:defRPr sz="20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entury Gothic"/>
              <a:buChar char="»"/>
              <a:defRPr sz="20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entury Gothic"/>
              <a:buChar char="»"/>
              <a:defRPr sz="20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79" name="Shape 179"/>
          <p:cNvSpPr>
            <a:spLocks noGrp="1"/>
          </p:cNvSpPr>
          <p:nvPr>
            <p:ph type="pic" idx="3"/>
          </p:nvPr>
        </p:nvSpPr>
        <p:spPr>
          <a:xfrm>
            <a:off x="4645151" y="1271016"/>
            <a:ext cx="4169664" cy="5266944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91425" rIns="91425" bIns="91425" anchor="t" anchorCtr="0"/>
          <a:lstStyle>
            <a:lvl1pPr marL="180000" marR="0" lvl="0" indent="-88369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11000"/>
              <a:buFont typeface="Arial"/>
              <a:buChar char="•"/>
              <a:defRPr sz="13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60000" marR="0" lvl="1" indent="-996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  <a:defRPr sz="13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540000" marR="0" lvl="2" indent="-10597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95000"/>
              <a:buFont typeface="Arial"/>
              <a:buChar char="▪"/>
              <a:defRPr sz="13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270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270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entury Gothic"/>
              <a:buChar char="»"/>
              <a:defRPr sz="20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entury Gothic"/>
              <a:buChar char="»"/>
              <a:defRPr sz="20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entury Gothic"/>
              <a:buChar char="»"/>
              <a:defRPr sz="20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entury Gothic"/>
              <a:buChar char="»"/>
              <a:defRPr sz="20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hart Layout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xfrm>
            <a:off x="304800" y="212055"/>
            <a:ext cx="8524874" cy="771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3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3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3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3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9144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13716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18288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182" name="Shape 182"/>
          <p:cNvSpPr>
            <a:spLocks noGrp="1"/>
          </p:cNvSpPr>
          <p:nvPr>
            <p:ph type="pic" idx="2"/>
          </p:nvPr>
        </p:nvSpPr>
        <p:spPr>
          <a:xfrm>
            <a:off x="352800" y="1047600"/>
            <a:ext cx="8488800" cy="51624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91425" rIns="91425" bIns="91425" anchor="t" anchorCtr="0"/>
          <a:lstStyle>
            <a:lvl1pPr marL="180000" marR="0" lvl="0" indent="-88369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11000"/>
              <a:buFont typeface="Arial"/>
              <a:buChar char="•"/>
              <a:defRPr sz="13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60000" marR="0" lvl="1" indent="-996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  <a:defRPr sz="13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540000" marR="0" lvl="2" indent="-10597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95000"/>
              <a:buFont typeface="Arial"/>
              <a:buChar char="▪"/>
              <a:defRPr sz="13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270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270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entury Gothic"/>
              <a:buChar char="»"/>
              <a:defRPr sz="20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entury Gothic"/>
              <a:buChar char="»"/>
              <a:defRPr sz="20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entury Gothic"/>
              <a:buChar char="»"/>
              <a:defRPr sz="20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entury Gothic"/>
              <a:buChar char="»"/>
              <a:defRPr sz="20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title"/>
          </p:nvPr>
        </p:nvSpPr>
        <p:spPr>
          <a:xfrm>
            <a:off x="304800" y="212055"/>
            <a:ext cx="8524874" cy="771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3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3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3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3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9144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13716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18288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04800" y="201168"/>
            <a:ext cx="8524874" cy="771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3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3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3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3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9144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13716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18288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352425" y="1266824"/>
            <a:ext cx="8485631" cy="52669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0000" marR="0" lvl="0" indent="-67224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11000"/>
              <a:buFont typeface="Arial"/>
              <a:buChar char="•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60000" marR="0" lvl="1" indent="-80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40000" marR="0" lvl="2" indent="-8788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95000"/>
              <a:buFont typeface="Arial"/>
              <a:buChar char="▪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/>
        </p:nvSpPr>
        <p:spPr>
          <a:xfrm>
            <a:off x="0" y="838200"/>
            <a:ext cx="9144000" cy="60197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6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ctrTitle"/>
          </p:nvPr>
        </p:nvSpPr>
        <p:spPr>
          <a:xfrm>
            <a:off x="533400" y="2286000"/>
            <a:ext cx="4615069" cy="90651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3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3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3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3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9144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13716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18288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195" name="Shape 195"/>
          <p:cNvSpPr txBox="1">
            <a:spLocks noGrp="1"/>
          </p:cNvSpPr>
          <p:nvPr>
            <p:ph type="subTitle" idx="1"/>
          </p:nvPr>
        </p:nvSpPr>
        <p:spPr>
          <a:xfrm>
            <a:off x="609600" y="3774196"/>
            <a:ext cx="4234070" cy="3406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Century Gothic"/>
              <a:buNone/>
              <a:defRPr sz="20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Century Gothic"/>
              <a:buNone/>
              <a:defRPr sz="20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Century Gothic"/>
              <a:buNone/>
              <a:defRPr sz="20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Century Gothic"/>
              <a:buNone/>
              <a:defRPr sz="20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96" name="Shape 196"/>
          <p:cNvSpPr/>
          <p:nvPr/>
        </p:nvSpPr>
        <p:spPr>
          <a:xfrm>
            <a:off x="-14067" y="6186267"/>
            <a:ext cx="9158067" cy="685799"/>
          </a:xfrm>
          <a:prstGeom prst="rect">
            <a:avLst/>
          </a:prstGeom>
          <a:solidFill>
            <a:srgbClr val="DD291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6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7" name="Shape 197"/>
          <p:cNvSpPr txBox="1"/>
          <p:nvPr/>
        </p:nvSpPr>
        <p:spPr>
          <a:xfrm>
            <a:off x="228600" y="6421446"/>
            <a:ext cx="2819400" cy="25391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05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© Copyright 2013 Innosight LLC</a:t>
            </a:r>
          </a:p>
        </p:txBody>
      </p:sp>
      <p:pic>
        <p:nvPicPr>
          <p:cNvPr id="198" name="Shape 198" descr="Innosight_Logo_Fak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172200" y="308673"/>
            <a:ext cx="2514599" cy="68192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Shape 199"/>
          <p:cNvSpPr/>
          <p:nvPr/>
        </p:nvSpPr>
        <p:spPr>
          <a:xfrm>
            <a:off x="-14067" y="6186267"/>
            <a:ext cx="9158067" cy="685799"/>
          </a:xfrm>
          <a:prstGeom prst="rect">
            <a:avLst/>
          </a:prstGeom>
          <a:solidFill>
            <a:srgbClr val="DD291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6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0" name="Shape 200"/>
          <p:cNvSpPr txBox="1"/>
          <p:nvPr/>
        </p:nvSpPr>
        <p:spPr>
          <a:xfrm>
            <a:off x="228600" y="6421446"/>
            <a:ext cx="2819400" cy="25391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05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© Copyright 2016 Innosight LLC</a:t>
            </a:r>
          </a:p>
        </p:txBody>
      </p:sp>
      <p:pic>
        <p:nvPicPr>
          <p:cNvPr id="201" name="Shape 201" descr="Innosight_Logo_Fak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172200" y="308673"/>
            <a:ext cx="2514599" cy="68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Shape 20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2852" y="3978666"/>
            <a:ext cx="2371148" cy="21943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304800" y="212055"/>
            <a:ext cx="8524874" cy="771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3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3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3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3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9144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13716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18288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Custom Layout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ustom Layout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/>
        </p:nvSpPr>
        <p:spPr>
          <a:xfrm>
            <a:off x="3320958" y="1186544"/>
            <a:ext cx="2694033" cy="533399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dist="25400" dir="5400000" algn="ctr" rotWithShape="0">
              <a:schemeClr val="dk2"/>
            </a:outerShdw>
          </a:effectLst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Secondary Fills Light</a:t>
            </a:r>
          </a:p>
        </p:txBody>
      </p:sp>
      <p:sp>
        <p:nvSpPr>
          <p:cNvPr id="208" name="Shape 208"/>
          <p:cNvSpPr/>
          <p:nvPr/>
        </p:nvSpPr>
        <p:spPr>
          <a:xfrm>
            <a:off x="457200" y="1186544"/>
            <a:ext cx="2694033" cy="533399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dist="25400" dir="5400000" algn="ctr" rotWithShape="0">
              <a:schemeClr val="dk2"/>
            </a:outerShdw>
          </a:effectLst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/>
            </a:r>
            <a:br>
              <a:rPr lang="en-US" sz="16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6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Primary Fills Dark</a:t>
            </a:r>
          </a:p>
        </p:txBody>
      </p:sp>
      <p:sp>
        <p:nvSpPr>
          <p:cNvPr id="209" name="Shape 209"/>
          <p:cNvSpPr/>
          <p:nvPr/>
        </p:nvSpPr>
        <p:spPr>
          <a:xfrm>
            <a:off x="6221367" y="1186544"/>
            <a:ext cx="2694033" cy="533399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dist="25400" dir="5400000" algn="ctr" rotWithShape="0">
              <a:schemeClr val="dk2"/>
            </a:outerShdw>
          </a:effectLst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Accents</a:t>
            </a:r>
          </a:p>
        </p:txBody>
      </p:sp>
      <p:sp>
        <p:nvSpPr>
          <p:cNvPr id="210" name="Shape 210"/>
          <p:cNvSpPr txBox="1"/>
          <p:nvPr/>
        </p:nvSpPr>
        <p:spPr>
          <a:xfrm>
            <a:off x="248055" y="188640"/>
            <a:ext cx="8496944" cy="7920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-US"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New palette fill colors</a:t>
            </a:r>
          </a:p>
        </p:txBody>
      </p:sp>
      <p:sp>
        <p:nvSpPr>
          <p:cNvPr id="211" name="Shape 211"/>
          <p:cNvSpPr/>
          <p:nvPr/>
        </p:nvSpPr>
        <p:spPr>
          <a:xfrm>
            <a:off x="498545" y="3670217"/>
            <a:ext cx="1295400" cy="901700"/>
          </a:xfrm>
          <a:prstGeom prst="rect">
            <a:avLst/>
          </a:prstGeom>
          <a:solidFill>
            <a:srgbClr val="787878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RGB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120, 120, 120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HEX#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787878</a:t>
            </a:r>
          </a:p>
        </p:txBody>
      </p:sp>
      <p:sp>
        <p:nvSpPr>
          <p:cNvPr id="212" name="Shape 212"/>
          <p:cNvSpPr/>
          <p:nvPr/>
        </p:nvSpPr>
        <p:spPr>
          <a:xfrm>
            <a:off x="3372757" y="3672114"/>
            <a:ext cx="1295400" cy="9144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RGB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204, 204, 204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HEX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CCCCCC</a:t>
            </a:r>
          </a:p>
        </p:txBody>
      </p:sp>
      <p:sp>
        <p:nvSpPr>
          <p:cNvPr id="213" name="Shape 213"/>
          <p:cNvSpPr/>
          <p:nvPr/>
        </p:nvSpPr>
        <p:spPr>
          <a:xfrm>
            <a:off x="4652541" y="2774041"/>
            <a:ext cx="1329869" cy="914400"/>
          </a:xfrm>
          <a:prstGeom prst="rect">
            <a:avLst/>
          </a:prstGeom>
          <a:solidFill>
            <a:srgbClr val="AFAFA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RGB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175, 175, 175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HEX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AFAFAF</a:t>
            </a:r>
          </a:p>
        </p:txBody>
      </p:sp>
      <p:sp>
        <p:nvSpPr>
          <p:cNvPr id="214" name="Shape 214"/>
          <p:cNvSpPr/>
          <p:nvPr/>
        </p:nvSpPr>
        <p:spPr>
          <a:xfrm>
            <a:off x="3372757" y="1881414"/>
            <a:ext cx="1295400" cy="914400"/>
          </a:xfrm>
          <a:prstGeom prst="rect">
            <a:avLst/>
          </a:prstGeom>
          <a:solidFill>
            <a:srgbClr val="93B4D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RGB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147, 180, 221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HEX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93B4DD</a:t>
            </a:r>
          </a:p>
        </p:txBody>
      </p:sp>
      <p:sp>
        <p:nvSpPr>
          <p:cNvPr id="215" name="Shape 215"/>
          <p:cNvSpPr/>
          <p:nvPr/>
        </p:nvSpPr>
        <p:spPr>
          <a:xfrm>
            <a:off x="499925" y="2774041"/>
            <a:ext cx="1292637" cy="914400"/>
          </a:xfrm>
          <a:prstGeom prst="rect">
            <a:avLst/>
          </a:prstGeom>
          <a:solidFill>
            <a:srgbClr val="5C8C4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RGB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92, 140, 70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HEX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5C8C46</a:t>
            </a:r>
          </a:p>
        </p:txBody>
      </p:sp>
      <p:sp>
        <p:nvSpPr>
          <p:cNvPr id="216" name="Shape 216"/>
          <p:cNvSpPr/>
          <p:nvPr/>
        </p:nvSpPr>
        <p:spPr>
          <a:xfrm>
            <a:off x="4664528" y="3663510"/>
            <a:ext cx="1322856" cy="914400"/>
          </a:xfrm>
          <a:prstGeom prst="rect">
            <a:avLst/>
          </a:prstGeom>
          <a:solidFill>
            <a:srgbClr val="F5E597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RGB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245, 229, 151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HEX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F5E597</a:t>
            </a:r>
          </a:p>
        </p:txBody>
      </p:sp>
      <p:sp>
        <p:nvSpPr>
          <p:cNvPr id="217" name="Shape 217"/>
          <p:cNvSpPr/>
          <p:nvPr/>
        </p:nvSpPr>
        <p:spPr>
          <a:xfrm>
            <a:off x="499927" y="1877784"/>
            <a:ext cx="1292637" cy="896257"/>
          </a:xfrm>
          <a:prstGeom prst="rect">
            <a:avLst/>
          </a:prstGeom>
          <a:solidFill>
            <a:srgbClr val="22589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RGB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34, 88, 150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HEX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225896</a:t>
            </a:r>
          </a:p>
        </p:txBody>
      </p:sp>
      <p:sp>
        <p:nvSpPr>
          <p:cNvPr id="218" name="Shape 218"/>
          <p:cNvSpPr/>
          <p:nvPr/>
        </p:nvSpPr>
        <p:spPr>
          <a:xfrm>
            <a:off x="3372983" y="2784927"/>
            <a:ext cx="1295400" cy="885289"/>
          </a:xfrm>
          <a:prstGeom prst="rect">
            <a:avLst/>
          </a:prstGeom>
          <a:solidFill>
            <a:srgbClr val="A4C993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RGB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164, 201, 147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HEX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A4C993</a:t>
            </a:r>
          </a:p>
        </p:txBody>
      </p:sp>
      <p:sp>
        <p:nvSpPr>
          <p:cNvPr id="219" name="Shape 219"/>
          <p:cNvSpPr/>
          <p:nvPr/>
        </p:nvSpPr>
        <p:spPr>
          <a:xfrm>
            <a:off x="6272982" y="2810941"/>
            <a:ext cx="1295400" cy="927100"/>
          </a:xfrm>
          <a:prstGeom prst="rect">
            <a:avLst/>
          </a:prstGeom>
          <a:solidFill>
            <a:srgbClr val="7877C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RGB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120, 119, 193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HEX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7877C1</a:t>
            </a:r>
          </a:p>
        </p:txBody>
      </p:sp>
      <p:sp>
        <p:nvSpPr>
          <p:cNvPr id="220" name="Shape 220"/>
          <p:cNvSpPr/>
          <p:nvPr/>
        </p:nvSpPr>
        <p:spPr>
          <a:xfrm>
            <a:off x="6272982" y="1896541"/>
            <a:ext cx="1295400" cy="914400"/>
          </a:xfrm>
          <a:prstGeom prst="rect">
            <a:avLst/>
          </a:prstGeom>
          <a:solidFill>
            <a:srgbClr val="6EB4C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RGB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110, 180, 205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HEX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6EB4CD</a:t>
            </a:r>
          </a:p>
        </p:txBody>
      </p:sp>
      <p:sp>
        <p:nvSpPr>
          <p:cNvPr id="221" name="Shape 221"/>
          <p:cNvSpPr/>
          <p:nvPr/>
        </p:nvSpPr>
        <p:spPr>
          <a:xfrm>
            <a:off x="7576457" y="1885043"/>
            <a:ext cx="1292225" cy="914400"/>
          </a:xfrm>
          <a:prstGeom prst="rect">
            <a:avLst/>
          </a:prstGeom>
          <a:solidFill>
            <a:srgbClr val="8A152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RGB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138, 21, 38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HEX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8A1526</a:t>
            </a:r>
          </a:p>
        </p:txBody>
      </p:sp>
      <p:sp>
        <p:nvSpPr>
          <p:cNvPr id="222" name="Shape 222"/>
          <p:cNvSpPr/>
          <p:nvPr/>
        </p:nvSpPr>
        <p:spPr>
          <a:xfrm>
            <a:off x="4664528" y="1893207"/>
            <a:ext cx="1317169" cy="887185"/>
          </a:xfrm>
          <a:prstGeom prst="rect">
            <a:avLst/>
          </a:prstGeom>
          <a:solidFill>
            <a:srgbClr val="F6C28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RGB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246, 194, 130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HEX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F6C282</a:t>
            </a:r>
          </a:p>
        </p:txBody>
      </p:sp>
      <p:sp>
        <p:nvSpPr>
          <p:cNvPr id="223" name="Shape 223"/>
          <p:cNvSpPr txBox="1"/>
          <p:nvPr/>
        </p:nvSpPr>
        <p:spPr>
          <a:xfrm>
            <a:off x="568689" y="4724400"/>
            <a:ext cx="2520223" cy="181588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6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Same palette colors as v.1. But for fills and objects we recommend using these darker palette colors, which are bolder and stand out more on a slide. </a:t>
            </a:r>
          </a:p>
        </p:txBody>
      </p:sp>
      <p:sp>
        <p:nvSpPr>
          <p:cNvPr id="224" name="Shape 224"/>
          <p:cNvSpPr txBox="1"/>
          <p:nvPr/>
        </p:nvSpPr>
        <p:spPr>
          <a:xfrm>
            <a:off x="3467162" y="4765964"/>
            <a:ext cx="2520223" cy="15696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6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When you need to communicate information hierarchy with color, use these lighter complementary colors as secondary fills.</a:t>
            </a:r>
          </a:p>
        </p:txBody>
      </p:sp>
      <p:sp>
        <p:nvSpPr>
          <p:cNvPr id="225" name="Shape 225"/>
          <p:cNvSpPr txBox="1"/>
          <p:nvPr/>
        </p:nvSpPr>
        <p:spPr>
          <a:xfrm>
            <a:off x="6324107" y="4807528"/>
            <a:ext cx="2520223" cy="132343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6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Use accent colors for takeaways, concepts you want to highlight, arrows and so on. Use these sparingly!</a:t>
            </a:r>
          </a:p>
        </p:txBody>
      </p:sp>
      <p:sp>
        <p:nvSpPr>
          <p:cNvPr id="226" name="Shape 226"/>
          <p:cNvSpPr/>
          <p:nvPr/>
        </p:nvSpPr>
        <p:spPr>
          <a:xfrm>
            <a:off x="1780485" y="1877784"/>
            <a:ext cx="1281884" cy="918030"/>
          </a:xfrm>
          <a:prstGeom prst="rect">
            <a:avLst/>
          </a:prstGeom>
          <a:solidFill>
            <a:srgbClr val="DD291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RGB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221, 41, 30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HEX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DD291E</a:t>
            </a:r>
          </a:p>
        </p:txBody>
      </p:sp>
      <p:sp>
        <p:nvSpPr>
          <p:cNvPr id="227" name="Shape 227"/>
          <p:cNvSpPr/>
          <p:nvPr/>
        </p:nvSpPr>
        <p:spPr>
          <a:xfrm>
            <a:off x="1793944" y="3660942"/>
            <a:ext cx="1262431" cy="914400"/>
          </a:xfrm>
          <a:prstGeom prst="rect">
            <a:avLst/>
          </a:prstGeom>
          <a:solidFill>
            <a:srgbClr val="4A83C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RGB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74, 131, 198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HEX#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4A83C6</a:t>
            </a:r>
          </a:p>
        </p:txBody>
      </p:sp>
      <p:sp>
        <p:nvSpPr>
          <p:cNvPr id="228" name="Shape 228"/>
          <p:cNvSpPr/>
          <p:nvPr/>
        </p:nvSpPr>
        <p:spPr>
          <a:xfrm>
            <a:off x="1792564" y="2799444"/>
            <a:ext cx="1275699" cy="899883"/>
          </a:xfrm>
          <a:prstGeom prst="rect">
            <a:avLst/>
          </a:prstGeom>
          <a:solidFill>
            <a:srgbClr val="EF82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RGB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239, 130, 0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HEX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EF8200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>
            <a:spLocks noGrp="1"/>
          </p:cNvSpPr>
          <p:nvPr>
            <p:ph type="title"/>
          </p:nvPr>
        </p:nvSpPr>
        <p:spPr>
          <a:xfrm>
            <a:off x="304800" y="201168"/>
            <a:ext cx="8524874" cy="771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3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3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3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3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9144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13716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18288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352425" y="1266824"/>
            <a:ext cx="8485631" cy="52669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0000" marR="0" lvl="0" indent="-88369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11000"/>
              <a:buFont typeface="Arial"/>
              <a:buChar char="•"/>
              <a:defRPr sz="13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60000" marR="0" lvl="1" indent="-996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  <a:defRPr sz="13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540000" marR="0" lvl="2" indent="-10597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95000"/>
              <a:buFont typeface="Arial"/>
              <a:buChar char="▪"/>
              <a:defRPr sz="13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270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270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entury Gothic"/>
              <a:buChar char="»"/>
              <a:defRPr sz="20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entury Gothic"/>
              <a:buChar char="»"/>
              <a:defRPr sz="20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entury Gothic"/>
              <a:buChar char="»"/>
              <a:defRPr sz="20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entury Gothic"/>
              <a:buChar char="»"/>
              <a:defRPr sz="20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xt and Chart Layout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title"/>
          </p:nvPr>
        </p:nvSpPr>
        <p:spPr>
          <a:xfrm>
            <a:off x="304800" y="212055"/>
            <a:ext cx="8524874" cy="771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3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3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3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3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9144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13716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18288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234" name="Shape 234"/>
          <p:cNvSpPr>
            <a:spLocks noGrp="1"/>
          </p:cNvSpPr>
          <p:nvPr>
            <p:ph type="pic" idx="2"/>
          </p:nvPr>
        </p:nvSpPr>
        <p:spPr>
          <a:xfrm>
            <a:off x="4645151" y="1271016"/>
            <a:ext cx="4169664" cy="5266944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91425" rIns="91425" bIns="91425" anchor="t" anchorCtr="0"/>
          <a:lstStyle>
            <a:lvl1pPr marL="180000" marR="0" lvl="0" indent="-88369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11000"/>
              <a:buFont typeface="Arial"/>
              <a:buChar char="•"/>
              <a:defRPr sz="13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60000" marR="0" lvl="1" indent="-996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  <a:defRPr sz="13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540000" marR="0" lvl="2" indent="-10597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95000"/>
              <a:buFont typeface="Arial"/>
              <a:buChar char="▪"/>
              <a:defRPr sz="13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270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270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entury Gothic"/>
              <a:buChar char="»"/>
              <a:defRPr sz="20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entury Gothic"/>
              <a:buChar char="»"/>
              <a:defRPr sz="20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entury Gothic"/>
              <a:buChar char="»"/>
              <a:defRPr sz="20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entury Gothic"/>
              <a:buChar char="»"/>
              <a:defRPr sz="20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356615" y="1271016"/>
            <a:ext cx="4169664" cy="52669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0000" marR="0" lvl="0" indent="-88369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11000"/>
              <a:buFont typeface="Arial"/>
              <a:buChar char="•"/>
              <a:defRPr sz="13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60000" marR="0" lvl="1" indent="-996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  <a:defRPr sz="13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540000" marR="0" lvl="2" indent="-10597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95000"/>
              <a:buFont typeface="Arial"/>
              <a:buChar char="▪"/>
              <a:defRPr sz="13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270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270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entury Gothic"/>
              <a:buChar char="»"/>
              <a:defRPr sz="20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entury Gothic"/>
              <a:buChar char="»"/>
              <a:defRPr sz="20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entury Gothic"/>
              <a:buChar char="»"/>
              <a:defRPr sz="20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entury Gothic"/>
              <a:buChar char="»"/>
              <a:defRPr sz="20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able Layout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title"/>
          </p:nvPr>
        </p:nvSpPr>
        <p:spPr>
          <a:xfrm>
            <a:off x="304800" y="212055"/>
            <a:ext cx="8524874" cy="771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3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3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3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3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9144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13716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18288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xt and Picture Layout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>
            <a:spLocks noGrp="1"/>
          </p:cNvSpPr>
          <p:nvPr>
            <p:ph type="title"/>
          </p:nvPr>
        </p:nvSpPr>
        <p:spPr>
          <a:xfrm>
            <a:off x="304800" y="212055"/>
            <a:ext cx="8524874" cy="771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3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3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3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3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9144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13716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18288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301752" y="1197862"/>
            <a:ext cx="4206240" cy="52669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0000" marR="0" lvl="0" indent="-67224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11000"/>
              <a:buFont typeface="Arial"/>
              <a:buChar char="•"/>
              <a:defRPr sz="16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60000" marR="0" lvl="1" indent="-80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540000" marR="0" lvl="2" indent="-8788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95000"/>
              <a:buFont typeface="Arial"/>
              <a:buChar char="▪"/>
              <a:defRPr sz="16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270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270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entury Gothic"/>
              <a:buChar char="»"/>
              <a:defRPr sz="20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entury Gothic"/>
              <a:buChar char="»"/>
              <a:defRPr sz="20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entury Gothic"/>
              <a:buChar char="»"/>
              <a:defRPr sz="20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entury Gothic"/>
              <a:buChar char="»"/>
              <a:defRPr sz="20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41" name="Shape 241"/>
          <p:cNvSpPr>
            <a:spLocks noGrp="1"/>
          </p:cNvSpPr>
          <p:nvPr>
            <p:ph type="pic" idx="2"/>
          </p:nvPr>
        </p:nvSpPr>
        <p:spPr>
          <a:xfrm>
            <a:off x="4590287" y="1200150"/>
            <a:ext cx="4206240" cy="52669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0000" marR="0" lvl="0" indent="-88369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11000"/>
              <a:buFont typeface="Arial"/>
              <a:buChar char="•"/>
              <a:defRPr sz="13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60000" marR="0" lvl="1" indent="-996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  <a:defRPr sz="13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540000" marR="0" lvl="2" indent="-10597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95000"/>
              <a:buFont typeface="Arial"/>
              <a:buChar char="▪"/>
              <a:defRPr sz="13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270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270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entury Gothic"/>
              <a:buChar char="»"/>
              <a:defRPr sz="20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entury Gothic"/>
              <a:buChar char="»"/>
              <a:defRPr sz="20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entury Gothic"/>
              <a:buChar char="»"/>
              <a:defRPr sz="20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entury Gothic"/>
              <a:buChar char="»"/>
              <a:defRPr sz="20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harts Layout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title"/>
          </p:nvPr>
        </p:nvSpPr>
        <p:spPr>
          <a:xfrm>
            <a:off x="304800" y="212055"/>
            <a:ext cx="8524874" cy="771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3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3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3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3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9144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13716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18288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244" name="Shape 244"/>
          <p:cNvSpPr>
            <a:spLocks noGrp="1"/>
          </p:cNvSpPr>
          <p:nvPr>
            <p:ph type="pic" idx="2"/>
          </p:nvPr>
        </p:nvSpPr>
        <p:spPr>
          <a:xfrm>
            <a:off x="356615" y="1271016"/>
            <a:ext cx="4169664" cy="5266944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91425" rIns="91425" bIns="91425" anchor="t" anchorCtr="0"/>
          <a:lstStyle>
            <a:lvl1pPr marL="180000" marR="0" lvl="0" indent="-88369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11000"/>
              <a:buFont typeface="Arial"/>
              <a:buChar char="•"/>
              <a:defRPr sz="13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60000" marR="0" lvl="1" indent="-996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  <a:defRPr sz="13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540000" marR="0" lvl="2" indent="-10597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95000"/>
              <a:buFont typeface="Arial"/>
              <a:buChar char="▪"/>
              <a:defRPr sz="13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270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270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entury Gothic"/>
              <a:buChar char="»"/>
              <a:defRPr sz="20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entury Gothic"/>
              <a:buChar char="»"/>
              <a:defRPr sz="20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entury Gothic"/>
              <a:buChar char="»"/>
              <a:defRPr sz="20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entury Gothic"/>
              <a:buChar char="»"/>
              <a:defRPr sz="20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45" name="Shape 245"/>
          <p:cNvSpPr>
            <a:spLocks noGrp="1"/>
          </p:cNvSpPr>
          <p:nvPr>
            <p:ph type="pic" idx="3"/>
          </p:nvPr>
        </p:nvSpPr>
        <p:spPr>
          <a:xfrm>
            <a:off x="4645151" y="1271016"/>
            <a:ext cx="4169664" cy="5266944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91425" rIns="91425" bIns="91425" anchor="t" anchorCtr="0"/>
          <a:lstStyle>
            <a:lvl1pPr marL="180000" marR="0" lvl="0" indent="-88369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11000"/>
              <a:buFont typeface="Arial"/>
              <a:buChar char="•"/>
              <a:defRPr sz="13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60000" marR="0" lvl="1" indent="-996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  <a:defRPr sz="13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540000" marR="0" lvl="2" indent="-10597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95000"/>
              <a:buFont typeface="Arial"/>
              <a:buChar char="▪"/>
              <a:defRPr sz="13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270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270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entury Gothic"/>
              <a:buChar char="»"/>
              <a:defRPr sz="20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entury Gothic"/>
              <a:buChar char="»"/>
              <a:defRPr sz="20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entury Gothic"/>
              <a:buChar char="»"/>
              <a:defRPr sz="20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entury Gothic"/>
              <a:buChar char="»"/>
              <a:defRPr sz="20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xt and Chart Layou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/>
          </p:cNvSpPr>
          <p:nvPr>
            <p:ph type="pic" idx="2"/>
          </p:nvPr>
        </p:nvSpPr>
        <p:spPr>
          <a:xfrm>
            <a:off x="4645151" y="1271016"/>
            <a:ext cx="4169664" cy="5266944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91425" rIns="91425" bIns="91425" anchor="t" anchorCtr="0"/>
          <a:lstStyle>
            <a:lvl1pPr marL="180000" marR="0" lvl="0" indent="-67224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11000"/>
              <a:buFont typeface="Arial"/>
              <a:buChar char="•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60000" marR="0" lvl="1" indent="-80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40000" marR="0" lvl="2" indent="-8788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95000"/>
              <a:buFont typeface="Arial"/>
              <a:buChar char="▪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356615" y="1271016"/>
            <a:ext cx="4169664" cy="52669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0000" marR="0" lvl="0" indent="-67224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11000"/>
              <a:buFont typeface="Arial"/>
              <a:buChar char="•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60000" marR="0" lvl="1" indent="-80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40000" marR="0" lvl="2" indent="-8788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95000"/>
              <a:buFont typeface="Arial"/>
              <a:buChar char="▪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hart Layout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title"/>
          </p:nvPr>
        </p:nvSpPr>
        <p:spPr>
          <a:xfrm>
            <a:off x="304800" y="212055"/>
            <a:ext cx="8524874" cy="771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3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3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3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3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9144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13716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18288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248" name="Shape 248"/>
          <p:cNvSpPr>
            <a:spLocks noGrp="1"/>
          </p:cNvSpPr>
          <p:nvPr>
            <p:ph type="pic" idx="2"/>
          </p:nvPr>
        </p:nvSpPr>
        <p:spPr>
          <a:xfrm>
            <a:off x="352800" y="1047600"/>
            <a:ext cx="8488800" cy="51624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91425" rIns="91425" bIns="91425" anchor="t" anchorCtr="0"/>
          <a:lstStyle>
            <a:lvl1pPr marL="180000" marR="0" lvl="0" indent="-88369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11000"/>
              <a:buFont typeface="Arial"/>
              <a:buChar char="•"/>
              <a:defRPr sz="13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60000" marR="0" lvl="1" indent="-996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  <a:defRPr sz="13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540000" marR="0" lvl="2" indent="-10597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95000"/>
              <a:buFont typeface="Arial"/>
              <a:buChar char="▪"/>
              <a:defRPr sz="13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270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270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entury Gothic"/>
              <a:buChar char="»"/>
              <a:defRPr sz="20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entury Gothic"/>
              <a:buChar char="»"/>
              <a:defRPr sz="20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entury Gothic"/>
              <a:buChar char="»"/>
              <a:defRPr sz="20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entury Gothic"/>
              <a:buChar char="»"/>
              <a:defRPr sz="20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title"/>
          </p:nvPr>
        </p:nvSpPr>
        <p:spPr>
          <a:xfrm>
            <a:off x="304800" y="212055"/>
            <a:ext cx="8524874" cy="771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3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3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3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3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9144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13716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18288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title"/>
          </p:nvPr>
        </p:nvSpPr>
        <p:spPr>
          <a:xfrm>
            <a:off x="304800" y="212055"/>
            <a:ext cx="8524874" cy="771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3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3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3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3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9144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13716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18288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323850" y="1371600"/>
            <a:ext cx="4110037" cy="4711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0000" marR="0" lvl="0" indent="17358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110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60000" marR="0" lvl="1" indent="-2979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540000" marR="0" lvl="2" indent="-6374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95000"/>
              <a:buFont typeface="Arial"/>
              <a:buChar char="▪"/>
              <a:defRPr sz="20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entury Gothic"/>
              <a:buChar char="»"/>
              <a:defRPr sz="18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entury Gothic"/>
              <a:buChar char="»"/>
              <a:defRPr sz="18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entury Gothic"/>
              <a:buChar char="»"/>
              <a:defRPr sz="18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entury Gothic"/>
              <a:buChar char="»"/>
              <a:defRPr sz="18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54" name="Shape 254"/>
          <p:cNvSpPr txBox="1">
            <a:spLocks noGrp="1"/>
          </p:cNvSpPr>
          <p:nvPr>
            <p:ph type="body" idx="2"/>
          </p:nvPr>
        </p:nvSpPr>
        <p:spPr>
          <a:xfrm>
            <a:off x="4586287" y="1371600"/>
            <a:ext cx="4111625" cy="4711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0000" marR="0" lvl="0" indent="17358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110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60000" marR="0" lvl="1" indent="-2979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540000" marR="0" lvl="2" indent="-6374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95000"/>
              <a:buFont typeface="Arial"/>
              <a:buChar char="▪"/>
              <a:defRPr sz="20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entury Gothic"/>
              <a:buChar char="»"/>
              <a:defRPr sz="18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entury Gothic"/>
              <a:buChar char="»"/>
              <a:defRPr sz="18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entury Gothic"/>
              <a:buChar char="»"/>
              <a:defRPr sz="18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entury Gothic"/>
              <a:buChar char="»"/>
              <a:defRPr sz="18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ctrTitle"/>
          </p:nvPr>
        </p:nvSpPr>
        <p:spPr>
          <a:xfrm>
            <a:off x="533400" y="2286000"/>
            <a:ext cx="4615069" cy="90651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3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3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3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3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9144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13716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18288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264" name="Shape 264"/>
          <p:cNvSpPr txBox="1">
            <a:spLocks noGrp="1"/>
          </p:cNvSpPr>
          <p:nvPr>
            <p:ph type="subTitle" idx="1"/>
          </p:nvPr>
        </p:nvSpPr>
        <p:spPr>
          <a:xfrm>
            <a:off x="609600" y="3774196"/>
            <a:ext cx="4234070" cy="3406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Century Gothic"/>
              <a:buNone/>
              <a:defRPr sz="20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Century Gothic"/>
              <a:buNone/>
              <a:defRPr sz="20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Century Gothic"/>
              <a:buNone/>
              <a:defRPr sz="20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Century Gothic"/>
              <a:buNone/>
              <a:defRPr sz="20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65" name="Shape 265"/>
          <p:cNvSpPr/>
          <p:nvPr/>
        </p:nvSpPr>
        <p:spPr>
          <a:xfrm>
            <a:off x="-14067" y="6186267"/>
            <a:ext cx="9158067" cy="685799"/>
          </a:xfrm>
          <a:prstGeom prst="rect">
            <a:avLst/>
          </a:prstGeom>
          <a:solidFill>
            <a:srgbClr val="DD291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6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6" name="Shape 266"/>
          <p:cNvSpPr txBox="1"/>
          <p:nvPr/>
        </p:nvSpPr>
        <p:spPr>
          <a:xfrm>
            <a:off x="228600" y="6421446"/>
            <a:ext cx="2819400" cy="25391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05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© Copyright 2013 Innosight LLC</a:t>
            </a:r>
          </a:p>
        </p:txBody>
      </p:sp>
      <p:pic>
        <p:nvPicPr>
          <p:cNvPr id="267" name="Shape 267" descr="Innosight_Logo_Fak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172200" y="308673"/>
            <a:ext cx="2514599" cy="681925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Shape 268"/>
          <p:cNvSpPr/>
          <p:nvPr/>
        </p:nvSpPr>
        <p:spPr>
          <a:xfrm>
            <a:off x="-14067" y="6186267"/>
            <a:ext cx="9158067" cy="685799"/>
          </a:xfrm>
          <a:prstGeom prst="rect">
            <a:avLst/>
          </a:prstGeom>
          <a:solidFill>
            <a:srgbClr val="DD291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6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9" name="Shape 269"/>
          <p:cNvSpPr txBox="1"/>
          <p:nvPr/>
        </p:nvSpPr>
        <p:spPr>
          <a:xfrm>
            <a:off x="228600" y="6421446"/>
            <a:ext cx="2819400" cy="25391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05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© Copyright 2016 Innosight LLC</a:t>
            </a:r>
          </a:p>
        </p:txBody>
      </p:sp>
      <p:pic>
        <p:nvPicPr>
          <p:cNvPr id="270" name="Shape 270" descr="Innosight_Logo_Fak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172200" y="308673"/>
            <a:ext cx="2514599" cy="68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Shape 2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2852" y="3978666"/>
            <a:ext cx="2371148" cy="21943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304800" y="212055"/>
            <a:ext cx="8524874" cy="771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3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3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3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3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9144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13716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18288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Custom Layout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ustom Layout"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/>
          <p:nvPr/>
        </p:nvSpPr>
        <p:spPr>
          <a:xfrm>
            <a:off x="3320958" y="1186544"/>
            <a:ext cx="2694033" cy="533399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dist="25400" dir="5400000" algn="ctr" rotWithShape="0">
              <a:schemeClr val="dk2"/>
            </a:outerShdw>
          </a:effectLst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Secondary Fills Light</a:t>
            </a:r>
          </a:p>
        </p:txBody>
      </p:sp>
      <p:sp>
        <p:nvSpPr>
          <p:cNvPr id="277" name="Shape 277"/>
          <p:cNvSpPr/>
          <p:nvPr/>
        </p:nvSpPr>
        <p:spPr>
          <a:xfrm>
            <a:off x="457200" y="1186544"/>
            <a:ext cx="2694033" cy="533399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dist="25400" dir="5400000" algn="ctr" rotWithShape="0">
              <a:schemeClr val="dk2"/>
            </a:outerShdw>
          </a:effectLst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/>
            </a:r>
            <a:br>
              <a:rPr lang="en-US" sz="16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6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Primary Fills Dark</a:t>
            </a:r>
          </a:p>
        </p:txBody>
      </p:sp>
      <p:sp>
        <p:nvSpPr>
          <p:cNvPr id="278" name="Shape 278"/>
          <p:cNvSpPr/>
          <p:nvPr/>
        </p:nvSpPr>
        <p:spPr>
          <a:xfrm>
            <a:off x="6221367" y="1186544"/>
            <a:ext cx="2694033" cy="533399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dist="25400" dir="5400000" algn="ctr" rotWithShape="0">
              <a:schemeClr val="dk2"/>
            </a:outerShdw>
          </a:effectLst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Accents</a:t>
            </a:r>
          </a:p>
        </p:txBody>
      </p:sp>
      <p:sp>
        <p:nvSpPr>
          <p:cNvPr id="279" name="Shape 279"/>
          <p:cNvSpPr txBox="1"/>
          <p:nvPr/>
        </p:nvSpPr>
        <p:spPr>
          <a:xfrm>
            <a:off x="248055" y="188640"/>
            <a:ext cx="8496944" cy="7920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-US"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New palette fill colors</a:t>
            </a:r>
          </a:p>
        </p:txBody>
      </p:sp>
      <p:sp>
        <p:nvSpPr>
          <p:cNvPr id="280" name="Shape 280"/>
          <p:cNvSpPr/>
          <p:nvPr/>
        </p:nvSpPr>
        <p:spPr>
          <a:xfrm>
            <a:off x="498545" y="3670217"/>
            <a:ext cx="1295400" cy="901700"/>
          </a:xfrm>
          <a:prstGeom prst="rect">
            <a:avLst/>
          </a:prstGeom>
          <a:solidFill>
            <a:srgbClr val="787878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RGB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120, 120, 120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HEX#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787878</a:t>
            </a:r>
          </a:p>
        </p:txBody>
      </p:sp>
      <p:sp>
        <p:nvSpPr>
          <p:cNvPr id="281" name="Shape 281"/>
          <p:cNvSpPr/>
          <p:nvPr/>
        </p:nvSpPr>
        <p:spPr>
          <a:xfrm>
            <a:off x="3372757" y="3672114"/>
            <a:ext cx="1295400" cy="9144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RGB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204, 204, 204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HEX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CCCCCC</a:t>
            </a:r>
          </a:p>
        </p:txBody>
      </p:sp>
      <p:sp>
        <p:nvSpPr>
          <p:cNvPr id="282" name="Shape 282"/>
          <p:cNvSpPr/>
          <p:nvPr/>
        </p:nvSpPr>
        <p:spPr>
          <a:xfrm>
            <a:off x="4652541" y="2774041"/>
            <a:ext cx="1329869" cy="914400"/>
          </a:xfrm>
          <a:prstGeom prst="rect">
            <a:avLst/>
          </a:prstGeom>
          <a:solidFill>
            <a:srgbClr val="AFAFA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RGB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175, 175, 175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HEX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AFAFAF</a:t>
            </a:r>
          </a:p>
        </p:txBody>
      </p:sp>
      <p:sp>
        <p:nvSpPr>
          <p:cNvPr id="283" name="Shape 283"/>
          <p:cNvSpPr/>
          <p:nvPr/>
        </p:nvSpPr>
        <p:spPr>
          <a:xfrm>
            <a:off x="3372757" y="1881414"/>
            <a:ext cx="1295400" cy="914400"/>
          </a:xfrm>
          <a:prstGeom prst="rect">
            <a:avLst/>
          </a:prstGeom>
          <a:solidFill>
            <a:srgbClr val="93B4D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RGB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147, 180, 221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HEX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93B4DD</a:t>
            </a:r>
          </a:p>
        </p:txBody>
      </p:sp>
      <p:sp>
        <p:nvSpPr>
          <p:cNvPr id="284" name="Shape 284"/>
          <p:cNvSpPr/>
          <p:nvPr/>
        </p:nvSpPr>
        <p:spPr>
          <a:xfrm>
            <a:off x="499925" y="2774041"/>
            <a:ext cx="1292637" cy="914400"/>
          </a:xfrm>
          <a:prstGeom prst="rect">
            <a:avLst/>
          </a:prstGeom>
          <a:solidFill>
            <a:srgbClr val="5C8C4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RGB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92, 140, 70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HEX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5C8C46</a:t>
            </a:r>
          </a:p>
        </p:txBody>
      </p:sp>
      <p:sp>
        <p:nvSpPr>
          <p:cNvPr id="285" name="Shape 285"/>
          <p:cNvSpPr/>
          <p:nvPr/>
        </p:nvSpPr>
        <p:spPr>
          <a:xfrm>
            <a:off x="4664528" y="3663510"/>
            <a:ext cx="1322856" cy="914400"/>
          </a:xfrm>
          <a:prstGeom prst="rect">
            <a:avLst/>
          </a:prstGeom>
          <a:solidFill>
            <a:srgbClr val="F5E597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RGB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245, 229, 151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HEX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F5E597</a:t>
            </a:r>
          </a:p>
        </p:txBody>
      </p:sp>
      <p:sp>
        <p:nvSpPr>
          <p:cNvPr id="286" name="Shape 286"/>
          <p:cNvSpPr/>
          <p:nvPr/>
        </p:nvSpPr>
        <p:spPr>
          <a:xfrm>
            <a:off x="499927" y="1877784"/>
            <a:ext cx="1292637" cy="896257"/>
          </a:xfrm>
          <a:prstGeom prst="rect">
            <a:avLst/>
          </a:prstGeom>
          <a:solidFill>
            <a:srgbClr val="22589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RGB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34, 88, 150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HEX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225896</a:t>
            </a:r>
          </a:p>
        </p:txBody>
      </p:sp>
      <p:sp>
        <p:nvSpPr>
          <p:cNvPr id="287" name="Shape 287"/>
          <p:cNvSpPr/>
          <p:nvPr/>
        </p:nvSpPr>
        <p:spPr>
          <a:xfrm>
            <a:off x="3372983" y="2784927"/>
            <a:ext cx="1295400" cy="885289"/>
          </a:xfrm>
          <a:prstGeom prst="rect">
            <a:avLst/>
          </a:prstGeom>
          <a:solidFill>
            <a:srgbClr val="A4C993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RGB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164, 201, 147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HEX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A4C993</a:t>
            </a:r>
          </a:p>
        </p:txBody>
      </p:sp>
      <p:sp>
        <p:nvSpPr>
          <p:cNvPr id="288" name="Shape 288"/>
          <p:cNvSpPr/>
          <p:nvPr/>
        </p:nvSpPr>
        <p:spPr>
          <a:xfrm>
            <a:off x="6272982" y="2810941"/>
            <a:ext cx="1295400" cy="927100"/>
          </a:xfrm>
          <a:prstGeom prst="rect">
            <a:avLst/>
          </a:prstGeom>
          <a:solidFill>
            <a:srgbClr val="7877C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RGB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120, 119, 193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HEX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7877C1</a:t>
            </a:r>
          </a:p>
        </p:txBody>
      </p:sp>
      <p:sp>
        <p:nvSpPr>
          <p:cNvPr id="289" name="Shape 289"/>
          <p:cNvSpPr/>
          <p:nvPr/>
        </p:nvSpPr>
        <p:spPr>
          <a:xfrm>
            <a:off x="6272982" y="1896541"/>
            <a:ext cx="1295400" cy="914400"/>
          </a:xfrm>
          <a:prstGeom prst="rect">
            <a:avLst/>
          </a:prstGeom>
          <a:solidFill>
            <a:srgbClr val="6EB4C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RGB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110, 180, 205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HEX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6EB4CD</a:t>
            </a:r>
          </a:p>
        </p:txBody>
      </p:sp>
      <p:sp>
        <p:nvSpPr>
          <p:cNvPr id="290" name="Shape 290"/>
          <p:cNvSpPr/>
          <p:nvPr/>
        </p:nvSpPr>
        <p:spPr>
          <a:xfrm>
            <a:off x="7576457" y="1885043"/>
            <a:ext cx="1292225" cy="914400"/>
          </a:xfrm>
          <a:prstGeom prst="rect">
            <a:avLst/>
          </a:prstGeom>
          <a:solidFill>
            <a:srgbClr val="8A152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RGB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138, 21, 38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HEX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8A1526</a:t>
            </a:r>
          </a:p>
        </p:txBody>
      </p:sp>
      <p:sp>
        <p:nvSpPr>
          <p:cNvPr id="291" name="Shape 291"/>
          <p:cNvSpPr/>
          <p:nvPr/>
        </p:nvSpPr>
        <p:spPr>
          <a:xfrm>
            <a:off x="4664528" y="1893207"/>
            <a:ext cx="1317169" cy="887185"/>
          </a:xfrm>
          <a:prstGeom prst="rect">
            <a:avLst/>
          </a:prstGeom>
          <a:solidFill>
            <a:srgbClr val="F6C28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RGB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246, 194, 130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HEX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F6C282</a:t>
            </a:r>
          </a:p>
        </p:txBody>
      </p:sp>
      <p:sp>
        <p:nvSpPr>
          <p:cNvPr id="292" name="Shape 292"/>
          <p:cNvSpPr txBox="1"/>
          <p:nvPr/>
        </p:nvSpPr>
        <p:spPr>
          <a:xfrm>
            <a:off x="568689" y="4724400"/>
            <a:ext cx="2520223" cy="181588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6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Same palette colors as v.1. But for fills and objects we recommend using these darker palette colors, which are bolder and stand out more on a slide. </a:t>
            </a:r>
          </a:p>
        </p:txBody>
      </p:sp>
      <p:sp>
        <p:nvSpPr>
          <p:cNvPr id="293" name="Shape 293"/>
          <p:cNvSpPr txBox="1"/>
          <p:nvPr/>
        </p:nvSpPr>
        <p:spPr>
          <a:xfrm>
            <a:off x="3467162" y="4765964"/>
            <a:ext cx="2520223" cy="15696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6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When you need to communicate information hierarchy with color, use these lighter complementary colors as secondary fills.</a:t>
            </a:r>
          </a:p>
        </p:txBody>
      </p:sp>
      <p:sp>
        <p:nvSpPr>
          <p:cNvPr id="294" name="Shape 294"/>
          <p:cNvSpPr txBox="1"/>
          <p:nvPr/>
        </p:nvSpPr>
        <p:spPr>
          <a:xfrm>
            <a:off x="6324107" y="4807528"/>
            <a:ext cx="2520223" cy="132343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6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Use accent colors for takeaways, concepts you want to highlight, arrows and so on. Use these sparingly!</a:t>
            </a:r>
          </a:p>
        </p:txBody>
      </p:sp>
      <p:sp>
        <p:nvSpPr>
          <p:cNvPr id="295" name="Shape 295"/>
          <p:cNvSpPr/>
          <p:nvPr/>
        </p:nvSpPr>
        <p:spPr>
          <a:xfrm>
            <a:off x="1780485" y="1877784"/>
            <a:ext cx="1281884" cy="918030"/>
          </a:xfrm>
          <a:prstGeom prst="rect">
            <a:avLst/>
          </a:prstGeom>
          <a:solidFill>
            <a:srgbClr val="DD291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RGB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221, 41, 30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HEX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DD291E</a:t>
            </a:r>
          </a:p>
        </p:txBody>
      </p:sp>
      <p:sp>
        <p:nvSpPr>
          <p:cNvPr id="296" name="Shape 296"/>
          <p:cNvSpPr/>
          <p:nvPr/>
        </p:nvSpPr>
        <p:spPr>
          <a:xfrm>
            <a:off x="1793944" y="3660942"/>
            <a:ext cx="1262431" cy="914400"/>
          </a:xfrm>
          <a:prstGeom prst="rect">
            <a:avLst/>
          </a:prstGeom>
          <a:solidFill>
            <a:srgbClr val="4A83C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RGB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74, 131, 198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HEX#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4A83C6</a:t>
            </a:r>
          </a:p>
        </p:txBody>
      </p:sp>
      <p:sp>
        <p:nvSpPr>
          <p:cNvPr id="297" name="Shape 297"/>
          <p:cNvSpPr/>
          <p:nvPr/>
        </p:nvSpPr>
        <p:spPr>
          <a:xfrm>
            <a:off x="1792564" y="2799444"/>
            <a:ext cx="1275699" cy="899883"/>
          </a:xfrm>
          <a:prstGeom prst="rect">
            <a:avLst/>
          </a:prstGeom>
          <a:solidFill>
            <a:srgbClr val="EF82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RGB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239, 130, 0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HEX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EF8200</a:t>
            </a: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>
            <a:spLocks noGrp="1"/>
          </p:cNvSpPr>
          <p:nvPr>
            <p:ph type="title"/>
          </p:nvPr>
        </p:nvSpPr>
        <p:spPr>
          <a:xfrm>
            <a:off x="304800" y="201168"/>
            <a:ext cx="8524874" cy="771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3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3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3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3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9144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13716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18288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300" name="Shape 300"/>
          <p:cNvSpPr txBox="1">
            <a:spLocks noGrp="1"/>
          </p:cNvSpPr>
          <p:nvPr>
            <p:ph type="body" idx="1"/>
          </p:nvPr>
        </p:nvSpPr>
        <p:spPr>
          <a:xfrm>
            <a:off x="352425" y="1266824"/>
            <a:ext cx="8485631" cy="52669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0000" marR="0" lvl="0" indent="-88369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11000"/>
              <a:buFont typeface="Arial"/>
              <a:buChar char="•"/>
              <a:defRPr sz="13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60000" marR="0" lvl="1" indent="-996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  <a:defRPr sz="13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540000" marR="0" lvl="2" indent="-10597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95000"/>
              <a:buFont typeface="Arial"/>
              <a:buChar char="▪"/>
              <a:defRPr sz="13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270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270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entury Gothic"/>
              <a:buChar char="»"/>
              <a:defRPr sz="20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entury Gothic"/>
              <a:buChar char="»"/>
              <a:defRPr sz="20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entury Gothic"/>
              <a:buChar char="»"/>
              <a:defRPr sz="20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entury Gothic"/>
              <a:buChar char="»"/>
              <a:defRPr sz="20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xt and Chart Layout"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>
            <a:spLocks noGrp="1"/>
          </p:cNvSpPr>
          <p:nvPr>
            <p:ph type="title"/>
          </p:nvPr>
        </p:nvSpPr>
        <p:spPr>
          <a:xfrm>
            <a:off x="304800" y="212055"/>
            <a:ext cx="8524874" cy="771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3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3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3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3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9144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13716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18288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303" name="Shape 303"/>
          <p:cNvSpPr>
            <a:spLocks noGrp="1"/>
          </p:cNvSpPr>
          <p:nvPr>
            <p:ph type="pic" idx="2"/>
          </p:nvPr>
        </p:nvSpPr>
        <p:spPr>
          <a:xfrm>
            <a:off x="4645151" y="1271016"/>
            <a:ext cx="4169664" cy="5266944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91425" rIns="91425" bIns="91425" anchor="t" anchorCtr="0"/>
          <a:lstStyle>
            <a:lvl1pPr marL="180000" marR="0" lvl="0" indent="-88369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11000"/>
              <a:buFont typeface="Arial"/>
              <a:buChar char="•"/>
              <a:defRPr sz="13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60000" marR="0" lvl="1" indent="-996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  <a:defRPr sz="13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540000" marR="0" lvl="2" indent="-10597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95000"/>
              <a:buFont typeface="Arial"/>
              <a:buChar char="▪"/>
              <a:defRPr sz="13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270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270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entury Gothic"/>
              <a:buChar char="»"/>
              <a:defRPr sz="20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entury Gothic"/>
              <a:buChar char="»"/>
              <a:defRPr sz="20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entury Gothic"/>
              <a:buChar char="»"/>
              <a:defRPr sz="20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entury Gothic"/>
              <a:buChar char="»"/>
              <a:defRPr sz="20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04" name="Shape 304"/>
          <p:cNvSpPr txBox="1">
            <a:spLocks noGrp="1"/>
          </p:cNvSpPr>
          <p:nvPr>
            <p:ph type="body" idx="1"/>
          </p:nvPr>
        </p:nvSpPr>
        <p:spPr>
          <a:xfrm>
            <a:off x="356615" y="1271016"/>
            <a:ext cx="4169664" cy="52669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0000" marR="0" lvl="0" indent="-88369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11000"/>
              <a:buFont typeface="Arial"/>
              <a:buChar char="•"/>
              <a:defRPr sz="13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60000" marR="0" lvl="1" indent="-996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  <a:defRPr sz="13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540000" marR="0" lvl="2" indent="-10597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95000"/>
              <a:buFont typeface="Arial"/>
              <a:buChar char="▪"/>
              <a:defRPr sz="13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270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270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entury Gothic"/>
              <a:buChar char="»"/>
              <a:defRPr sz="20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entury Gothic"/>
              <a:buChar char="»"/>
              <a:defRPr sz="20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entury Gothic"/>
              <a:buChar char="»"/>
              <a:defRPr sz="20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entury Gothic"/>
              <a:buChar char="»"/>
              <a:defRPr sz="20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able Layout"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>
            <a:spLocks noGrp="1"/>
          </p:cNvSpPr>
          <p:nvPr>
            <p:ph type="title"/>
          </p:nvPr>
        </p:nvSpPr>
        <p:spPr>
          <a:xfrm>
            <a:off x="304800" y="212055"/>
            <a:ext cx="8524874" cy="771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3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3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3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3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9144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13716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18288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able Layou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304800" y="212055"/>
            <a:ext cx="8524874" cy="771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3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3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3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3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9144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13716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18288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xt and Picture Layout"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>
            <a:spLocks noGrp="1"/>
          </p:cNvSpPr>
          <p:nvPr>
            <p:ph type="title"/>
          </p:nvPr>
        </p:nvSpPr>
        <p:spPr>
          <a:xfrm>
            <a:off x="304800" y="212055"/>
            <a:ext cx="8524874" cy="771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3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3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3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3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9144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13716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18288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301752" y="1197862"/>
            <a:ext cx="4206240" cy="52669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0000" marR="0" lvl="0" indent="-67224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11000"/>
              <a:buFont typeface="Arial"/>
              <a:buChar char="•"/>
              <a:defRPr sz="16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60000" marR="0" lvl="1" indent="-80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540000" marR="0" lvl="2" indent="-8788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95000"/>
              <a:buFont typeface="Arial"/>
              <a:buChar char="▪"/>
              <a:defRPr sz="16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270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270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entury Gothic"/>
              <a:buChar char="»"/>
              <a:defRPr sz="20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entury Gothic"/>
              <a:buChar char="»"/>
              <a:defRPr sz="20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entury Gothic"/>
              <a:buChar char="»"/>
              <a:defRPr sz="20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entury Gothic"/>
              <a:buChar char="»"/>
              <a:defRPr sz="20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10" name="Shape 310"/>
          <p:cNvSpPr>
            <a:spLocks noGrp="1"/>
          </p:cNvSpPr>
          <p:nvPr>
            <p:ph type="pic" idx="2"/>
          </p:nvPr>
        </p:nvSpPr>
        <p:spPr>
          <a:xfrm>
            <a:off x="4590287" y="1200150"/>
            <a:ext cx="4206240" cy="52669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0000" marR="0" lvl="0" indent="-88369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11000"/>
              <a:buFont typeface="Arial"/>
              <a:buChar char="•"/>
              <a:defRPr sz="13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60000" marR="0" lvl="1" indent="-996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  <a:defRPr sz="13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540000" marR="0" lvl="2" indent="-10597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95000"/>
              <a:buFont typeface="Arial"/>
              <a:buChar char="▪"/>
              <a:defRPr sz="13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270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270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entury Gothic"/>
              <a:buChar char="»"/>
              <a:defRPr sz="20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entury Gothic"/>
              <a:buChar char="»"/>
              <a:defRPr sz="20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entury Gothic"/>
              <a:buChar char="»"/>
              <a:defRPr sz="20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entury Gothic"/>
              <a:buChar char="»"/>
              <a:defRPr sz="20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harts Layout"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>
            <a:spLocks noGrp="1"/>
          </p:cNvSpPr>
          <p:nvPr>
            <p:ph type="title"/>
          </p:nvPr>
        </p:nvSpPr>
        <p:spPr>
          <a:xfrm>
            <a:off x="304800" y="212055"/>
            <a:ext cx="8524874" cy="771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3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3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3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3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9144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13716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18288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313" name="Shape 313"/>
          <p:cNvSpPr>
            <a:spLocks noGrp="1"/>
          </p:cNvSpPr>
          <p:nvPr>
            <p:ph type="pic" idx="2"/>
          </p:nvPr>
        </p:nvSpPr>
        <p:spPr>
          <a:xfrm>
            <a:off x="356615" y="1271016"/>
            <a:ext cx="4169664" cy="5266944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91425" rIns="91425" bIns="91425" anchor="t" anchorCtr="0"/>
          <a:lstStyle>
            <a:lvl1pPr marL="180000" marR="0" lvl="0" indent="-88369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11000"/>
              <a:buFont typeface="Arial"/>
              <a:buChar char="•"/>
              <a:defRPr sz="13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60000" marR="0" lvl="1" indent="-996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  <a:defRPr sz="13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540000" marR="0" lvl="2" indent="-10597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95000"/>
              <a:buFont typeface="Arial"/>
              <a:buChar char="▪"/>
              <a:defRPr sz="13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270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270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entury Gothic"/>
              <a:buChar char="»"/>
              <a:defRPr sz="20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entury Gothic"/>
              <a:buChar char="»"/>
              <a:defRPr sz="20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entury Gothic"/>
              <a:buChar char="»"/>
              <a:defRPr sz="20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entury Gothic"/>
              <a:buChar char="»"/>
              <a:defRPr sz="20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14" name="Shape 314"/>
          <p:cNvSpPr>
            <a:spLocks noGrp="1"/>
          </p:cNvSpPr>
          <p:nvPr>
            <p:ph type="pic" idx="3"/>
          </p:nvPr>
        </p:nvSpPr>
        <p:spPr>
          <a:xfrm>
            <a:off x="4645151" y="1271016"/>
            <a:ext cx="4169664" cy="5266944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91425" rIns="91425" bIns="91425" anchor="t" anchorCtr="0"/>
          <a:lstStyle>
            <a:lvl1pPr marL="180000" marR="0" lvl="0" indent="-88369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11000"/>
              <a:buFont typeface="Arial"/>
              <a:buChar char="•"/>
              <a:defRPr sz="13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60000" marR="0" lvl="1" indent="-996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  <a:defRPr sz="13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540000" marR="0" lvl="2" indent="-10597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95000"/>
              <a:buFont typeface="Arial"/>
              <a:buChar char="▪"/>
              <a:defRPr sz="13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270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270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entury Gothic"/>
              <a:buChar char="»"/>
              <a:defRPr sz="20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entury Gothic"/>
              <a:buChar char="»"/>
              <a:defRPr sz="20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entury Gothic"/>
              <a:buChar char="»"/>
              <a:defRPr sz="20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entury Gothic"/>
              <a:buChar char="»"/>
              <a:defRPr sz="20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hart Layout"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title"/>
          </p:nvPr>
        </p:nvSpPr>
        <p:spPr>
          <a:xfrm>
            <a:off x="304800" y="212055"/>
            <a:ext cx="8524874" cy="771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3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3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3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3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9144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13716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18288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317" name="Shape 317"/>
          <p:cNvSpPr>
            <a:spLocks noGrp="1"/>
          </p:cNvSpPr>
          <p:nvPr>
            <p:ph type="pic" idx="2"/>
          </p:nvPr>
        </p:nvSpPr>
        <p:spPr>
          <a:xfrm>
            <a:off x="352800" y="1047600"/>
            <a:ext cx="8488800" cy="51624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91425" rIns="91425" bIns="91425" anchor="t" anchorCtr="0"/>
          <a:lstStyle>
            <a:lvl1pPr marL="180000" marR="0" lvl="0" indent="-88369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11000"/>
              <a:buFont typeface="Arial"/>
              <a:buChar char="•"/>
              <a:defRPr sz="13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60000" marR="0" lvl="1" indent="-996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  <a:defRPr sz="13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540000" marR="0" lvl="2" indent="-10597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95000"/>
              <a:buFont typeface="Arial"/>
              <a:buChar char="▪"/>
              <a:defRPr sz="13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270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270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entury Gothic"/>
              <a:buChar char="»"/>
              <a:defRPr sz="20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entury Gothic"/>
              <a:buChar char="»"/>
              <a:defRPr sz="20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entury Gothic"/>
              <a:buChar char="»"/>
              <a:defRPr sz="20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entury Gothic"/>
              <a:buChar char="»"/>
              <a:defRPr sz="20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>
            <a:spLocks noGrp="1"/>
          </p:cNvSpPr>
          <p:nvPr>
            <p:ph type="title"/>
          </p:nvPr>
        </p:nvSpPr>
        <p:spPr>
          <a:xfrm>
            <a:off x="304800" y="212055"/>
            <a:ext cx="8524874" cy="771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3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3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3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3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9144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13716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18288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/>
          <p:nvPr/>
        </p:nvSpPr>
        <p:spPr>
          <a:xfrm>
            <a:off x="0" y="838200"/>
            <a:ext cx="9144000" cy="60197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6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xt and Picture Layou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04800" y="212055"/>
            <a:ext cx="8524874" cy="771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3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3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3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3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9144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13716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18288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01752" y="1197862"/>
            <a:ext cx="4206240" cy="52669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0000" marR="0" lvl="0" indent="-67224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11000"/>
              <a:buFont typeface="Arial"/>
              <a:buChar char="•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60000" marR="0" lvl="1" indent="-80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40000" marR="0" lvl="2" indent="-8788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95000"/>
              <a:buFont typeface="Arial"/>
              <a:buChar char="▪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Shape 41"/>
          <p:cNvSpPr>
            <a:spLocks noGrp="1"/>
          </p:cNvSpPr>
          <p:nvPr>
            <p:ph type="pic" idx="2"/>
          </p:nvPr>
        </p:nvSpPr>
        <p:spPr>
          <a:xfrm>
            <a:off x="4590287" y="1200150"/>
            <a:ext cx="4206240" cy="52669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0000" marR="0" lvl="0" indent="-67224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11000"/>
              <a:buFont typeface="Arial"/>
              <a:buChar char="•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60000" marR="0" lvl="1" indent="-80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40000" marR="0" lvl="2" indent="-8788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95000"/>
              <a:buFont typeface="Arial"/>
              <a:buChar char="▪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harts Layou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304800" y="212055"/>
            <a:ext cx="8524874" cy="771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3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3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3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3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9144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13716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18288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44" name="Shape 44"/>
          <p:cNvSpPr>
            <a:spLocks noGrp="1"/>
          </p:cNvSpPr>
          <p:nvPr>
            <p:ph type="pic" idx="2"/>
          </p:nvPr>
        </p:nvSpPr>
        <p:spPr>
          <a:xfrm>
            <a:off x="356615" y="1271016"/>
            <a:ext cx="4169664" cy="5266944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91425" rIns="91425" bIns="91425" anchor="t" anchorCtr="0"/>
          <a:lstStyle>
            <a:lvl1pPr marL="180000" marR="0" lvl="0" indent="-67224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11000"/>
              <a:buFont typeface="Arial"/>
              <a:buChar char="•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60000" marR="0" lvl="1" indent="-80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40000" marR="0" lvl="2" indent="-8788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95000"/>
              <a:buFont typeface="Arial"/>
              <a:buChar char="▪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Shape 45"/>
          <p:cNvSpPr>
            <a:spLocks noGrp="1"/>
          </p:cNvSpPr>
          <p:nvPr>
            <p:ph type="pic" idx="3"/>
          </p:nvPr>
        </p:nvSpPr>
        <p:spPr>
          <a:xfrm>
            <a:off x="4645151" y="1271016"/>
            <a:ext cx="4169664" cy="5266944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91425" rIns="91425" bIns="91425" anchor="t" anchorCtr="0"/>
          <a:lstStyle>
            <a:lvl1pPr marL="180000" marR="0" lvl="0" indent="-67224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11000"/>
              <a:buFont typeface="Arial"/>
              <a:buChar char="•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60000" marR="0" lvl="1" indent="-80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40000" marR="0" lvl="2" indent="-8788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95000"/>
              <a:buFont typeface="Arial"/>
              <a:buChar char="▪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hart Layou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304800" y="212055"/>
            <a:ext cx="8524874" cy="771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3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3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3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3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9144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13716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18288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48" name="Shape 48"/>
          <p:cNvSpPr>
            <a:spLocks noGrp="1"/>
          </p:cNvSpPr>
          <p:nvPr>
            <p:ph type="pic" idx="2"/>
          </p:nvPr>
        </p:nvSpPr>
        <p:spPr>
          <a:xfrm>
            <a:off x="352800" y="1047600"/>
            <a:ext cx="8488800" cy="51624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91425" rIns="91425" bIns="91425" anchor="t" anchorCtr="0"/>
          <a:lstStyle>
            <a:lvl1pPr marL="180000" marR="0" lvl="0" indent="-67224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11000"/>
              <a:buFont typeface="Arial"/>
              <a:buChar char="•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60000" marR="0" lvl="1" indent="-80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40000" marR="0" lvl="2" indent="-8788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95000"/>
              <a:buFont typeface="Arial"/>
              <a:buChar char="▪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04800" y="212055"/>
            <a:ext cx="8524874" cy="771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3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3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3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3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9144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13716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18288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theme" Target="../theme/theme3.xml"/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0.xml"/><Relationship Id="rId13" Type="http://schemas.openxmlformats.org/officeDocument/2006/relationships/theme" Target="../theme/theme4.xml"/><Relationship Id="rId1" Type="http://schemas.openxmlformats.org/officeDocument/2006/relationships/slideLayout" Target="../slideLayouts/slideLayout19.xml"/><Relationship Id="rId2" Type="http://schemas.openxmlformats.org/officeDocument/2006/relationships/slideLayout" Target="../slideLayouts/slideLayout20.xml"/><Relationship Id="rId3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5.xml"/><Relationship Id="rId8" Type="http://schemas.openxmlformats.org/officeDocument/2006/relationships/slideLayout" Target="../slideLayouts/slideLayout26.xml"/><Relationship Id="rId9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8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2.xml"/><Relationship Id="rId13" Type="http://schemas.openxmlformats.org/officeDocument/2006/relationships/theme" Target="../theme/theme5.xml"/><Relationship Id="rId1" Type="http://schemas.openxmlformats.org/officeDocument/2006/relationships/slideLayout" Target="../slideLayouts/slideLayout31.xml"/><Relationship Id="rId2" Type="http://schemas.openxmlformats.org/officeDocument/2006/relationships/slideLayout" Target="../slideLayouts/slideLayout32.xml"/><Relationship Id="rId3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4.xml"/><Relationship Id="rId5" Type="http://schemas.openxmlformats.org/officeDocument/2006/relationships/slideLayout" Target="../slideLayouts/slideLayout35.xml"/><Relationship Id="rId6" Type="http://schemas.openxmlformats.org/officeDocument/2006/relationships/slideLayout" Target="../slideLayouts/slideLayout36.xml"/><Relationship Id="rId7" Type="http://schemas.openxmlformats.org/officeDocument/2006/relationships/slideLayout" Target="../slideLayouts/slideLayout37.xml"/><Relationship Id="rId8" Type="http://schemas.openxmlformats.org/officeDocument/2006/relationships/slideLayout" Target="../slideLayouts/slideLayout38.xml"/><Relationship Id="rId9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0.xml"/></Relationships>
</file>

<file path=ppt/slideMasters/_rels/slideMaster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3.xml"/><Relationship Id="rId12" Type="http://schemas.openxmlformats.org/officeDocument/2006/relationships/slideLayout" Target="../slideLayouts/slideLayout54.xml"/><Relationship Id="rId13" Type="http://schemas.openxmlformats.org/officeDocument/2006/relationships/theme" Target="../theme/theme6.xml"/><Relationship Id="rId1" Type="http://schemas.openxmlformats.org/officeDocument/2006/relationships/slideLayout" Target="../slideLayouts/slideLayout43.xml"/><Relationship Id="rId2" Type="http://schemas.openxmlformats.org/officeDocument/2006/relationships/slideLayout" Target="../slideLayouts/slideLayout44.xml"/><Relationship Id="rId3" Type="http://schemas.openxmlformats.org/officeDocument/2006/relationships/slideLayout" Target="../slideLayouts/slideLayout45.xml"/><Relationship Id="rId4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7.xml"/><Relationship Id="rId6" Type="http://schemas.openxmlformats.org/officeDocument/2006/relationships/slideLayout" Target="../slideLayouts/slideLayout48.xml"/><Relationship Id="rId7" Type="http://schemas.openxmlformats.org/officeDocument/2006/relationships/slideLayout" Target="../slideLayouts/slideLayout49.xml"/><Relationship Id="rId8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10"/>
          <p:cNvPicPr preferRelativeResize="0"/>
          <p:nvPr/>
        </p:nvPicPr>
        <p:blipFill/>
        <p:spPr>
          <a:xfrm>
            <a:off x="1588" y="1588"/>
            <a:ext cx="1587" cy="1587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352425" y="1047750"/>
            <a:ext cx="8486774" cy="51625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0000" marR="0" lvl="0" indent="-67224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11000"/>
              <a:buFont typeface="Arial"/>
              <a:buChar char="•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60000" marR="0" lvl="1" indent="-80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40000" marR="0" lvl="2" indent="-8788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95000"/>
              <a:buFont typeface="Arial"/>
              <a:buChar char="▪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2" name="Shape 12"/>
          <p:cNvCxnSpPr/>
          <p:nvPr/>
        </p:nvCxnSpPr>
        <p:spPr>
          <a:xfrm>
            <a:off x="293913" y="979713"/>
            <a:ext cx="8523515" cy="1587"/>
          </a:xfrm>
          <a:prstGeom prst="straightConnector1">
            <a:avLst/>
          </a:prstGeom>
          <a:noFill/>
          <a:ln w="12700" cap="flat" cmpd="sng">
            <a:solidFill>
              <a:srgbClr val="8996A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Shape 13"/>
          <p:cNvSpPr txBox="1"/>
          <p:nvPr/>
        </p:nvSpPr>
        <p:spPr>
          <a:xfrm>
            <a:off x="222250" y="6222998"/>
            <a:ext cx="6140449" cy="431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184150" marR="0" lvl="0" indent="-184150" algn="l" rtl="0">
              <a:spcBef>
                <a:spcPts val="0"/>
              </a:spcBef>
              <a:buSzPct val="25000"/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14" name="Shape 14"/>
          <p:cNvSpPr txBox="1"/>
          <p:nvPr/>
        </p:nvSpPr>
        <p:spPr>
          <a:xfrm>
            <a:off x="7240200" y="6652800"/>
            <a:ext cx="2894400" cy="53860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Copyright 2016 Innosight LLC </a:t>
            </a: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Shape 15"/>
          <p:cNvSpPr txBox="1"/>
          <p:nvPr/>
        </p:nvSpPr>
        <p:spPr>
          <a:xfrm>
            <a:off x="7010400" y="6652800"/>
            <a:ext cx="2134800" cy="93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304800" y="212055"/>
            <a:ext cx="8524874" cy="771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3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3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3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3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9144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13716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18288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352425" y="1047750"/>
            <a:ext cx="8486774" cy="51625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0000" marR="0" lvl="0" indent="-67224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11000"/>
              <a:buFont typeface="Arial"/>
              <a:buChar char="•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60000" marR="0" lvl="1" indent="-80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40000" marR="0" lvl="2" indent="-8788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95000"/>
              <a:buFont typeface="Arial"/>
              <a:buChar char="▪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54" name="Shape 54"/>
          <p:cNvCxnSpPr/>
          <p:nvPr/>
        </p:nvCxnSpPr>
        <p:spPr>
          <a:xfrm>
            <a:off x="293913" y="979713"/>
            <a:ext cx="8523515" cy="1587"/>
          </a:xfrm>
          <a:prstGeom prst="straightConnector1">
            <a:avLst/>
          </a:prstGeom>
          <a:noFill/>
          <a:ln w="12700" cap="flat" cmpd="sng">
            <a:solidFill>
              <a:srgbClr val="8996A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" name="Shape 55"/>
          <p:cNvSpPr txBox="1"/>
          <p:nvPr/>
        </p:nvSpPr>
        <p:spPr>
          <a:xfrm>
            <a:off x="222250" y="6222998"/>
            <a:ext cx="6140449" cy="431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184150" marR="0" lvl="0" indent="-184150" algn="l" rtl="0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56" name="Shape 56"/>
          <p:cNvSpPr txBox="1"/>
          <p:nvPr/>
        </p:nvSpPr>
        <p:spPr>
          <a:xfrm>
            <a:off x="0" y="6652800"/>
            <a:ext cx="2894400" cy="53860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Copyright 2014 Innosight LLC </a:t>
            </a: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Shape 57"/>
          <p:cNvSpPr txBox="1"/>
          <p:nvPr/>
        </p:nvSpPr>
        <p:spPr>
          <a:xfrm>
            <a:off x="7009200" y="6652800"/>
            <a:ext cx="2134800" cy="93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304800" y="212055"/>
            <a:ext cx="8524874" cy="771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3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3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3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3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9144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13716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18288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52425" y="1047750"/>
            <a:ext cx="8486774" cy="51625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0000" marR="0" lvl="0" indent="-67224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11000"/>
              <a:buFont typeface="Arial"/>
              <a:buChar char="•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60000" marR="0" lvl="1" indent="-80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40000" marR="0" lvl="2" indent="-8788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95000"/>
              <a:buFont typeface="Arial"/>
              <a:buChar char="▪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293913" y="979713"/>
            <a:ext cx="8523515" cy="1587"/>
          </a:xfrm>
          <a:prstGeom prst="straightConnector1">
            <a:avLst/>
          </a:prstGeom>
          <a:noFill/>
          <a:ln w="12700" cap="flat" cmpd="sng">
            <a:solidFill>
              <a:srgbClr val="8996A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" name="Shape 62"/>
          <p:cNvSpPr txBox="1"/>
          <p:nvPr/>
        </p:nvSpPr>
        <p:spPr>
          <a:xfrm>
            <a:off x="222250" y="6222998"/>
            <a:ext cx="6140449" cy="431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184150" marR="0" lvl="0" indent="-184150" algn="l" rtl="0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63" name="Shape 63"/>
          <p:cNvSpPr txBox="1"/>
          <p:nvPr/>
        </p:nvSpPr>
        <p:spPr>
          <a:xfrm>
            <a:off x="7239000" y="6652800"/>
            <a:ext cx="2894400" cy="53860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Copyright 2016 Innosight LLC </a:t>
            </a: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Shape 64"/>
          <p:cNvSpPr txBox="1"/>
          <p:nvPr/>
        </p:nvSpPr>
        <p:spPr>
          <a:xfrm>
            <a:off x="7009200" y="6652800"/>
            <a:ext cx="2134800" cy="93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Shape 121"/>
          <p:cNvPicPr preferRelativeResize="0"/>
          <p:nvPr/>
        </p:nvPicPr>
        <p:blipFill/>
        <p:spPr>
          <a:xfrm>
            <a:off x="1588" y="1588"/>
            <a:ext cx="1587" cy="1587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304800" y="212055"/>
            <a:ext cx="8524874" cy="771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3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3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3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3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9144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13716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18288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352425" y="1047750"/>
            <a:ext cx="8486774" cy="51625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0000" marR="0" lvl="0" indent="-88369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11000"/>
              <a:buFont typeface="Arial"/>
              <a:buChar char="•"/>
              <a:defRPr sz="13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60000" marR="0" lvl="1" indent="-996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  <a:defRPr sz="13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540000" marR="0" lvl="2" indent="-10597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95000"/>
              <a:buFont typeface="Arial"/>
              <a:buChar char="▪"/>
              <a:defRPr sz="13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270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270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entury Gothic"/>
              <a:buChar char="»"/>
              <a:defRPr sz="20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entury Gothic"/>
              <a:buChar char="»"/>
              <a:defRPr sz="20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entury Gothic"/>
              <a:buChar char="»"/>
              <a:defRPr sz="20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entury Gothic"/>
              <a:buChar char="»"/>
              <a:defRPr sz="20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4" name="Shape 124"/>
          <p:cNvSpPr txBox="1"/>
          <p:nvPr/>
        </p:nvSpPr>
        <p:spPr>
          <a:xfrm>
            <a:off x="222250" y="6222998"/>
            <a:ext cx="6140449" cy="431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184150" marR="0" lvl="0" indent="-184150" algn="l" rtl="0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</a:p>
        </p:txBody>
      </p:sp>
      <p:sp>
        <p:nvSpPr>
          <p:cNvPr id="125" name="Shape 125"/>
          <p:cNvSpPr txBox="1"/>
          <p:nvPr/>
        </p:nvSpPr>
        <p:spPr>
          <a:xfrm>
            <a:off x="7239000" y="6652800"/>
            <a:ext cx="2894400" cy="53860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© Copyright 2016 Innosight LLC </a:t>
            </a: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6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6" name="Shape 126"/>
          <p:cNvSpPr txBox="1"/>
          <p:nvPr/>
        </p:nvSpPr>
        <p:spPr>
          <a:xfrm>
            <a:off x="7009200" y="6652800"/>
            <a:ext cx="2134800" cy="93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8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304800" y="212055"/>
            <a:ext cx="8524874" cy="771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3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3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3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3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9144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13716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18288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352425" y="1047750"/>
            <a:ext cx="8486774" cy="51625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0000" marR="0" lvl="0" indent="-88369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11000"/>
              <a:buFont typeface="Arial"/>
              <a:buChar char="•"/>
              <a:defRPr sz="13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60000" marR="0" lvl="1" indent="-996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  <a:defRPr sz="13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540000" marR="0" lvl="2" indent="-10597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95000"/>
              <a:buFont typeface="Arial"/>
              <a:buChar char="▪"/>
              <a:defRPr sz="13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270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270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entury Gothic"/>
              <a:buChar char="»"/>
              <a:defRPr sz="20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entury Gothic"/>
              <a:buChar char="»"/>
              <a:defRPr sz="20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entury Gothic"/>
              <a:buChar char="»"/>
              <a:defRPr sz="20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entury Gothic"/>
              <a:buChar char="»"/>
              <a:defRPr sz="20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90" name="Shape 190"/>
          <p:cNvSpPr txBox="1"/>
          <p:nvPr/>
        </p:nvSpPr>
        <p:spPr>
          <a:xfrm>
            <a:off x="222250" y="6222998"/>
            <a:ext cx="6140449" cy="431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184150" marR="0" lvl="0" indent="-184150" algn="l" rtl="0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</a:p>
        </p:txBody>
      </p:sp>
      <p:sp>
        <p:nvSpPr>
          <p:cNvPr id="191" name="Shape 191"/>
          <p:cNvSpPr txBox="1"/>
          <p:nvPr/>
        </p:nvSpPr>
        <p:spPr>
          <a:xfrm>
            <a:off x="7239000" y="6652800"/>
            <a:ext cx="2894400" cy="53860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© Copyright 2016 Innosight LLC </a:t>
            </a: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6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2" name="Shape 192"/>
          <p:cNvSpPr txBox="1"/>
          <p:nvPr/>
        </p:nvSpPr>
        <p:spPr>
          <a:xfrm>
            <a:off x="7009200" y="6652800"/>
            <a:ext cx="2134800" cy="93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8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Shape 256"/>
          <p:cNvPicPr preferRelativeResize="0"/>
          <p:nvPr/>
        </p:nvPicPr>
        <p:blipFill/>
        <p:spPr>
          <a:xfrm>
            <a:off x="1588" y="1588"/>
            <a:ext cx="1587" cy="1587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xfrm>
            <a:off x="304800" y="212055"/>
            <a:ext cx="8524874" cy="771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3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3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3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3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9144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13716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18288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352425" y="1047750"/>
            <a:ext cx="8486774" cy="51625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0000" marR="0" lvl="0" indent="-88369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11000"/>
              <a:buFont typeface="Arial"/>
              <a:buChar char="•"/>
              <a:defRPr sz="13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60000" marR="0" lvl="1" indent="-996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  <a:defRPr sz="13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540000" marR="0" lvl="2" indent="-10597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95000"/>
              <a:buFont typeface="Arial"/>
              <a:buChar char="▪"/>
              <a:defRPr sz="13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270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270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entury Gothic"/>
              <a:buChar char="»"/>
              <a:defRPr sz="20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entury Gothic"/>
              <a:buChar char="»"/>
              <a:defRPr sz="20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entury Gothic"/>
              <a:buChar char="»"/>
              <a:defRPr sz="20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entury Gothic"/>
              <a:buChar char="»"/>
              <a:defRPr sz="20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59" name="Shape 259"/>
          <p:cNvSpPr txBox="1"/>
          <p:nvPr/>
        </p:nvSpPr>
        <p:spPr>
          <a:xfrm>
            <a:off x="222250" y="6222998"/>
            <a:ext cx="6140449" cy="431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184150" marR="0" lvl="0" indent="-184150" algn="l" rtl="0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7239000" y="6652800"/>
            <a:ext cx="2894400" cy="53860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© Copyright 2016 Innosight LLC </a:t>
            </a: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6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1" name="Shape 261"/>
          <p:cNvSpPr txBox="1"/>
          <p:nvPr/>
        </p:nvSpPr>
        <p:spPr>
          <a:xfrm>
            <a:off x="7009200" y="6652800"/>
            <a:ext cx="2134800" cy="93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8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jpg"/><Relationship Id="rId7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image" Target="../media/image20.png"/><Relationship Id="rId9" Type="http://schemas.openxmlformats.org/officeDocument/2006/relationships/image" Target="../media/image21.png"/><Relationship Id="rId10" Type="http://schemas.openxmlformats.org/officeDocument/2006/relationships/image" Target="../media/image22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2.jp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gif"/><Relationship Id="rId8" Type="http://schemas.openxmlformats.org/officeDocument/2006/relationships/image" Target="../media/image28.jpg"/><Relationship Id="rId9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31.tif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6" name="Shape 326" descr="C:\Users\amathur\Downloads\home@2x (1)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3886200"/>
            <a:ext cx="9296399" cy="165351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1" name="Shape 331"/>
          <p:cNvPicPr preferRelativeResize="0"/>
          <p:nvPr/>
        </p:nvPicPr>
        <p:blipFill/>
        <p:spPr>
          <a:xfrm>
            <a:off x="1588" y="1588"/>
            <a:ext cx="1587" cy="1587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332" name="Shape 332"/>
          <p:cNvSpPr/>
          <p:nvPr/>
        </p:nvSpPr>
        <p:spPr>
          <a:xfrm>
            <a:off x="0" y="-12031"/>
            <a:ext cx="9144000" cy="469231"/>
          </a:xfrm>
          <a:prstGeom prst="rect">
            <a:avLst/>
          </a:prstGeom>
          <a:solidFill>
            <a:srgbClr val="4C4C4C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  <a:r>
              <a:rPr lang="en-US" sz="2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i="0" u="none" strike="noStrike" cap="non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//</a:t>
            </a:r>
            <a:r>
              <a:rPr lang="en-US" sz="2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BEER SELECTION IS TEDIOUS</a:t>
            </a:r>
          </a:p>
        </p:txBody>
      </p:sp>
      <p:sp>
        <p:nvSpPr>
          <p:cNvPr id="333" name="Shape 333"/>
          <p:cNvSpPr/>
          <p:nvPr/>
        </p:nvSpPr>
        <p:spPr>
          <a:xfrm>
            <a:off x="8503918" y="-12033"/>
            <a:ext cx="640081" cy="46923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000" b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4" name="Shape 334"/>
          <p:cNvSpPr/>
          <p:nvPr/>
        </p:nvSpPr>
        <p:spPr>
          <a:xfrm>
            <a:off x="8458200" y="-12033"/>
            <a:ext cx="45718" cy="62163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5" name="Shape 335" descr="C:\Users\amathur\Downloads\image1 (1)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4400" y="909991"/>
            <a:ext cx="6717355" cy="5038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Shape 340"/>
          <p:cNvPicPr preferRelativeResize="0"/>
          <p:nvPr/>
        </p:nvPicPr>
        <p:blipFill/>
        <p:spPr>
          <a:xfrm>
            <a:off x="1588" y="1588"/>
            <a:ext cx="1587" cy="1587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341" name="Shape 341"/>
          <p:cNvSpPr/>
          <p:nvPr/>
        </p:nvSpPr>
        <p:spPr>
          <a:xfrm>
            <a:off x="3249167" y="2209800"/>
            <a:ext cx="1627632" cy="283464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Shape 342"/>
          <p:cNvSpPr/>
          <p:nvPr/>
        </p:nvSpPr>
        <p:spPr>
          <a:xfrm>
            <a:off x="0" y="-12031"/>
            <a:ext cx="9144000" cy="469231"/>
          </a:xfrm>
          <a:prstGeom prst="rect">
            <a:avLst/>
          </a:prstGeom>
          <a:solidFill>
            <a:srgbClr val="4C4C4C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  <a:r>
              <a:rPr lang="en-US" sz="2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//</a:t>
            </a:r>
            <a:r>
              <a:rPr lang="en-US" sz="2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BEER SELECTION IS TEDIOUS</a:t>
            </a:r>
          </a:p>
        </p:txBody>
      </p:sp>
      <p:sp>
        <p:nvSpPr>
          <p:cNvPr id="343" name="Shape 343"/>
          <p:cNvSpPr/>
          <p:nvPr/>
        </p:nvSpPr>
        <p:spPr>
          <a:xfrm>
            <a:off x="8503918" y="-12033"/>
            <a:ext cx="640081" cy="46923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000" b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4" name="Shape 344"/>
          <p:cNvSpPr/>
          <p:nvPr/>
        </p:nvSpPr>
        <p:spPr>
          <a:xfrm>
            <a:off x="8458200" y="-12033"/>
            <a:ext cx="45718" cy="62163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Shape 345"/>
          <p:cNvSpPr/>
          <p:nvPr/>
        </p:nvSpPr>
        <p:spPr>
          <a:xfrm>
            <a:off x="152400" y="5401269"/>
            <a:ext cx="8763000" cy="923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IMPROVING THE CURRENT SELECTION PROCESS AND CREATING LONG-TERM VALUE CAN BE REALIZED BY…</a:t>
            </a:r>
            <a:br>
              <a:rPr lang="en-US" sz="1400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en-US" sz="20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CURATING BEER RECOMMENDATIONS &amp; CONTINUOUSLY IMPROVING ANALYTICS &amp; PERFORMANCE</a:t>
            </a:r>
          </a:p>
        </p:txBody>
      </p:sp>
      <p:sp>
        <p:nvSpPr>
          <p:cNvPr id="346" name="Shape 346"/>
          <p:cNvSpPr/>
          <p:nvPr/>
        </p:nvSpPr>
        <p:spPr>
          <a:xfrm>
            <a:off x="809022" y="2192160"/>
            <a:ext cx="1625925" cy="283464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Shape 347"/>
          <p:cNvSpPr/>
          <p:nvPr/>
        </p:nvSpPr>
        <p:spPr>
          <a:xfrm>
            <a:off x="808954" y="2286242"/>
            <a:ext cx="1626060" cy="112338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4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 large proportion </a:t>
            </a:r>
            <a:r>
              <a:rPr lang="en-US" sz="13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of customers have difficulty selecting a beer at a bar</a:t>
            </a:r>
          </a:p>
        </p:txBody>
      </p:sp>
      <p:sp>
        <p:nvSpPr>
          <p:cNvPr id="348" name="Shape 348"/>
          <p:cNvSpPr/>
          <p:nvPr/>
        </p:nvSpPr>
        <p:spPr>
          <a:xfrm>
            <a:off x="909907" y="4802016"/>
            <a:ext cx="1368178" cy="2154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800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Source: customer research</a:t>
            </a:r>
          </a:p>
        </p:txBody>
      </p:sp>
      <p:sp>
        <p:nvSpPr>
          <p:cNvPr id="349" name="Shape 349"/>
          <p:cNvSpPr/>
          <p:nvPr/>
        </p:nvSpPr>
        <p:spPr>
          <a:xfrm>
            <a:off x="5562600" y="2192160"/>
            <a:ext cx="1969435" cy="283464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Shape 350"/>
          <p:cNvSpPr/>
          <p:nvPr/>
        </p:nvSpPr>
        <p:spPr>
          <a:xfrm>
            <a:off x="5567121" y="2286242"/>
            <a:ext cx="1960392" cy="89255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3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… as a result, bars are looking to </a:t>
            </a:r>
            <a:r>
              <a:rPr lang="en-US" sz="1300" b="1">
                <a:solidFill>
                  <a:srgbClr val="FFC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enhance the customer experience &amp; grow sales</a:t>
            </a:r>
          </a:p>
        </p:txBody>
      </p:sp>
      <p:pic>
        <p:nvPicPr>
          <p:cNvPr id="351" name="Shape 351" descr="https://d30y9cdsu7xlg0.cloudfront.net/png/64573-20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79103" y="5557937"/>
            <a:ext cx="888696" cy="888696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Shape 352"/>
          <p:cNvSpPr/>
          <p:nvPr/>
        </p:nvSpPr>
        <p:spPr>
          <a:xfrm>
            <a:off x="3243858" y="2286242"/>
            <a:ext cx="1620159" cy="12926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3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Leading to unsatisfactory beer selections, increased order times &amp; </a:t>
            </a:r>
            <a:r>
              <a:rPr lang="en-US" sz="13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missed sales </a:t>
            </a:r>
            <a:r>
              <a:rPr lang="en-US" sz="13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opportunities</a:t>
            </a:r>
          </a:p>
        </p:txBody>
      </p:sp>
      <p:sp>
        <p:nvSpPr>
          <p:cNvPr id="353" name="Shape 353"/>
          <p:cNvSpPr/>
          <p:nvPr/>
        </p:nvSpPr>
        <p:spPr>
          <a:xfrm>
            <a:off x="1757355" y="990600"/>
            <a:ext cx="7158044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WIDE VARIETY OF BEER IS NEGATIVELY IMPACTING CUSTOMERS’ SELECTION PROCESS</a:t>
            </a:r>
          </a:p>
        </p:txBody>
      </p:sp>
      <p:pic>
        <p:nvPicPr>
          <p:cNvPr id="354" name="Shape 35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4466" y="664533"/>
            <a:ext cx="1365732" cy="1329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Shape 355" descr="C:\Users\amathur\Desktop\Emoticons Guestion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50000" y="3587010"/>
            <a:ext cx="1137389" cy="113738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Shape 356" descr="C:\Users\amathur\Desktop\missed-target.jp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355580" y="3727037"/>
            <a:ext cx="1396715" cy="857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Shape 357" descr="C:\Users\amathur\Desktop\download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832942" y="3297067"/>
            <a:ext cx="1428749" cy="1428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" name="Shape 362"/>
          <p:cNvPicPr preferRelativeResize="0"/>
          <p:nvPr/>
        </p:nvPicPr>
        <p:blipFill/>
        <p:spPr>
          <a:xfrm>
            <a:off x="1588" y="1588"/>
            <a:ext cx="1587" cy="1587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363" name="Shape 363"/>
          <p:cNvSpPr/>
          <p:nvPr/>
        </p:nvSpPr>
        <p:spPr>
          <a:xfrm>
            <a:off x="0" y="-12031"/>
            <a:ext cx="9144000" cy="469231"/>
          </a:xfrm>
          <a:prstGeom prst="rect">
            <a:avLst/>
          </a:prstGeom>
          <a:solidFill>
            <a:srgbClr val="4C4C4C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</a:t>
            </a:r>
            <a:r>
              <a:rPr lang="en-US" sz="2400" b="1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SOLUTION </a:t>
            </a:r>
            <a:r>
              <a:rPr lang="en-US" sz="2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//</a:t>
            </a:r>
            <a:r>
              <a:rPr lang="en-US" sz="2400" b="1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CURATED, REAL-TIME BEER SELECTION</a:t>
            </a:r>
          </a:p>
        </p:txBody>
      </p:sp>
      <p:sp>
        <p:nvSpPr>
          <p:cNvPr id="364" name="Shape 364"/>
          <p:cNvSpPr/>
          <p:nvPr/>
        </p:nvSpPr>
        <p:spPr>
          <a:xfrm>
            <a:off x="8503918" y="-12033"/>
            <a:ext cx="640081" cy="46923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000" b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5" name="Shape 365"/>
          <p:cNvSpPr/>
          <p:nvPr/>
        </p:nvSpPr>
        <p:spPr>
          <a:xfrm>
            <a:off x="8458200" y="-12033"/>
            <a:ext cx="45718" cy="62163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Shape 366"/>
          <p:cNvSpPr txBox="1"/>
          <p:nvPr/>
        </p:nvSpPr>
        <p:spPr>
          <a:xfrm>
            <a:off x="4466371" y="1066800"/>
            <a:ext cx="4525228" cy="1066446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Swiil will enable bars / customers to simplify the </a:t>
            </a:r>
            <a:r>
              <a:rPr lang="en-US" sz="18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beer selection </a:t>
            </a:r>
            <a:r>
              <a:rPr lang="en-US" sz="18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process, improve ordering efficiency, and increase sales</a:t>
            </a:r>
          </a:p>
        </p:txBody>
      </p:sp>
      <p:sp>
        <p:nvSpPr>
          <p:cNvPr id="367" name="Shape 367"/>
          <p:cNvSpPr/>
          <p:nvPr/>
        </p:nvSpPr>
        <p:spPr>
          <a:xfrm>
            <a:off x="3448580" y="3179924"/>
            <a:ext cx="5421628" cy="3331027"/>
          </a:xfrm>
          <a:prstGeom prst="rect">
            <a:avLst/>
          </a:prstGeom>
          <a:noFill/>
          <a:ln w="254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Shape 368"/>
          <p:cNvSpPr txBox="1"/>
          <p:nvPr/>
        </p:nvSpPr>
        <p:spPr>
          <a:xfrm>
            <a:off x="3429000" y="3195799"/>
            <a:ext cx="5414600" cy="346248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b="1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KEY FEATURES</a:t>
            </a:r>
          </a:p>
        </p:txBody>
      </p:sp>
      <p:sp>
        <p:nvSpPr>
          <p:cNvPr id="369" name="Shape 369" descr="*"/>
          <p:cNvSpPr/>
          <p:nvPr/>
        </p:nvSpPr>
        <p:spPr>
          <a:xfrm>
            <a:off x="389843" y="1130633"/>
            <a:ext cx="85724" cy="85724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Shape 370" descr="*"/>
          <p:cNvSpPr/>
          <p:nvPr/>
        </p:nvSpPr>
        <p:spPr>
          <a:xfrm>
            <a:off x="389843" y="1233026"/>
            <a:ext cx="85724" cy="85724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1" name="Shape 371" descr="Analytics and data processing. Information and statistic vector art illustratio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4825" y="4234476"/>
            <a:ext cx="2238374" cy="2238376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Shape 372"/>
          <p:cNvSpPr txBox="1"/>
          <p:nvPr/>
        </p:nvSpPr>
        <p:spPr>
          <a:xfrm>
            <a:off x="99059" y="2060511"/>
            <a:ext cx="1173480" cy="44145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External Data Sources</a:t>
            </a:r>
          </a:p>
        </p:txBody>
      </p:sp>
      <p:sp>
        <p:nvSpPr>
          <p:cNvPr id="373" name="Shape 373"/>
          <p:cNvSpPr txBox="1"/>
          <p:nvPr/>
        </p:nvSpPr>
        <p:spPr>
          <a:xfrm>
            <a:off x="1949021" y="2757069"/>
            <a:ext cx="1718092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Point of Sale</a:t>
            </a:r>
          </a:p>
        </p:txBody>
      </p:sp>
      <p:grpSp>
        <p:nvGrpSpPr>
          <p:cNvPr id="374" name="Shape 374"/>
          <p:cNvGrpSpPr/>
          <p:nvPr/>
        </p:nvGrpSpPr>
        <p:grpSpPr>
          <a:xfrm>
            <a:off x="239233" y="3149721"/>
            <a:ext cx="2735127" cy="622447"/>
            <a:chOff x="353294" y="3330176"/>
            <a:chExt cx="2313704" cy="708422"/>
          </a:xfrm>
        </p:grpSpPr>
        <p:cxnSp>
          <p:nvCxnSpPr>
            <p:cNvPr id="375" name="Shape 375"/>
            <p:cNvCxnSpPr/>
            <p:nvPr/>
          </p:nvCxnSpPr>
          <p:spPr>
            <a:xfrm>
              <a:off x="1703584" y="3533510"/>
              <a:ext cx="0" cy="307777"/>
            </a:xfrm>
            <a:prstGeom prst="straightConnector1">
              <a:avLst/>
            </a:prstGeom>
            <a:noFill/>
            <a:ln w="19050" cap="flat" cmpd="sng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76" name="Shape 376"/>
            <p:cNvSpPr/>
            <p:nvPr/>
          </p:nvSpPr>
          <p:spPr>
            <a:xfrm>
              <a:off x="353294" y="3330176"/>
              <a:ext cx="2313704" cy="708422"/>
            </a:xfrm>
            <a:prstGeom prst="roundRect">
              <a:avLst>
                <a:gd name="adj" fmla="val 16667"/>
              </a:avLst>
            </a:prstGeom>
            <a:noFill/>
            <a:ln w="12700" cap="flat" cmpd="sng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77" name="Shape 377"/>
          <p:cNvCxnSpPr/>
          <p:nvPr/>
        </p:nvCxnSpPr>
        <p:spPr>
          <a:xfrm rot="10800000">
            <a:off x="1752599" y="1396895"/>
            <a:ext cx="1350826" cy="0"/>
          </a:xfrm>
          <a:prstGeom prst="straightConnector1">
            <a:avLst/>
          </a:prstGeom>
          <a:noFill/>
          <a:ln w="19050" cap="flat" cmpd="sng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378" name="Shape 378"/>
          <p:cNvCxnSpPr/>
          <p:nvPr/>
        </p:nvCxnSpPr>
        <p:spPr>
          <a:xfrm rot="10800000">
            <a:off x="1708150" y="1233026"/>
            <a:ext cx="1600199" cy="0"/>
          </a:xfrm>
          <a:prstGeom prst="straightConnector1">
            <a:avLst/>
          </a:prstGeom>
          <a:noFill/>
          <a:ln w="19050" cap="flat" cmpd="sng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379" name="Shape 379"/>
          <p:cNvCxnSpPr/>
          <p:nvPr/>
        </p:nvCxnSpPr>
        <p:spPr>
          <a:xfrm rot="10800000">
            <a:off x="3537473" y="982954"/>
            <a:ext cx="0" cy="403182"/>
          </a:xfrm>
          <a:prstGeom prst="straightConnector1">
            <a:avLst/>
          </a:prstGeom>
          <a:noFill/>
          <a:ln w="19050" cap="flat" cmpd="sng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380" name="Shape 380"/>
          <p:cNvCxnSpPr/>
          <p:nvPr/>
        </p:nvCxnSpPr>
        <p:spPr>
          <a:xfrm rot="10800000">
            <a:off x="1752599" y="982059"/>
            <a:ext cx="1788706" cy="0"/>
          </a:xfrm>
          <a:prstGeom prst="straightConnector1">
            <a:avLst/>
          </a:prstGeom>
          <a:noFill/>
          <a:ln w="19050" cap="flat" cmpd="sng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381" name="Shape 381"/>
          <p:cNvCxnSpPr/>
          <p:nvPr/>
        </p:nvCxnSpPr>
        <p:spPr>
          <a:xfrm rot="10800000">
            <a:off x="1773794" y="1970566"/>
            <a:ext cx="671941" cy="0"/>
          </a:xfrm>
          <a:prstGeom prst="straightConnector1">
            <a:avLst/>
          </a:prstGeom>
          <a:noFill/>
          <a:ln w="19050" cap="flat" cmpd="sng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382" name="Shape 382"/>
          <p:cNvCxnSpPr/>
          <p:nvPr/>
        </p:nvCxnSpPr>
        <p:spPr>
          <a:xfrm>
            <a:off x="1752600" y="982059"/>
            <a:ext cx="0" cy="2167662"/>
          </a:xfrm>
          <a:prstGeom prst="straightConnector1">
            <a:avLst/>
          </a:prstGeom>
          <a:noFill/>
          <a:ln w="19050" cap="flat" cmpd="sng">
            <a:solidFill>
              <a:srgbClr val="00B050"/>
            </a:solidFill>
            <a:prstDash val="dash"/>
            <a:round/>
            <a:headEnd type="none" w="lg" len="lg"/>
            <a:tailEnd type="triangle" w="lg" len="lg"/>
          </a:ln>
        </p:spPr>
      </p:cxnSp>
      <p:cxnSp>
        <p:nvCxnSpPr>
          <p:cNvPr id="383" name="Shape 383"/>
          <p:cNvCxnSpPr/>
          <p:nvPr/>
        </p:nvCxnSpPr>
        <p:spPr>
          <a:xfrm rot="10800000" flipH="1">
            <a:off x="1028866" y="1674836"/>
            <a:ext cx="418933" cy="269"/>
          </a:xfrm>
          <a:prstGeom prst="straightConnector1">
            <a:avLst/>
          </a:prstGeom>
          <a:noFill/>
          <a:ln w="19050" cap="flat" cmpd="sng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384" name="Shape 384"/>
          <p:cNvCxnSpPr/>
          <p:nvPr/>
        </p:nvCxnSpPr>
        <p:spPr>
          <a:xfrm>
            <a:off x="1436119" y="1675103"/>
            <a:ext cx="11681" cy="1474617"/>
          </a:xfrm>
          <a:prstGeom prst="straightConnector1">
            <a:avLst/>
          </a:prstGeom>
          <a:noFill/>
          <a:ln w="19050" cap="flat" cmpd="sng">
            <a:solidFill>
              <a:srgbClr val="00B050"/>
            </a:solidFill>
            <a:prstDash val="dash"/>
            <a:round/>
            <a:headEnd type="none" w="lg" len="lg"/>
            <a:tailEnd type="triangle" w="lg" len="lg"/>
          </a:ln>
        </p:spPr>
      </p:cxnSp>
      <p:sp>
        <p:nvSpPr>
          <p:cNvPr id="385" name="Shape 385"/>
          <p:cNvSpPr txBox="1"/>
          <p:nvPr/>
        </p:nvSpPr>
        <p:spPr>
          <a:xfrm rot="5400000">
            <a:off x="1114512" y="2444459"/>
            <a:ext cx="938214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1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</a:p>
        </p:txBody>
      </p:sp>
      <p:sp>
        <p:nvSpPr>
          <p:cNvPr id="386" name="Shape 386"/>
          <p:cNvSpPr/>
          <p:nvPr/>
        </p:nvSpPr>
        <p:spPr>
          <a:xfrm>
            <a:off x="1367873" y="3772169"/>
            <a:ext cx="518982" cy="449205"/>
          </a:xfrm>
          <a:prstGeom prst="downArrow">
            <a:avLst>
              <a:gd name="adj1" fmla="val 50000"/>
              <a:gd name="adj2" fmla="val 50000"/>
            </a:avLst>
          </a:prstGeom>
          <a:noFill/>
          <a:ln w="15875" cap="flat" cmpd="sng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Shape 387"/>
          <p:cNvSpPr txBox="1"/>
          <p:nvPr/>
        </p:nvSpPr>
        <p:spPr>
          <a:xfrm>
            <a:off x="1848635" y="3755808"/>
            <a:ext cx="1304592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Insight &amp; Knowledge</a:t>
            </a:r>
          </a:p>
        </p:txBody>
      </p:sp>
      <p:sp>
        <p:nvSpPr>
          <p:cNvPr id="388" name="Shape 388"/>
          <p:cNvSpPr txBox="1"/>
          <p:nvPr/>
        </p:nvSpPr>
        <p:spPr>
          <a:xfrm>
            <a:off x="4292600" y="3721369"/>
            <a:ext cx="4573217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Curated Beer Recommendations:</a:t>
            </a:r>
            <a:r>
              <a:rPr lang="en-US" sz="1200" b="1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provide data-driven recommendations for beer selection in order to enhance the customer experience and improve / optimize bar sales</a:t>
            </a:r>
          </a:p>
        </p:txBody>
      </p:sp>
      <p:pic>
        <p:nvPicPr>
          <p:cNvPr id="389" name="Shape 389" descr="https://d30y9cdsu7xlg0.cloudfront.net/png/349460-200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70300" y="4877958"/>
            <a:ext cx="456040" cy="456040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Shape 390"/>
          <p:cNvSpPr txBox="1"/>
          <p:nvPr/>
        </p:nvSpPr>
        <p:spPr>
          <a:xfrm>
            <a:off x="4292600" y="5678269"/>
            <a:ext cx="4573217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Bar Performance Management</a:t>
            </a:r>
            <a:r>
              <a:rPr lang="en-US" sz="12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 will provide clear metrics (knowledge and insights) of bar performance, that allows bars to leverage data to make critical operational and business decisions</a:t>
            </a:r>
          </a:p>
        </p:txBody>
      </p:sp>
      <p:pic>
        <p:nvPicPr>
          <p:cNvPr id="391" name="Shape 391" descr="https://d30y9cdsu7xlg0.cloudfront.net/png/356664-20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84158" y="5788994"/>
            <a:ext cx="456040" cy="4560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2" name="Shape 392"/>
          <p:cNvCxnSpPr/>
          <p:nvPr/>
        </p:nvCxnSpPr>
        <p:spPr>
          <a:xfrm rot="10800000">
            <a:off x="1752600" y="1674835"/>
            <a:ext cx="1066799" cy="0"/>
          </a:xfrm>
          <a:prstGeom prst="straightConnector1">
            <a:avLst/>
          </a:prstGeom>
          <a:noFill/>
          <a:ln w="19050" cap="flat" cmpd="sng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93" name="Shape 393" descr="Image result for ab inbev logo"/>
          <p:cNvSpPr/>
          <p:nvPr/>
        </p:nvSpPr>
        <p:spPr>
          <a:xfrm>
            <a:off x="63500" y="-136525"/>
            <a:ext cx="304799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4" name="Shape 39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19918" y="3228922"/>
            <a:ext cx="1150469" cy="543247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Shape 395" descr="Image result for ab inbev logo"/>
          <p:cNvSpPr/>
          <p:nvPr/>
        </p:nvSpPr>
        <p:spPr>
          <a:xfrm>
            <a:off x="215900" y="15875"/>
            <a:ext cx="304799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6" name="Shape 396" descr="C:\Users\amathur\Desktop\39467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7964" y="1216358"/>
            <a:ext cx="790770" cy="790770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Shape 397" descr="Image result for bartender &amp; beer icon"/>
          <p:cNvSpPr/>
          <p:nvPr/>
        </p:nvSpPr>
        <p:spPr>
          <a:xfrm>
            <a:off x="368300" y="168275"/>
            <a:ext cx="304799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8" name="Shape 398" descr="C:\Users\amathur\Desktop\disco-night-club-001-512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752600" y="969333"/>
            <a:ext cx="2686942" cy="1500908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Shape 399" descr="C:\Users\amathur\Desktop\77310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564467" y="3638928"/>
            <a:ext cx="695422" cy="695422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Shape 400"/>
          <p:cNvSpPr txBox="1"/>
          <p:nvPr/>
        </p:nvSpPr>
        <p:spPr>
          <a:xfrm>
            <a:off x="4299098" y="4872335"/>
            <a:ext cx="4573217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Food-Beer Pairings: </a:t>
            </a: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enables bars/customers to make more dynamic ordering decisions, resulting in increased sales for bars</a:t>
            </a:r>
          </a:p>
        </p:txBody>
      </p:sp>
      <p:pic>
        <p:nvPicPr>
          <p:cNvPr id="401" name="Shape 401" descr="C:\Users\amathur\Downloads\home@2x.jpg"/>
          <p:cNvPicPr preferRelativeResize="0"/>
          <p:nvPr/>
        </p:nvPicPr>
        <p:blipFill rotWithShape="1">
          <a:blip r:embed="rId10">
            <a:alphaModFix/>
          </a:blip>
          <a:srcRect t="21263" b="35486"/>
          <a:stretch/>
        </p:blipFill>
        <p:spPr>
          <a:xfrm>
            <a:off x="1949021" y="3278569"/>
            <a:ext cx="923024" cy="4226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6" name="Shape 406"/>
          <p:cNvPicPr preferRelativeResize="0"/>
          <p:nvPr/>
        </p:nvPicPr>
        <p:blipFill/>
        <p:spPr>
          <a:xfrm>
            <a:off x="1588" y="1588"/>
            <a:ext cx="1587" cy="1587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407" name="Shape 407"/>
          <p:cNvSpPr/>
          <p:nvPr/>
        </p:nvSpPr>
        <p:spPr>
          <a:xfrm>
            <a:off x="0" y="-12031"/>
            <a:ext cx="9144000" cy="469231"/>
          </a:xfrm>
          <a:prstGeom prst="rect">
            <a:avLst/>
          </a:prstGeom>
          <a:solidFill>
            <a:srgbClr val="4C4C4C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</a:t>
            </a:r>
            <a:r>
              <a:rPr lang="en-US" sz="2400" b="1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MARKET </a:t>
            </a:r>
            <a:r>
              <a:rPr lang="en-US" sz="2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//</a:t>
            </a:r>
            <a:r>
              <a:rPr lang="en-US" sz="2400" b="1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GROWING INTEREST IN FOOD-BEER PAIRINGS</a:t>
            </a:r>
          </a:p>
        </p:txBody>
      </p:sp>
      <p:sp>
        <p:nvSpPr>
          <p:cNvPr id="408" name="Shape 408"/>
          <p:cNvSpPr/>
          <p:nvPr/>
        </p:nvSpPr>
        <p:spPr>
          <a:xfrm>
            <a:off x="8503918" y="-12033"/>
            <a:ext cx="640081" cy="46923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000" b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09" name="Shape 409"/>
          <p:cNvSpPr/>
          <p:nvPr/>
        </p:nvSpPr>
        <p:spPr>
          <a:xfrm>
            <a:off x="8458200" y="-12033"/>
            <a:ext cx="45718" cy="62163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Shape 410" descr="Image result for ab inbev logo"/>
          <p:cNvSpPr/>
          <p:nvPr/>
        </p:nvSpPr>
        <p:spPr>
          <a:xfrm>
            <a:off x="63500" y="-136525"/>
            <a:ext cx="304799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Shape 411" descr="Image result for ab inbev logo"/>
          <p:cNvSpPr/>
          <p:nvPr/>
        </p:nvSpPr>
        <p:spPr>
          <a:xfrm>
            <a:off x="215900" y="15875"/>
            <a:ext cx="304799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Shape 412" descr="Image result for bartender &amp; beer icon"/>
          <p:cNvSpPr/>
          <p:nvPr/>
        </p:nvSpPr>
        <p:spPr>
          <a:xfrm>
            <a:off x="368300" y="168275"/>
            <a:ext cx="304799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3" name="Shape 4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2248900"/>
            <a:ext cx="8276726" cy="3923300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Shape 414"/>
          <p:cNvSpPr txBox="1"/>
          <p:nvPr/>
        </p:nvSpPr>
        <p:spPr>
          <a:xfrm>
            <a:off x="457200" y="923836"/>
            <a:ext cx="8458200" cy="6001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100000"/>
              <a:buFont typeface="Noto Sans Symbols"/>
              <a:buChar char="❑"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 the last 4 years, interest in food-beer pairings has increased by ~10 basis points   </a:t>
            </a:r>
          </a:p>
          <a:p>
            <a:pPr marL="285750" marR="0" lvl="0" indent="-285750" algn="l" rtl="0">
              <a:spcBef>
                <a:spcPts val="600"/>
              </a:spcBef>
              <a:spcAft>
                <a:spcPts val="0"/>
              </a:spcAft>
              <a:buClr>
                <a:srgbClr val="FFC000"/>
              </a:buClr>
              <a:buSzPct val="100000"/>
              <a:buFont typeface="Noto Sans Symbols"/>
              <a:buChar char="❑"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Swiil is well positioned to capture this trend</a:t>
            </a:r>
          </a:p>
        </p:txBody>
      </p:sp>
      <p:sp>
        <p:nvSpPr>
          <p:cNvPr id="415" name="Shape 415"/>
          <p:cNvSpPr txBox="1"/>
          <p:nvPr/>
        </p:nvSpPr>
        <p:spPr>
          <a:xfrm>
            <a:off x="7181260" y="6223083"/>
            <a:ext cx="1505540" cy="25391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Source: google trends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0" name="Shape 420"/>
          <p:cNvPicPr preferRelativeResize="0"/>
          <p:nvPr/>
        </p:nvPicPr>
        <p:blipFill/>
        <p:spPr>
          <a:xfrm>
            <a:off x="1588" y="1588"/>
            <a:ext cx="1587" cy="1587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421" name="Shape 421"/>
          <p:cNvSpPr/>
          <p:nvPr/>
        </p:nvSpPr>
        <p:spPr>
          <a:xfrm>
            <a:off x="0" y="-12031"/>
            <a:ext cx="9144000" cy="469231"/>
          </a:xfrm>
          <a:prstGeom prst="rect">
            <a:avLst/>
          </a:prstGeom>
          <a:solidFill>
            <a:srgbClr val="4C4C4C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</a:t>
            </a:r>
            <a:r>
              <a:rPr lang="en-US" sz="2400" b="1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COMPETITIVE LANDSCAPE </a:t>
            </a:r>
            <a:r>
              <a:rPr lang="en-US" sz="2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//</a:t>
            </a:r>
          </a:p>
        </p:txBody>
      </p:sp>
      <p:sp>
        <p:nvSpPr>
          <p:cNvPr id="422" name="Shape 422"/>
          <p:cNvSpPr/>
          <p:nvPr/>
        </p:nvSpPr>
        <p:spPr>
          <a:xfrm>
            <a:off x="8503918" y="-12033"/>
            <a:ext cx="640081" cy="46923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000" b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23" name="Shape 423"/>
          <p:cNvSpPr/>
          <p:nvPr/>
        </p:nvSpPr>
        <p:spPr>
          <a:xfrm>
            <a:off x="8458200" y="-12033"/>
            <a:ext cx="45718" cy="62163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Shape 424" descr="Image result for ab inbev logo"/>
          <p:cNvSpPr/>
          <p:nvPr/>
        </p:nvSpPr>
        <p:spPr>
          <a:xfrm>
            <a:off x="63500" y="-136525"/>
            <a:ext cx="304799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Shape 425" descr="Image result for ab inbev logo"/>
          <p:cNvSpPr/>
          <p:nvPr/>
        </p:nvSpPr>
        <p:spPr>
          <a:xfrm>
            <a:off x="215900" y="15875"/>
            <a:ext cx="304799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Shape 426" descr="Image result for bartender &amp; beer icon"/>
          <p:cNvSpPr/>
          <p:nvPr/>
        </p:nvSpPr>
        <p:spPr>
          <a:xfrm>
            <a:off x="368300" y="168275"/>
            <a:ext cx="304799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7" name="Shape 4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8000" y="1346200"/>
            <a:ext cx="8356653" cy="4705379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Shape 428"/>
          <p:cNvSpPr/>
          <p:nvPr/>
        </p:nvSpPr>
        <p:spPr>
          <a:xfrm>
            <a:off x="3325812" y="6096000"/>
            <a:ext cx="2786063" cy="2127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9EFE"/>
              </a:buClr>
              <a:buSzPct val="25000"/>
              <a:buFont typeface="Arial"/>
              <a:buNone/>
            </a:pPr>
            <a:r>
              <a:rPr lang="en-US" sz="1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Locally Responsive Environment</a:t>
            </a:r>
          </a:p>
        </p:txBody>
      </p:sp>
      <p:sp>
        <p:nvSpPr>
          <p:cNvPr id="429" name="Shape 429"/>
          <p:cNvSpPr/>
          <p:nvPr/>
        </p:nvSpPr>
        <p:spPr>
          <a:xfrm rot="5400000" flipH="1">
            <a:off x="-975518" y="3564731"/>
            <a:ext cx="2681287" cy="2127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9EFE"/>
              </a:buClr>
              <a:buSzPct val="25000"/>
              <a:buFont typeface="Arial"/>
              <a:buNone/>
            </a:pPr>
            <a:r>
              <a:rPr lang="en-US" sz="1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Personally Dynamic Experience</a:t>
            </a:r>
          </a:p>
        </p:txBody>
      </p:sp>
      <p:sp>
        <p:nvSpPr>
          <p:cNvPr id="430" name="Shape 430"/>
          <p:cNvSpPr txBox="1"/>
          <p:nvPr/>
        </p:nvSpPr>
        <p:spPr>
          <a:xfrm>
            <a:off x="404997" y="838200"/>
            <a:ext cx="8458200" cy="3077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100000"/>
              <a:buFont typeface="Noto Sans Symbols"/>
              <a:buChar char="❑"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Swiil uses data analytics to provide a dynamic user experience</a:t>
            </a:r>
          </a:p>
        </p:txBody>
      </p:sp>
      <p:pic>
        <p:nvPicPr>
          <p:cNvPr id="431" name="Shape 431" descr="C:\Users\amathur\Downloads\home@2x.jpg"/>
          <p:cNvPicPr preferRelativeResize="0"/>
          <p:nvPr/>
        </p:nvPicPr>
        <p:blipFill rotWithShape="1">
          <a:blip r:embed="rId4">
            <a:alphaModFix/>
          </a:blip>
          <a:srcRect t="21263" b="35486"/>
          <a:stretch/>
        </p:blipFill>
        <p:spPr>
          <a:xfrm>
            <a:off x="7611375" y="1524000"/>
            <a:ext cx="923024" cy="422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432" name="Shape 432" descr="C:\Users\amathur\Downloads\tapthat-logo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531869" y="1534633"/>
            <a:ext cx="963930" cy="314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33" name="Shape 433" descr="C:\Users\amathur\Downloads\foodspotting-logo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759301" y="2575002"/>
            <a:ext cx="2066022" cy="352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" name="Shape 434" descr="C:\Users\amathur\Downloads\foursquare-logo.png"/>
          <p:cNvPicPr preferRelativeResize="0"/>
          <p:nvPr/>
        </p:nvPicPr>
        <p:blipFill rotWithShape="1">
          <a:blip r:embed="rId7">
            <a:alphaModFix/>
          </a:blip>
          <a:srcRect l="3583" t="12500" r="5759" b="14274"/>
          <a:stretch/>
        </p:blipFill>
        <p:spPr>
          <a:xfrm>
            <a:off x="7109635" y="3744432"/>
            <a:ext cx="1240041" cy="55100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Shape 435" descr="C:\Users\amathur\Downloads\craftbeer-logo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371600" y="5181600"/>
            <a:ext cx="1077209" cy="64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Shape 436" descr="C:\Users\amathur\Downloads\epicurious-logo.png"/>
          <p:cNvPicPr preferRelativeResize="0"/>
          <p:nvPr/>
        </p:nvPicPr>
        <p:blipFill rotWithShape="1">
          <a:blip r:embed="rId9">
            <a:alphaModFix/>
          </a:blip>
          <a:srcRect t="18994" b="23523"/>
          <a:stretch/>
        </p:blipFill>
        <p:spPr>
          <a:xfrm>
            <a:off x="3717216" y="4114801"/>
            <a:ext cx="1311984" cy="4253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1" name="Shape 441"/>
          <p:cNvPicPr preferRelativeResize="0"/>
          <p:nvPr/>
        </p:nvPicPr>
        <p:blipFill/>
        <p:spPr>
          <a:xfrm>
            <a:off x="1588" y="1588"/>
            <a:ext cx="1587" cy="1587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442" name="Shape 442"/>
          <p:cNvSpPr/>
          <p:nvPr/>
        </p:nvSpPr>
        <p:spPr>
          <a:xfrm>
            <a:off x="0" y="-12031"/>
            <a:ext cx="9144000" cy="469231"/>
          </a:xfrm>
          <a:prstGeom prst="rect">
            <a:avLst/>
          </a:prstGeom>
          <a:solidFill>
            <a:srgbClr val="4C4C4C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</a:t>
            </a:r>
            <a:r>
              <a:rPr lang="en-US" sz="2400" b="1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DEMO </a:t>
            </a:r>
            <a:r>
              <a:rPr lang="en-US" sz="2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//</a:t>
            </a:r>
          </a:p>
        </p:txBody>
      </p:sp>
      <p:sp>
        <p:nvSpPr>
          <p:cNvPr id="443" name="Shape 443"/>
          <p:cNvSpPr/>
          <p:nvPr/>
        </p:nvSpPr>
        <p:spPr>
          <a:xfrm>
            <a:off x="8503918" y="-12033"/>
            <a:ext cx="640081" cy="46923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000" b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44" name="Shape 444"/>
          <p:cNvSpPr/>
          <p:nvPr/>
        </p:nvSpPr>
        <p:spPr>
          <a:xfrm>
            <a:off x="8458200" y="-12033"/>
            <a:ext cx="45718" cy="62163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Shape 445" descr="Image result for ab inbev logo"/>
          <p:cNvSpPr/>
          <p:nvPr/>
        </p:nvSpPr>
        <p:spPr>
          <a:xfrm>
            <a:off x="63500" y="-136525"/>
            <a:ext cx="304799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Shape 446" descr="Image result for ab inbev logo"/>
          <p:cNvSpPr/>
          <p:nvPr/>
        </p:nvSpPr>
        <p:spPr>
          <a:xfrm>
            <a:off x="215900" y="15875"/>
            <a:ext cx="304799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Shape 447"/>
          <p:cNvSpPr txBox="1"/>
          <p:nvPr/>
        </p:nvSpPr>
        <p:spPr>
          <a:xfrm>
            <a:off x="368300" y="2779700"/>
            <a:ext cx="8579700" cy="973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400"/>
              <a:t>https://projects.invisionapp.com/share/TCB0TOI9A#/screens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2" name="Shape 452"/>
          <p:cNvPicPr preferRelativeResize="0"/>
          <p:nvPr/>
        </p:nvPicPr>
        <p:blipFill/>
        <p:spPr>
          <a:xfrm>
            <a:off x="1588" y="1588"/>
            <a:ext cx="1587" cy="1587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453" name="Shape 453"/>
          <p:cNvSpPr/>
          <p:nvPr/>
        </p:nvSpPr>
        <p:spPr>
          <a:xfrm>
            <a:off x="0" y="-12031"/>
            <a:ext cx="9144000" cy="469231"/>
          </a:xfrm>
          <a:prstGeom prst="rect">
            <a:avLst/>
          </a:prstGeom>
          <a:solidFill>
            <a:srgbClr val="4C4C4C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</a:t>
            </a:r>
            <a:r>
              <a:rPr lang="en-US" sz="2400" b="1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THANK YOU </a:t>
            </a:r>
            <a:r>
              <a:rPr lang="en-US" sz="2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//</a:t>
            </a:r>
          </a:p>
        </p:txBody>
      </p:sp>
      <p:sp>
        <p:nvSpPr>
          <p:cNvPr id="454" name="Shape 454"/>
          <p:cNvSpPr/>
          <p:nvPr/>
        </p:nvSpPr>
        <p:spPr>
          <a:xfrm>
            <a:off x="8503918" y="-12033"/>
            <a:ext cx="640081" cy="46923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000" b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55" name="Shape 455"/>
          <p:cNvSpPr/>
          <p:nvPr/>
        </p:nvSpPr>
        <p:spPr>
          <a:xfrm>
            <a:off x="8458200" y="-12033"/>
            <a:ext cx="45718" cy="62163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Shape 456" descr="Image result for ab inbev logo"/>
          <p:cNvSpPr/>
          <p:nvPr/>
        </p:nvSpPr>
        <p:spPr>
          <a:xfrm>
            <a:off x="63500" y="-136525"/>
            <a:ext cx="304799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Shape 457" descr="Image result for ab inbev logo"/>
          <p:cNvSpPr/>
          <p:nvPr/>
        </p:nvSpPr>
        <p:spPr>
          <a:xfrm>
            <a:off x="215900" y="15875"/>
            <a:ext cx="304799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8" name="Shape 458" descr="C:\Users\amathur\Downloads\snapcha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30588" y="576506"/>
            <a:ext cx="3451868" cy="613972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7142376" y="2937100"/>
            <a:ext cx="1223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</a:t>
            </a:r>
            <a:r>
              <a:rPr lang="en-US" dirty="0" err="1" smtClean="0"/>
              <a:t>SwiilIsSwoll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6473" y="2905663"/>
            <a:ext cx="455903" cy="3706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INNOSIGHT-template">
  <a:themeElements>
    <a:clrScheme name="Innosight Fills Light">
      <a:dk1>
        <a:srgbClr val="000000"/>
      </a:dk1>
      <a:lt1>
        <a:srgbClr val="FFFFFF"/>
      </a:lt1>
      <a:dk2>
        <a:srgbClr val="666666"/>
      </a:dk2>
      <a:lt2>
        <a:srgbClr val="F2F2F2"/>
      </a:lt2>
      <a:accent1>
        <a:srgbClr val="AAC4E5"/>
      </a:accent1>
      <a:accent2>
        <a:srgbClr val="BFD2B6"/>
      </a:accent2>
      <a:accent3>
        <a:srgbClr val="D0D5D9"/>
      </a:accent3>
      <a:accent4>
        <a:srgbClr val="F1AAA6"/>
      </a:accent4>
      <a:accent5>
        <a:srgbClr val="CDC7BB"/>
      </a:accent5>
      <a:accent6>
        <a:srgbClr val="F8CD9A"/>
      </a:accent6>
      <a:hlink>
        <a:srgbClr val="225896"/>
      </a:hlink>
      <a:folHlink>
        <a:srgbClr val="6EB4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nnosight-template-colors">
  <a:themeElements>
    <a:clrScheme name="Innosight Fills Dark">
      <a:dk1>
        <a:srgbClr val="000000"/>
      </a:dk1>
      <a:lt1>
        <a:srgbClr val="FFFFFF"/>
      </a:lt1>
      <a:dk2>
        <a:srgbClr val="666666"/>
      </a:dk2>
      <a:lt2>
        <a:srgbClr val="F2F2F2"/>
      </a:lt2>
      <a:accent1>
        <a:srgbClr val="4A83C6"/>
      </a:accent1>
      <a:accent2>
        <a:srgbClr val="749D61"/>
      </a:accent2>
      <a:accent3>
        <a:srgbClr val="9DA6AF"/>
      </a:accent3>
      <a:accent4>
        <a:srgbClr val="E24941"/>
      </a:accent4>
      <a:accent5>
        <a:srgbClr val="93886C"/>
      </a:accent5>
      <a:accent6>
        <a:srgbClr val="F19526"/>
      </a:accent6>
      <a:hlink>
        <a:srgbClr val="225896"/>
      </a:hlink>
      <a:folHlink>
        <a:srgbClr val="6EB4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5_Innosight-template-colors">
  <a:themeElements>
    <a:clrScheme name="Fills (recommended)">
      <a:dk1>
        <a:srgbClr val="000000"/>
      </a:dk1>
      <a:lt1>
        <a:srgbClr val="FFFFFF"/>
      </a:lt1>
      <a:dk2>
        <a:srgbClr val="666666"/>
      </a:dk2>
      <a:lt2>
        <a:srgbClr val="F2F2F2"/>
      </a:lt2>
      <a:accent1>
        <a:srgbClr val="93B4DD"/>
      </a:accent1>
      <a:accent2>
        <a:srgbClr val="999999"/>
      </a:accent2>
      <a:accent3>
        <a:srgbClr val="A4C993"/>
      </a:accent3>
      <a:accent4>
        <a:srgbClr val="F5E597"/>
      </a:accent4>
      <a:accent5>
        <a:srgbClr val="CCCCCC"/>
      </a:accent5>
      <a:accent6>
        <a:srgbClr val="F8CD9A"/>
      </a:accent6>
      <a:hlink>
        <a:srgbClr val="225896"/>
      </a:hlink>
      <a:folHlink>
        <a:srgbClr val="6EB4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Blank">
  <a:themeElements>
    <a:clrScheme name="New primary fills">
      <a:dk1>
        <a:srgbClr val="000000"/>
      </a:dk1>
      <a:lt1>
        <a:srgbClr val="FFFFFF"/>
      </a:lt1>
      <a:dk2>
        <a:srgbClr val="666666"/>
      </a:dk2>
      <a:lt2>
        <a:srgbClr val="F2F2F2"/>
      </a:lt2>
      <a:accent1>
        <a:srgbClr val="225896"/>
      </a:accent1>
      <a:accent2>
        <a:srgbClr val="5C8C46"/>
      </a:accent2>
      <a:accent3>
        <a:srgbClr val="EF8200"/>
      </a:accent3>
      <a:accent4>
        <a:srgbClr val="DD291E"/>
      </a:accent4>
      <a:accent5>
        <a:srgbClr val="787878"/>
      </a:accent5>
      <a:accent6>
        <a:srgbClr val="4A83C6"/>
      </a:accent6>
      <a:hlink>
        <a:srgbClr val="225896"/>
      </a:hlink>
      <a:folHlink>
        <a:srgbClr val="7030A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10_Blank">
  <a:themeElements>
    <a:clrScheme name="New primary fills">
      <a:dk1>
        <a:srgbClr val="000000"/>
      </a:dk1>
      <a:lt1>
        <a:srgbClr val="FFFFFF"/>
      </a:lt1>
      <a:dk2>
        <a:srgbClr val="666666"/>
      </a:dk2>
      <a:lt2>
        <a:srgbClr val="F2F2F2"/>
      </a:lt2>
      <a:accent1>
        <a:srgbClr val="225896"/>
      </a:accent1>
      <a:accent2>
        <a:srgbClr val="5C8C46"/>
      </a:accent2>
      <a:accent3>
        <a:srgbClr val="EF8200"/>
      </a:accent3>
      <a:accent4>
        <a:srgbClr val="DD291E"/>
      </a:accent4>
      <a:accent5>
        <a:srgbClr val="787878"/>
      </a:accent5>
      <a:accent6>
        <a:srgbClr val="4A83C6"/>
      </a:accent6>
      <a:hlink>
        <a:srgbClr val="225896"/>
      </a:hlink>
      <a:folHlink>
        <a:srgbClr val="7030A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1_Blank">
  <a:themeElements>
    <a:clrScheme name="New primary fills">
      <a:dk1>
        <a:srgbClr val="000000"/>
      </a:dk1>
      <a:lt1>
        <a:srgbClr val="FFFFFF"/>
      </a:lt1>
      <a:dk2>
        <a:srgbClr val="666666"/>
      </a:dk2>
      <a:lt2>
        <a:srgbClr val="F2F2F2"/>
      </a:lt2>
      <a:accent1>
        <a:srgbClr val="225896"/>
      </a:accent1>
      <a:accent2>
        <a:srgbClr val="5C8C46"/>
      </a:accent2>
      <a:accent3>
        <a:srgbClr val="EF8200"/>
      </a:accent3>
      <a:accent4>
        <a:srgbClr val="DD291E"/>
      </a:accent4>
      <a:accent5>
        <a:srgbClr val="787878"/>
      </a:accent5>
      <a:accent6>
        <a:srgbClr val="4A83C6"/>
      </a:accent6>
      <a:hlink>
        <a:srgbClr val="225896"/>
      </a:hlink>
      <a:folHlink>
        <a:srgbClr val="7030A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268</Words>
  <Application>Microsoft Macintosh PowerPoint</Application>
  <PresentationFormat>On-screen Show (4:3)</PresentationFormat>
  <Paragraphs>30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8</vt:i4>
      </vt:variant>
    </vt:vector>
  </HeadingPairs>
  <TitlesOfParts>
    <vt:vector size="20" baseType="lpstr">
      <vt:lpstr>Noto Sans Symbols</vt:lpstr>
      <vt:lpstr>Arial Narrow</vt:lpstr>
      <vt:lpstr>Century Gothic</vt:lpstr>
      <vt:lpstr>Quattrocento Sans</vt:lpstr>
      <vt:lpstr>Arial</vt:lpstr>
      <vt:lpstr>Calibri</vt:lpstr>
      <vt:lpstr>1_INNOSIGHT-template</vt:lpstr>
      <vt:lpstr>Innosight-template-colors</vt:lpstr>
      <vt:lpstr>5_Innosight-template-colors</vt:lpstr>
      <vt:lpstr>Blank</vt:lpstr>
      <vt:lpstr>10_Blank</vt:lpstr>
      <vt:lpstr>1_Blank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Argonauts USA</cp:lastModifiedBy>
  <cp:revision>2</cp:revision>
  <dcterms:modified xsi:type="dcterms:W3CDTF">2017-03-26T21:31:17Z</dcterms:modified>
</cp:coreProperties>
</file>