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9" r:id="rId4"/>
    <p:sldId id="272" r:id="rId5"/>
    <p:sldId id="261" r:id="rId6"/>
    <p:sldId id="263" r:id="rId7"/>
    <p:sldId id="267" r:id="rId8"/>
    <p:sldId id="270" r:id="rId9"/>
    <p:sldId id="264" r:id="rId10"/>
    <p:sldId id="268" r:id="rId11"/>
    <p:sldId id="269" r:id="rId12"/>
    <p:sldId id="271" r:id="rId13"/>
    <p:sldId id="262" r:id="rId14"/>
    <p:sldId id="266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99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606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df"/><Relationship Id="rId7" Type="http://schemas.openxmlformats.org/officeDocument/2006/relationships/image" Target="../media/image2.pd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4.pd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2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.pdf"/><Relationship Id="rId10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2.pd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0" name="Picture 9" descr="Formal_Viterbi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EGOCENTRIC</a:t>
            </a:r>
            <a:r>
              <a:rPr kumimoji="0" lang="en-US" sz="3200" b="1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VIDEOS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75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CSCI 576 Project</a:t>
            </a:r>
          </a:p>
        </p:txBody>
      </p:sp>
      <p:sp>
        <p:nvSpPr>
          <p:cNvPr id="52" name="Subtitle 2"/>
          <p:cNvSpPr txBox="1">
            <a:spLocks/>
          </p:cNvSpPr>
          <p:nvPr/>
        </p:nvSpPr>
        <p:spPr>
          <a:xfrm>
            <a:off x="7349" y="3390899"/>
            <a:ext cx="9129299" cy="749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Timothy Fong</a:t>
            </a:r>
            <a:endParaRPr kumimoji="0" lang="en-US" sz="2400" i="1" u="none" strike="noStrike" kern="1200" cap="none" spc="0" normalizeH="0" noProof="0" dirty="0" smtClean="0"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400" i="1" baseline="0" dirty="0" err="1" smtClean="0">
                <a:latin typeface="Times New Roman"/>
                <a:cs typeface="Times New Roman"/>
              </a:rPr>
              <a:t>Roeil</a:t>
            </a:r>
            <a:r>
              <a:rPr lang="en-US" sz="2400" i="1" dirty="0" smtClean="0">
                <a:latin typeface="Times New Roman"/>
                <a:cs typeface="Times New Roman"/>
              </a:rPr>
              <a:t> Jacob DEN</a:t>
            </a:r>
            <a:endParaRPr kumimoji="0" lang="en-US" sz="2400" i="1" u="none" strike="noStrike" kern="1200" cap="none" spc="0" normalizeH="0" baseline="0" noProof="0" dirty="0" smtClean="0"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350" y="5294"/>
            <a:ext cx="9129299" cy="1432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VIDEO INDEXING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lang="en-US" sz="1400" dirty="0">
                <a:solidFill>
                  <a:srgbClr val="990000"/>
                </a:solidFill>
                <a:latin typeface="Arial"/>
                <a:cs typeface="Arial"/>
              </a:rPr>
              <a:t>Results </a:t>
            </a:r>
            <a:r>
              <a:rPr lang="en-US" sz="1400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Alin_Day1_002\16700.png</a:t>
            </a:r>
            <a:endParaRPr kumimoji="0" lang="en-US" sz="140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6" y="1438276"/>
            <a:ext cx="4148138" cy="382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88" y="1438276"/>
            <a:ext cx="3589537" cy="290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72038" y="4867275"/>
            <a:ext cx="300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Frame: 3801 (7 Matches)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1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350" y="5294"/>
            <a:ext cx="9129299" cy="1432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VIDEO INDEXING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lang="en-US" sz="1400" dirty="0">
                <a:solidFill>
                  <a:srgbClr val="990000"/>
                </a:solidFill>
                <a:latin typeface="Arial"/>
                <a:cs typeface="Arial"/>
              </a:rPr>
              <a:t>Results </a:t>
            </a:r>
            <a:r>
              <a:rPr lang="en-US" sz="1400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Alin_Day1_002\16954.png</a:t>
            </a:r>
            <a:endParaRPr kumimoji="0" lang="en-US" sz="140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2038" y="4867275"/>
            <a:ext cx="300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Frame: 4053 (15 Matches)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8" y="1528764"/>
            <a:ext cx="3517435" cy="2846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4" y="1528764"/>
            <a:ext cx="4219575" cy="389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80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699" y="1438276"/>
            <a:ext cx="2570001" cy="2369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7350" y="5294"/>
            <a:ext cx="9129299" cy="1432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>
                <a:solidFill>
                  <a:srgbClr val="990000"/>
                </a:solidFill>
                <a:latin typeface="Arial"/>
                <a:cs typeface="Arial"/>
              </a:rPr>
              <a:t>VIDEO CORRECTIONS</a:t>
            </a:r>
            <a:r>
              <a:rPr lang="en-US" sz="4400" dirty="0">
                <a:solidFill>
                  <a:srgbClr val="990000"/>
                </a:solidFill>
                <a:latin typeface="Arial"/>
                <a:cs typeface="Arial"/>
              </a:rPr>
              <a:t/>
            </a:r>
            <a:br>
              <a:rPr lang="en-US" sz="4400" dirty="0">
                <a:solidFill>
                  <a:srgbClr val="990000"/>
                </a:solidFill>
                <a:latin typeface="Arial"/>
                <a:cs typeface="Arial"/>
              </a:rPr>
            </a:br>
            <a:r>
              <a:rPr lang="en-US" sz="1400" dirty="0" smtClean="0">
                <a:solidFill>
                  <a:srgbClr val="990000"/>
                </a:solidFill>
                <a:latin typeface="Arial"/>
                <a:cs typeface="Arial"/>
              </a:rPr>
              <a:t>Attempt </a:t>
            </a:r>
            <a:r>
              <a:rPr kumimoji="0" lang="en-US" sz="1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Motion </a:t>
            </a:r>
            <a:r>
              <a:rPr kumimoji="0" lang="en-US" sz="1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Stabilization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23849" y="1257300"/>
                <a:ext cx="6307687" cy="380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Using Computer Vision (CV) techniques (</a:t>
                </a:r>
                <a:r>
                  <a:rPr lang="en-US" sz="1600" dirty="0" err="1" smtClean="0"/>
                  <a:t>OpenCV</a:t>
                </a:r>
                <a:r>
                  <a:rPr lang="en-US" sz="1600" dirty="0" smtClean="0"/>
                  <a:t> 2.4.12)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Convert Source Frame and Video Frames to </a:t>
                </a:r>
                <a:r>
                  <a:rPr lang="en-US" sz="1600" dirty="0" smtClean="0"/>
                  <a:t>Grayscale</a:t>
                </a:r>
                <a:endParaRPr lang="en-US" sz="16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Detect Features using Speeded up robust features (SURF)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Several times faster than SIFT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Scale Invariant (Loss in Interpolation)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Rotation Invariant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Mask Using </a:t>
                </a:r>
                <a:r>
                  <a:rPr lang="en-US" sz="1600" dirty="0" smtClean="0"/>
                  <a:t>Region Of Interest (ROI) </a:t>
                </a:r>
                <a:r>
                  <a:rPr lang="en-US" sz="1600" dirty="0" smtClean="0"/>
                  <a:t>50%</a:t>
                </a:r>
                <a:endParaRPr lang="en-US" sz="16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Extract Descriptors </a:t>
                </a:r>
                <a:r>
                  <a:rPr lang="en-US" sz="1600" dirty="0"/>
                  <a:t>(both Source and Video </a:t>
                </a:r>
                <a:r>
                  <a:rPr lang="en-US" sz="1600" dirty="0" smtClean="0"/>
                  <a:t>Frame)</a:t>
                </a:r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Brute Force Match Descriptors (between Source and Video Frame)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Remove Outliers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Ignore Features that have moved more than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latin typeface="Cambria Math"/>
                          </a:rPr>
                          <m:t>162</m:t>
                        </m:r>
                      </m:e>
                    </m:rad>
                    <m:r>
                      <a:rPr lang="en-US" sz="16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9px</a:t>
                </a:r>
                <a:endParaRPr lang="en-US" sz="16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Consider First </a:t>
                </a:r>
                <a:r>
                  <a:rPr lang="en-US" sz="1600" dirty="0" smtClean="0"/>
                  <a:t>30 (arbitrary) </a:t>
                </a:r>
                <a:r>
                  <a:rPr lang="en-US" sz="1600" dirty="0" smtClean="0"/>
                  <a:t>Good Features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Compute </a:t>
                </a:r>
                <a:r>
                  <a:rPr lang="en-US" sz="1600" dirty="0" err="1" smtClean="0"/>
                  <a:t>Homography</a:t>
                </a:r>
                <a:r>
                  <a:rPr lang="en-US" sz="1600" dirty="0" smtClean="0"/>
                  <a:t> (Quad Projective Transformation)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2D Transform Image </a:t>
                </a:r>
                <a:endParaRPr lang="en-US" sz="16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49" y="1257300"/>
                <a:ext cx="6307687" cy="3808863"/>
              </a:xfrm>
              <a:prstGeom prst="rect">
                <a:avLst/>
              </a:prstGeom>
              <a:blipFill rotWithShape="1">
                <a:blip r:embed="rId3"/>
                <a:stretch>
                  <a:fillRect l="-290" t="-480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71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350" y="5294"/>
            <a:ext cx="9129299" cy="1432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AREAS FOR IMPROVEMENT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endParaRPr kumimoji="0" lang="en-US" sz="275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6132" y="906922"/>
            <a:ext cx="79574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Audio Video Player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Attempts were made to analyze audio to outlie regions where there were no human voice (imperceptible to viewer).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Rendering Timer unreliable (use of deterministic clock instead to guarantee 15 Hz)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Summarization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Consolidate analysis to determine inliers.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X-squared, Color Histogram, Entropy, Euclidean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Segment image for higher key point resolution.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Speed up computation.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Memory leaks produced from usage of CV libraries. (SURF is not free!)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Stabilization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Extract Head-Motion vs general object tracking (Improve outlier methods)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To reduce additional outliers focus ROI to only the 4 corners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General Bugs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Bugs related to Integration</a:t>
            </a:r>
          </a:p>
        </p:txBody>
      </p:sp>
    </p:spTree>
    <p:extLst>
      <p:ext uri="{BB962C8B-B14F-4D97-AF65-F5344CB8AC3E}">
        <p14:creationId xmlns:p14="http://schemas.microsoft.com/office/powerpoint/2010/main" val="179478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350" y="5294"/>
            <a:ext cx="9129299" cy="1432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REFERENCES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endParaRPr kumimoji="0" lang="en-US" sz="275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857375"/>
            <a:ext cx="82486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Havaldar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P.,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Medioni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G.: Multimedia Systems, Algorithms, Standards, and Industry Practices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Laganiere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R.: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OpenCV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Computer Vision, Application Programming Cookbook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Szeliski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R.: Computer Vision, Algorithms and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Bay H.,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Tuytelaars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T., Van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Gool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L.: SURF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Speeded Up Robust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Jiang, H.,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Helal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A.,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Elmagarmid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A., Joshi, A.: Scene Change Detection for Video Database Management Systems-A Survey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Aye, Y.: Speech Recognition Using Zero-Crossing Features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https://github.com/rjacob/ProjectCSCI576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Roeil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Jacob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roeiljac@usc.edu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Timothy Fong,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timothwf@usc.edu</a:t>
            </a:r>
          </a:p>
        </p:txBody>
      </p:sp>
    </p:spTree>
    <p:extLst>
      <p:ext uri="{BB962C8B-B14F-4D97-AF65-F5344CB8AC3E}">
        <p14:creationId xmlns:p14="http://schemas.microsoft.com/office/powerpoint/2010/main" val="130648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CSCI 576</a:t>
            </a:r>
            <a:r>
              <a:rPr kumimoji="0" lang="en-US" sz="3200" b="1" u="none" strike="noStrike" kern="1200" cap="none" spc="0" normalizeH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Multimedia System Design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8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Spring 2016 Term Project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349" y="3390899"/>
            <a:ext cx="9129299" cy="749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 smtClean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Professor</a:t>
            </a:r>
            <a:r>
              <a:rPr kumimoji="0" lang="en-US" sz="2400" i="1" u="none" strike="noStrike" kern="1200" cap="none" spc="0" normalizeH="0" noProof="0" dirty="0" smtClean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Parag </a:t>
            </a:r>
            <a:r>
              <a:rPr kumimoji="0" lang="en-US" sz="2400" i="1" u="none" strike="noStrike" kern="1200" cap="none" spc="0" normalizeH="0" noProof="0" dirty="0" err="1" smtClean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Havaldar</a:t>
            </a:r>
            <a:endParaRPr kumimoji="0" lang="en-US" sz="2400" i="1" u="none" strike="noStrike" kern="1200" cap="none" spc="0" normalizeH="0" baseline="0" noProof="0" dirty="0" smtClean="0"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350" y="5294"/>
            <a:ext cx="9129299" cy="1432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AUDIO/VIDEO PLAYER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1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GUI Design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1" y="1075852"/>
            <a:ext cx="4486275" cy="4136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22550" y="3841749"/>
            <a:ext cx="3905250" cy="584201"/>
          </a:xfrm>
          <a:prstGeom prst="rect">
            <a:avLst/>
          </a:prstGeom>
          <a:solidFill>
            <a:srgbClr val="FF9900">
              <a:alpha val="3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86025" y="3657598"/>
            <a:ext cx="406400" cy="152401"/>
          </a:xfrm>
          <a:prstGeom prst="rect">
            <a:avLst/>
          </a:prstGeom>
          <a:solidFill>
            <a:srgbClr val="FF9900">
              <a:alpha val="3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2850" y="3657598"/>
            <a:ext cx="406400" cy="152401"/>
          </a:xfrm>
          <a:prstGeom prst="rect">
            <a:avLst/>
          </a:prstGeom>
          <a:solidFill>
            <a:srgbClr val="FF9900">
              <a:alpha val="3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8963" y="4871241"/>
            <a:ext cx="154781" cy="200821"/>
          </a:xfrm>
          <a:prstGeom prst="rect">
            <a:avLst/>
          </a:prstGeom>
          <a:solidFill>
            <a:srgbClr val="FF9900">
              <a:alpha val="3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86025" y="4705350"/>
            <a:ext cx="642938" cy="158748"/>
          </a:xfrm>
          <a:prstGeom prst="rect">
            <a:avLst/>
          </a:prstGeom>
          <a:solidFill>
            <a:srgbClr val="FF9900">
              <a:alpha val="3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5150" y="3602994"/>
            <a:ext cx="1326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Time Code: Current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7448550" y="3319632"/>
            <a:ext cx="1390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Time Code: Duration</a:t>
            </a:r>
            <a:endParaRPr lang="en-US" sz="1100" dirty="0"/>
          </a:p>
        </p:txBody>
      </p:sp>
      <p:cxnSp>
        <p:nvCxnSpPr>
          <p:cNvPr id="12" name="Straight Connector 11"/>
          <p:cNvCxnSpPr>
            <a:stCxn id="5" idx="3"/>
            <a:endCxn id="6" idx="1"/>
          </p:cNvCxnSpPr>
          <p:nvPr/>
        </p:nvCxnSpPr>
        <p:spPr>
          <a:xfrm>
            <a:off x="1511300" y="3733799"/>
            <a:ext cx="97472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1"/>
          </p:cNvCxnSpPr>
          <p:nvPr/>
        </p:nvCxnSpPr>
        <p:spPr>
          <a:xfrm flipH="1">
            <a:off x="6699250" y="3450437"/>
            <a:ext cx="749300" cy="28336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7550" y="4410704"/>
            <a:ext cx="1415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Analysis Progress Bar</a:t>
            </a:r>
            <a:endParaRPr lang="en-US" sz="1100" dirty="0"/>
          </a:p>
        </p:txBody>
      </p:sp>
      <p:cxnSp>
        <p:nvCxnSpPr>
          <p:cNvPr id="24" name="Straight Connector 23"/>
          <p:cNvCxnSpPr>
            <a:stCxn id="23" idx="3"/>
            <a:endCxn id="9" idx="1"/>
          </p:cNvCxnSpPr>
          <p:nvPr/>
        </p:nvCxnSpPr>
        <p:spPr>
          <a:xfrm>
            <a:off x="1752600" y="4541509"/>
            <a:ext cx="733425" cy="24321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64950" y="5396353"/>
            <a:ext cx="1415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Analysis Progress %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3169444" y="4721223"/>
            <a:ext cx="228600" cy="133350"/>
          </a:xfrm>
          <a:prstGeom prst="rect">
            <a:avLst/>
          </a:prstGeom>
          <a:solidFill>
            <a:srgbClr val="FF9900">
              <a:alpha val="3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8" idx="0"/>
            <a:endCxn id="29" idx="2"/>
          </p:cNvCxnSpPr>
          <p:nvPr/>
        </p:nvCxnSpPr>
        <p:spPr>
          <a:xfrm flipH="1" flipV="1">
            <a:off x="3283744" y="4854573"/>
            <a:ext cx="388731" cy="5417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84786" y="5386242"/>
            <a:ext cx="1669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Corrected Video Playback</a:t>
            </a:r>
            <a:endParaRPr lang="en-US" sz="1100" dirty="0"/>
          </a:p>
        </p:txBody>
      </p:sp>
      <p:cxnSp>
        <p:nvCxnSpPr>
          <p:cNvPr id="39" name="Straight Connector 38"/>
          <p:cNvCxnSpPr>
            <a:stCxn id="34" idx="0"/>
            <a:endCxn id="8" idx="2"/>
          </p:cNvCxnSpPr>
          <p:nvPr/>
        </p:nvCxnSpPr>
        <p:spPr>
          <a:xfrm flipV="1">
            <a:off x="2119312" y="5072062"/>
            <a:ext cx="1087042" cy="3141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293187" y="5265548"/>
            <a:ext cx="1669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Browse Index Frame</a:t>
            </a:r>
            <a:endParaRPr lang="en-US" sz="1100" dirty="0"/>
          </a:p>
        </p:txBody>
      </p:sp>
      <p:cxnSp>
        <p:nvCxnSpPr>
          <p:cNvPr id="44" name="Straight Connector 43"/>
          <p:cNvCxnSpPr>
            <a:stCxn id="43" idx="1"/>
            <a:endCxn id="47" idx="3"/>
          </p:cNvCxnSpPr>
          <p:nvPr/>
        </p:nvCxnSpPr>
        <p:spPr>
          <a:xfrm flipH="1" flipV="1">
            <a:off x="3956050" y="4964906"/>
            <a:ext cx="337137" cy="4314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599950" y="4857750"/>
            <a:ext cx="356100" cy="214312"/>
          </a:xfrm>
          <a:prstGeom prst="rect">
            <a:avLst/>
          </a:prstGeom>
          <a:solidFill>
            <a:srgbClr val="FF9900">
              <a:alpha val="3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86025" y="4887119"/>
            <a:ext cx="642938" cy="169068"/>
          </a:xfrm>
          <a:prstGeom prst="rect">
            <a:avLst/>
          </a:prstGeom>
          <a:solidFill>
            <a:srgbClr val="FF9900">
              <a:alpha val="3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2325" y="4864098"/>
            <a:ext cx="1192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Analysis Button</a:t>
            </a:r>
            <a:endParaRPr lang="en-US" sz="1100" dirty="0"/>
          </a:p>
        </p:txBody>
      </p:sp>
      <p:cxnSp>
        <p:nvCxnSpPr>
          <p:cNvPr id="32" name="Straight Connector 31"/>
          <p:cNvCxnSpPr>
            <a:stCxn id="31" idx="3"/>
            <a:endCxn id="25" idx="1"/>
          </p:cNvCxnSpPr>
          <p:nvPr/>
        </p:nvCxnSpPr>
        <p:spPr>
          <a:xfrm flipV="1">
            <a:off x="1635125" y="4971653"/>
            <a:ext cx="850900" cy="232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643480" y="1438276"/>
            <a:ext cx="3852569" cy="2219322"/>
          </a:xfrm>
          <a:prstGeom prst="rect">
            <a:avLst/>
          </a:prstGeom>
          <a:solidFill>
            <a:srgbClr val="FF9900">
              <a:alpha val="3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42325" y="2110744"/>
            <a:ext cx="1192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Playback Frame</a:t>
            </a:r>
            <a:endParaRPr lang="en-US" sz="1100" dirty="0"/>
          </a:p>
        </p:txBody>
      </p:sp>
      <p:cxnSp>
        <p:nvCxnSpPr>
          <p:cNvPr id="37" name="Straight Connector 36"/>
          <p:cNvCxnSpPr>
            <a:stCxn id="36" idx="3"/>
            <a:endCxn id="35" idx="1"/>
          </p:cNvCxnSpPr>
          <p:nvPr/>
        </p:nvCxnSpPr>
        <p:spPr>
          <a:xfrm>
            <a:off x="1635125" y="2241549"/>
            <a:ext cx="1008355" cy="3063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014913" y="4885527"/>
            <a:ext cx="514350" cy="169068"/>
          </a:xfrm>
          <a:prstGeom prst="rect">
            <a:avLst/>
          </a:prstGeom>
          <a:solidFill>
            <a:srgbClr val="FF9900">
              <a:alpha val="3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557838" y="4885527"/>
            <a:ext cx="514350" cy="169068"/>
          </a:xfrm>
          <a:prstGeom prst="rect">
            <a:avLst/>
          </a:prstGeom>
          <a:solidFill>
            <a:srgbClr val="FF9900">
              <a:alpha val="3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931400" y="5265548"/>
            <a:ext cx="1192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Play/Pause Button</a:t>
            </a:r>
            <a:endParaRPr 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7496675" y="4279899"/>
            <a:ext cx="59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Stop</a:t>
            </a:r>
            <a:endParaRPr lang="en-US" sz="1100" dirty="0"/>
          </a:p>
        </p:txBody>
      </p:sp>
      <p:cxnSp>
        <p:nvCxnSpPr>
          <p:cNvPr id="49" name="Straight Connector 48"/>
          <p:cNvCxnSpPr>
            <a:stCxn id="48" idx="1"/>
            <a:endCxn id="45" idx="3"/>
          </p:cNvCxnSpPr>
          <p:nvPr/>
        </p:nvCxnSpPr>
        <p:spPr>
          <a:xfrm flipH="1">
            <a:off x="6072188" y="4410704"/>
            <a:ext cx="1424487" cy="55935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6" idx="0"/>
          </p:cNvCxnSpPr>
          <p:nvPr/>
        </p:nvCxnSpPr>
        <p:spPr>
          <a:xfrm flipH="1" flipV="1">
            <a:off x="5272088" y="5072062"/>
            <a:ext cx="1255712" cy="1934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74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350" y="5294"/>
            <a:ext cx="9129299" cy="1432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AUDIO/VIDEO PLAYER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1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Algorithm Design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558272"/>
            <a:ext cx="82486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Multi Threaded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Decoupling of “Disk Read” and “Display Buffer Writer”</a:t>
            </a:r>
            <a:endParaRPr lang="en-US" dirty="0"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Buffered </a:t>
            </a:r>
            <a:endParaRPr lang="en-US" dirty="0"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Timer </a:t>
            </a:r>
            <a:r>
              <a:rPr lang="en-US" dirty="0" smtClean="0">
                <a:cs typeface="Courier New" panose="02070309020205020404" pitchFamily="49" charset="0"/>
              </a:rPr>
              <a:t>discrepancies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Overflows or Underflows</a:t>
            </a:r>
            <a:endParaRPr lang="en-US" dirty="0" smtClean="0"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Audio Sync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Drift due to </a:t>
            </a:r>
            <a:r>
              <a:rPr lang="en-US" dirty="0" smtClean="0">
                <a:cs typeface="Courier New" panose="02070309020205020404" pitchFamily="49" charset="0"/>
              </a:rPr>
              <a:t>playback timer </a:t>
            </a:r>
            <a:r>
              <a:rPr lang="en-US" dirty="0" smtClean="0">
                <a:cs typeface="Courier New" panose="02070309020205020404" pitchFamily="49" charset="0"/>
              </a:rPr>
              <a:t>discrepancies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5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350" y="5294"/>
            <a:ext cx="9129299" cy="1432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VIDEO </a:t>
            </a: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Summarization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75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Algorithm Design</a:t>
            </a:r>
            <a:endParaRPr kumimoji="0" lang="en-US" sz="275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47674" y="1558272"/>
                <a:ext cx="8248650" cy="2287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cs typeface="Courier New" panose="02070309020205020404" pitchFamily="49" charset="0"/>
                  </a:rPr>
                  <a:t>Uses </a:t>
                </a:r>
                <a:r>
                  <a:rPr lang="en-US" dirty="0">
                    <a:cs typeface="Courier New" panose="02070309020205020404" pitchFamily="49" charset="0"/>
                  </a:rPr>
                  <a:t>X</a:t>
                </a:r>
                <a:r>
                  <a:rPr lang="en-US" dirty="0" smtClean="0">
                    <a:cs typeface="Courier New" panose="02070309020205020404" pitchFamily="49" charset="0"/>
                  </a:rPr>
                  <a:t> Squared algorithm to generate distance based data.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ourier New" panose="02070309020205020404" pitchFamily="49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cs typeface="Courier New" panose="02070309020205020404" pitchFamily="49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/>
                        <a:cs typeface="Courier New" panose="02070309020205020404" pitchFamily="49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cs typeface="Courier New" panose="02070309020205020404" pitchFamily="49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cs typeface="Courier New" panose="02070309020205020404" pitchFamily="49" charset="0"/>
                                  </a:rPr>
                                  <m:t>𝐹𝑟𝑎𝑚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cs typeface="Courier New" panose="02070309020205020404" pitchFamily="49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cs typeface="Courier New" panose="02070309020205020404" pitchFamily="49" charset="0"/>
                                      </a:rPr>
                                      <m:t>𝑝𝑟𝑒𝑣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  <a:cs typeface="Courier New" panose="02070309020205020404" pitchFamily="49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  <a:cs typeface="Courier New" panose="02070309020205020404" pitchFamily="49" charset="0"/>
                                  </a:rPr>
                                  <m:t>𝐹𝑟𝑎𝑚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cs typeface="Courier New" panose="02070309020205020404" pitchFamily="49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cs typeface="Courier New" panose="02070309020205020404" pitchFamily="49" charset="0"/>
                                      </a:rPr>
                                      <m:t>𝑐𝑢𝑟𝑟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cs typeface="Courier New" panose="02070309020205020404" pitchFamily="49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  <a:cs typeface="Courier New" panose="02070309020205020404" pitchFamily="49" charset="0"/>
                          </a:rPr>
                          <m:t>𝐹𝑟𝑎𝑚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cs typeface="Courier New" panose="02070309020205020404" pitchFamily="49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cs typeface="Courier New" panose="02070309020205020404" pitchFamily="49" charset="0"/>
                              </a:rPr>
                              <m:t>𝑐𝑢𝑟𝑟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cs typeface="Courier New" panose="020703090202050204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cs typeface="Courier New" panose="02070309020205020404" pitchFamily="49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cs typeface="Courier New" panose="02070309020205020404" pitchFamily="49" charset="0"/>
                  </a:rPr>
                  <a:t>Distance threshold based on average + standard deviation calculation </a:t>
                </a:r>
                <a:r>
                  <a:rPr lang="en-US" smtClean="0">
                    <a:cs typeface="Courier New" panose="02070309020205020404" pitchFamily="49" charset="0"/>
                  </a:rPr>
                  <a:t>of data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mtClean="0">
                  <a:cs typeface="Courier New" panose="020703090202050204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cs typeface="Courier New" panose="02070309020205020404" pitchFamily="49" charset="0"/>
                  </a:rPr>
                  <a:t>Better results compared to Euclidean distance and color histogram.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cs typeface="Courier New" panose="02070309020205020404" pitchFamily="49" charset="0"/>
                  </a:rPr>
                  <a:t>Tried using entropy based metric, was not very robust.</a:t>
                </a:r>
                <a:r>
                  <a:rPr lang="en-US" dirty="0" smtClean="0">
                    <a:cs typeface="Courier New" panose="02070309020205020404" pitchFamily="49" charset="0"/>
                  </a:rPr>
                  <a:t>  </a:t>
                </a:r>
                <a:endParaRPr lang="en-US" dirty="0"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4" y="1558272"/>
                <a:ext cx="8248650" cy="2287165"/>
              </a:xfrm>
              <a:prstGeom prst="rect">
                <a:avLst/>
              </a:prstGeom>
              <a:blipFill rotWithShape="1">
                <a:blip r:embed="rId2"/>
                <a:stretch>
                  <a:fillRect l="-443" t="-1333" b="-3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02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350" y="5294"/>
            <a:ext cx="9129299" cy="1432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VIDEO INDEXING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lang="en-US" sz="2750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Design</a:t>
            </a:r>
            <a:endParaRPr kumimoji="0" lang="en-US" sz="275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23850" y="1714500"/>
                <a:ext cx="8410575" cy="3178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Using Computer Vision (CV) techniques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Resize Source image using Bilinear Interpolation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Convert Source Frame and Video Frames to Grayscale (single channel)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Detect </a:t>
                </a:r>
                <a:r>
                  <a:rPr lang="en-US" dirty="0" smtClean="0"/>
                  <a:t>Features using </a:t>
                </a:r>
                <a:r>
                  <a:rPr lang="en-US" dirty="0"/>
                  <a:t>Speeded </a:t>
                </a:r>
                <a:r>
                  <a:rPr lang="en-US" dirty="0" smtClean="0"/>
                  <a:t>Up Robust Features </a:t>
                </a:r>
                <a:r>
                  <a:rPr lang="en-US" dirty="0" smtClean="0"/>
                  <a:t>(</a:t>
                </a:r>
                <a:r>
                  <a:rPr lang="en-US" dirty="0" smtClean="0"/>
                  <a:t>SURF 64)</a:t>
                </a:r>
                <a:endParaRPr lang="en-US" dirty="0" smtClean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Several times faster than SIFT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Scale Invariant (Loss in Interpolation)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Rotation </a:t>
                </a:r>
                <a:r>
                  <a:rPr lang="en-US" dirty="0" smtClean="0"/>
                  <a:t>Invariant (Examples were fixed)</a:t>
                </a:r>
                <a:endParaRPr lang="en-US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Extract Descriptors </a:t>
                </a:r>
                <a:r>
                  <a:rPr lang="en-US" dirty="0"/>
                  <a:t>(both Source and Video </a:t>
                </a:r>
                <a:r>
                  <a:rPr lang="en-US" dirty="0" smtClean="0"/>
                  <a:t>Frame)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Brute Force Match Descriptors (between Source and Video Frame)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Remove Outliers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Ignore Features that have moved more than </a:t>
                </a:r>
                <a:r>
                  <a:rPr lang="en-US" dirty="0" smtClean="0"/>
                  <a:t>distance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1714500"/>
                <a:ext cx="8410575" cy="3178242"/>
              </a:xfrm>
              <a:prstGeom prst="rect">
                <a:avLst/>
              </a:prstGeom>
              <a:blipFill rotWithShape="1">
                <a:blip r:embed="rId2"/>
                <a:stretch>
                  <a:fillRect l="-435" t="-958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42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350" y="5294"/>
            <a:ext cx="9129299" cy="1432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VIDEO INDEXING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1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Results </a:t>
            </a:r>
            <a:r>
              <a:rPr lang="en-US" sz="1400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Alin_Day1_002\11475.png</a:t>
            </a:r>
            <a:endParaRPr kumimoji="0" lang="en-US" sz="140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136" y="1385889"/>
            <a:ext cx="3443216" cy="281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" y="1400177"/>
            <a:ext cx="3967087" cy="3657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5389" y="4867275"/>
            <a:ext cx="300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Frame: 636 (15 Matches)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8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350" y="5294"/>
            <a:ext cx="9129299" cy="1432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VIDEO INDEXING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lang="en-US" sz="1400" dirty="0">
                <a:solidFill>
                  <a:srgbClr val="990000"/>
                </a:solidFill>
                <a:latin typeface="Arial"/>
                <a:cs typeface="Arial"/>
              </a:rPr>
              <a:t>Results </a:t>
            </a:r>
            <a:r>
              <a:rPr lang="en-US" sz="1400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Alin_Day1_002\12651.png</a:t>
            </a:r>
            <a:endParaRPr kumimoji="0" lang="en-US" sz="140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89" y="1438276"/>
            <a:ext cx="3595424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38276"/>
            <a:ext cx="4225363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05389" y="4867275"/>
            <a:ext cx="300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Frame: 1731(9 Matches)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350" y="5294"/>
            <a:ext cx="9129299" cy="1432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VIDEO INDEXING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lang="en-US" sz="1400" dirty="0">
                <a:solidFill>
                  <a:srgbClr val="990000"/>
                </a:solidFill>
                <a:latin typeface="Arial"/>
                <a:cs typeface="Arial"/>
              </a:rPr>
              <a:t>Results </a:t>
            </a:r>
            <a:r>
              <a:rPr lang="en-US" sz="1400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Alin_Day1_002\16700.png</a:t>
            </a:r>
            <a:endParaRPr kumimoji="0" lang="en-US" sz="140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8" y="1528762"/>
            <a:ext cx="3700461" cy="299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72038" y="4867275"/>
            <a:ext cx="300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Frame: 3306 (34 Matches)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9" y="1509712"/>
            <a:ext cx="4095749" cy="3776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37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terbi_R1">
  <a:themeElements>
    <a:clrScheme name="Custom 28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Viterbi_R1</Template>
  <TotalTime>203</TotalTime>
  <Words>594</Words>
  <Application>Microsoft Office PowerPoint</Application>
  <PresentationFormat>On-screen Show (4:3)</PresentationFormat>
  <Paragraphs>100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Viterbi_R1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RJ</dc:creator>
  <cp:lastModifiedBy>Timothy Fong</cp:lastModifiedBy>
  <cp:revision>48</cp:revision>
  <cp:lastPrinted>2012-02-07T18:57:58Z</cp:lastPrinted>
  <dcterms:created xsi:type="dcterms:W3CDTF">2016-04-28T05:01:47Z</dcterms:created>
  <dcterms:modified xsi:type="dcterms:W3CDTF">2016-05-04T22:56:10Z</dcterms:modified>
</cp:coreProperties>
</file>