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7009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88" Type="http://schemas.openxmlformats.org/officeDocument/2006/relationships/theme" Target="theme/theme1.xml" /><Relationship Id="rId87" Type="http://schemas.openxmlformats.org/officeDocument/2006/relationships/viewProps" Target="viewProps.xml" /><Relationship Id="rId8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1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6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11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73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67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2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55196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5" y="6241990"/>
            <a:ext cx="1343706" cy="365125"/>
          </a:xfrm>
        </p:spPr>
        <p:txBody>
          <a:bodyPr/>
          <a:lstStyle/>
          <a:p>
            <a:fld id="{486A4A85-4022-4A1E-A50C-0715CEE011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8233" y="6241991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78999" y="6179252"/>
            <a:ext cx="1062155" cy="490599"/>
          </a:xfrm>
        </p:spPr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10563285" cy="43068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87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0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1677437"/>
            <a:ext cx="5194583" cy="4183614"/>
          </a:xfrm>
        </p:spPr>
        <p:txBody>
          <a:bodyPr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1661BFAB-CFCC-436D-91DD-2607F18A50D2}"/>
              </a:ext>
            </a:extLst>
          </p:cNvPr>
          <p:cNvSpPr/>
          <p:nvPr userDrawn="1"/>
        </p:nvSpPr>
        <p:spPr bwMode="auto">
          <a:xfrm>
            <a:off x="0" y="0"/>
            <a:ext cx="12192000" cy="155196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78E163F-29FD-43F2-BC6C-99083DA4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8526900-53EB-4D35-BEDF-6012DCA80B4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0002" y="1677437"/>
            <a:ext cx="5194583" cy="418361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6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9" y="1591263"/>
            <a:ext cx="5189857" cy="544650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135914"/>
            <a:ext cx="5189856" cy="37251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6" y="1591263"/>
            <a:ext cx="5194583" cy="544650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135914"/>
            <a:ext cx="5194583" cy="37251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778958B-8205-47E7-A800-D97358D63903}"/>
              </a:ext>
            </a:extLst>
          </p:cNvPr>
          <p:cNvSpPr/>
          <p:nvPr userDrawn="1"/>
        </p:nvSpPr>
        <p:spPr bwMode="auto">
          <a:xfrm>
            <a:off x="0" y="0"/>
            <a:ext cx="12192000" cy="155196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86E8D9-7E60-4FA4-BD65-8D0ADF5A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864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F0D328C-E2AF-48F0-A036-B64B70253C3B}"/>
              </a:ext>
            </a:extLst>
          </p:cNvPr>
          <p:cNvSpPr/>
          <p:nvPr userDrawn="1"/>
        </p:nvSpPr>
        <p:spPr bwMode="auto">
          <a:xfrm>
            <a:off x="0" y="0"/>
            <a:ext cx="12192000" cy="155196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4E46A50-8717-49E9-8E46-DDD5F595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8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1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4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6A4A85-4022-4A1E-A50C-0715CEE011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7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6A4A85-4022-4A1E-A50C-0715CEE011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27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bit.ly/2Wt7nkQ" TargetMode="Externa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it.ly/2Wt7nkQ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it.ly/2Wt7nkQ" TargetMode="Externa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png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vidmathlogic.com/colorblind/#%2334804B-%236FD46B-%23D5D6D6-%23E5E6E6-%23B53D13" TargetMode="External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png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png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it.ly/2XiG5C7" TargetMode="External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gplot2-exts.org/ggiraph.html" TargetMode="External" /><Relationship Id="rId3" Type="http://schemas.openxmlformats.org/officeDocument/2006/relationships/hyperlink" Target="https://github.com/daattali/addinslist" TargetMode="External" />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icardo-bion/ggradar" TargetMode="External" /><Relationship Id="rId3" Type="http://schemas.openxmlformats.org/officeDocument/2006/relationships/hyperlink" Target="https://gganimate.com/" TargetMode="External" /><Relationship Id="rId4" Type="http://schemas.openxmlformats.org/officeDocument/2006/relationships/hyperlink" Target="https://cran.r-project.org/web/packages/ggrepel/vignettes/ggrepel.html" TargetMode="External" /><Relationship Id="rId5" Type="http://schemas.openxmlformats.org/officeDocument/2006/relationships/hyperlink" Target="https://cran.rstudio.com/web/packages/ggforce/vignettes/Visual_Guide.html" TargetMode="External" /><Relationship Id="rId6" Type="http://schemas.openxmlformats.org/officeDocument/2006/relationships/hyperlink" Target="https://cran.r-project.org/web/packages/cowplot/vignettes/introduction.html" TargetMode="External" /><Relationship Id="rId7" Type="http://schemas.openxmlformats.org/officeDocument/2006/relationships/hyperlink" Target="https://www.ggplot2-exts.org/ggiraph.html" TargetMode="External" />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jake.github.io/simplecolors/articles/intro.html" TargetMode="External" />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png" />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png" />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4ds.had.co.nz/" TargetMode="External" />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studio/cheatsheets/raw/master/data-visualization-2.1.pdf" TargetMode="External" />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png" />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https://bit.ly/2Wt7nkQ</a:t>
            </a:r>
            <a:br/>
            <a:br/>
            <a:r>
              <a:rPr/>
              <a:t>Jake</a:t>
            </a:r>
            <a:r>
              <a:rPr/>
              <a:t> </a:t>
            </a:r>
            <a:r>
              <a:rPr/>
              <a:t>Riley</a:t>
            </a:r>
            <a:r>
              <a:rPr/>
              <a:t> </a:t>
            </a:r>
            <a:r>
              <a:rPr/>
              <a:t>June</a:t>
            </a:r>
            <a:r>
              <a:rPr/>
              <a:t> </a:t>
            </a:r>
            <a:r>
              <a:rPr/>
              <a:t>19,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_viz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90900" y="154940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Tips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Tricks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Descending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0" marL="0" indent="0">
              <a:buNone/>
            </a:pPr>
            <a:r>
              <a:rPr/>
              <a:t>The number one things I get asked is how to make a barchart go in descending order.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(mpg,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(class))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coord_flip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_viz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90900" y="154940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/>
              <a:t>Arrange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volume:</a:t>
            </a:r>
            <a:r>
              <a:rPr/>
              <a:t> </a:t>
            </a:r>
            <a:r>
              <a:rPr sz="1800">
                <a:latin typeface="Courier"/>
              </a:rPr>
              <a:t>fct_infreq()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mpg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class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fct_infreq</a:t>
            </a:r>
            <a:r>
              <a:rPr sz="1800">
                <a:latin typeface="Courier"/>
              </a:rPr>
              <a:t>(class))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(class))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coord_flip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_viz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90900" y="154940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/>
              <a:t>Arrange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descending</a:t>
            </a:r>
            <a:r>
              <a:rPr/>
              <a:t> </a:t>
            </a:r>
            <a:r>
              <a:rPr/>
              <a:t>order:</a:t>
            </a:r>
            <a:r>
              <a:rPr/>
              <a:t> </a:t>
            </a:r>
            <a:r>
              <a:rPr sz="1800">
                <a:latin typeface="Courier"/>
              </a:rPr>
              <a:t>fct_rev()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mpg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class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fct_infreq</a:t>
            </a:r>
            <a:r>
              <a:rPr sz="1800">
                <a:latin typeface="Courier"/>
              </a:rPr>
              <a:t>(class))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fct_rev</a:t>
            </a:r>
            <a:r>
              <a:rPr sz="1800">
                <a:latin typeface="Courier"/>
              </a:rPr>
              <a:t>(class)))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coord_flip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_viz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90900" y="154940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/>
              <a:t>Aggregated</a:t>
            </a:r>
            <a:r>
              <a:rPr/>
              <a:t> </a:t>
            </a:r>
            <a:r>
              <a:rPr/>
              <a:t>data:</a:t>
            </a:r>
            <a:r>
              <a:rPr/>
              <a:t> </a:t>
            </a:r>
            <a:r>
              <a:rPr sz="1800">
                <a:latin typeface="Courier"/>
              </a:rPr>
              <a:t>fct_reorder()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mpg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count</a:t>
            </a:r>
            <a:r>
              <a:rPr sz="1800">
                <a:latin typeface="Courier"/>
              </a:rPr>
              <a:t>(class)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class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fct_reorder</a:t>
            </a:r>
            <a:r>
              <a:rPr sz="1800">
                <a:latin typeface="Courier"/>
              </a:rPr>
              <a:t>(class, n, sum))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7 x 2
##   class          n
##   &lt;fct&gt;      &lt;int&gt;
## 1 2seater        5
## 2 compact       47
## 3 midsize       41
## 4 minivan       11
## 5 pickup        33
## 6 subcompact    35
## 7 suv           62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/>
              <a:t>Aggregated</a:t>
            </a:r>
            <a:r>
              <a:rPr/>
              <a:t> </a:t>
            </a:r>
            <a:r>
              <a:rPr/>
              <a:t>data:</a:t>
            </a:r>
            <a:r>
              <a:rPr/>
              <a:t> </a:t>
            </a:r>
            <a:r>
              <a:rPr sz="1800">
                <a:latin typeface="Courier"/>
              </a:rPr>
              <a:t>fct_reorder()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mpg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count</a:t>
            </a:r>
            <a:r>
              <a:rPr sz="1800">
                <a:latin typeface="Courier"/>
              </a:rPr>
              <a:t>(class)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class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fct_reorder</a:t>
            </a:r>
            <a:r>
              <a:rPr sz="1800">
                <a:latin typeface="Courier"/>
              </a:rPr>
              <a:t>(class, n, sum))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(class, n))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geom_col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coord_flip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/>
              <a:t>Today’s</a:t>
            </a:r>
            <a:r>
              <a:rPr/>
              <a:t> </a:t>
            </a:r>
            <a:r>
              <a:rPr/>
              <a:t>talk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1"/>
            <a:r>
              <a:rPr>
                <a:hlinkClick r:id="rId2"/>
              </a:rPr>
              <a:t>https://bit.ly/2Wt7nkQ</a:t>
            </a:r>
          </a:p>
          <a:p>
            <a:pPr lvl="1"/>
            <a:r>
              <a:rPr/>
              <a:t>Intro</a:t>
            </a:r>
          </a:p>
          <a:p>
            <a:pPr lvl="1"/>
            <a:r>
              <a:rPr/>
              <a:t>What is ggplot</a:t>
            </a:r>
          </a:p>
          <a:p>
            <a:pPr lvl="1"/>
            <a:r>
              <a:rPr/>
              <a:t>Tips &amp; Tricks</a:t>
            </a:r>
          </a:p>
          <a:p>
            <a:pPr lvl="1"/>
            <a:r>
              <a:rPr/>
              <a:t>Best Practices</a:t>
            </a:r>
          </a:p>
          <a:p>
            <a:pPr lvl="1"/>
            <a:r>
              <a:rPr/>
              <a:t>Try it out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_viz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90900" y="154940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/>
              <a:t>Q1: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descending</a:t>
            </a:r>
            <a:r>
              <a:rPr/>
              <a:t> </a:t>
            </a:r>
            <a:r>
              <a:rPr/>
              <a:t>order?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(mpg,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(drv))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coord_flip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_viz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90900" y="154940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bars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(mpg,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(model))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coord_flip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_viz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90900" y="154940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bars:</a:t>
            </a:r>
            <a:r>
              <a:rPr/>
              <a:t> </a:t>
            </a:r>
            <a:r>
              <a:rPr sz="1800">
                <a:latin typeface="Courier"/>
              </a:rPr>
              <a:t>fct_lump()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mpg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manufacturer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fct_lump</a:t>
            </a:r>
            <a:r>
              <a:rPr sz="1800">
                <a:latin typeface="Courier"/>
              </a:rPr>
              <a:t>(manufacturer,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manufacturer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fct_infreq</a:t>
            </a:r>
            <a:r>
              <a:rPr sz="1800">
                <a:latin typeface="Courier"/>
              </a:rPr>
              <a:t>(manufacturer),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manufacturer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fct_rev</a:t>
            </a:r>
            <a:r>
              <a:rPr sz="1800">
                <a:latin typeface="Courier"/>
              </a:rPr>
              <a:t>(manufacturer)</a:t>
            </a:r>
            <a:br/>
            <a:r>
              <a:rPr sz="1800">
                <a:latin typeface="Courier"/>
              </a:rPr>
              <a:t>  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manufacturer))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coord_flip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_viz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90900" y="154940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fill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(mpg,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(manufacturer, </a:t>
            </a:r>
            <a:r>
              <a:rPr sz="1800">
                <a:solidFill>
                  <a:srgbClr val="902000"/>
                </a:solidFill>
                <a:latin typeface="Courier"/>
              </a:rPr>
              <a:t>fill =</a:t>
            </a:r>
            <a:r>
              <a:rPr sz="1800">
                <a:latin typeface="Courier"/>
              </a:rPr>
              <a:t> (cyl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8</a:t>
            </a:r>
            <a:r>
              <a:rPr sz="1800">
                <a:latin typeface="Courier"/>
              </a:rPr>
              <a:t>)))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coord_flip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_viz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90900" y="154940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fill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mpg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cyl_8 =</a:t>
            </a:r>
            <a:r>
              <a:rPr sz="1800">
                <a:latin typeface="Courier"/>
              </a:rPr>
              <a:t> (cyl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8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manufacturer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fct_reorder</a:t>
            </a:r>
            <a:r>
              <a:rPr sz="1800">
                <a:latin typeface="Courier"/>
              </a:rPr>
              <a:t>(manufacturer, cyl_</a:t>
            </a:r>
            <a:r>
              <a:rPr sz="1800">
                <a:solidFill>
                  <a:srgbClr val="40A070"/>
                </a:solidFill>
                <a:latin typeface="Courier"/>
              </a:rPr>
              <a:t>8</a:t>
            </a:r>
            <a:r>
              <a:rPr sz="1800">
                <a:latin typeface="Courier"/>
              </a:rPr>
              <a:t>, sum)</a:t>
            </a:r>
            <a:br/>
            <a:r>
              <a:rPr sz="1800">
                <a:latin typeface="Courier"/>
              </a:rPr>
              <a:t>  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(manufacturer, </a:t>
            </a:r>
            <a:r>
              <a:rPr sz="1800">
                <a:solidFill>
                  <a:srgbClr val="902000"/>
                </a:solidFill>
                <a:latin typeface="Courier"/>
              </a:rPr>
              <a:t>fill =</a:t>
            </a:r>
            <a:r>
              <a:rPr sz="1800">
                <a:latin typeface="Courier"/>
              </a:rPr>
              <a:t> cyl_</a:t>
            </a:r>
            <a:r>
              <a:rPr sz="1800">
                <a:solidFill>
                  <a:srgbClr val="40A070"/>
                </a:solidFill>
                <a:latin typeface="Courier"/>
              </a:rPr>
              <a:t>8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coord_flip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intro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1"/>
            <a:r>
              <a:rPr/>
              <a:t>Jake Riley</a:t>
            </a:r>
          </a:p>
          <a:p>
            <a:pPr lvl="1"/>
            <a:r>
              <a:rPr/>
              <a:t>Clinical Data Analyst at Children’s Hospital of Philadelphia</a:t>
            </a:r>
          </a:p>
          <a:p>
            <a:pPr lvl="1"/>
            <a:r>
              <a:rPr/>
              <a:t>Avid </a:t>
            </a:r>
            <a:r>
              <a:rPr sz="1800">
                <a:latin typeface="Courier"/>
              </a:rPr>
              <a:t>ggplot2</a:t>
            </a:r>
            <a:r>
              <a:rPr/>
              <a:t> answerer on stackoverflow</a:t>
            </a:r>
          </a:p>
          <a:p>
            <a:pPr lvl="1"/>
            <a:r>
              <a:rPr/>
              <a:t>dogdad</a:t>
            </a:r>
          </a:p>
          <a:p>
            <a:pPr lvl="0" marL="0" indent="0">
              <a:buNone/>
            </a:pPr>
            <a:r>
              <a:rPr/>
              <a:t>@yake_84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https://bit.ly/2Wt7nkQ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_viz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90900" y="154940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Q2: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manufacturers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highest</a:t>
            </a:r>
            <a:r>
              <a:rPr/>
              <a:t> </a:t>
            </a:r>
            <a:r>
              <a:rPr/>
              <a:t>proportion</a:t>
            </a:r>
            <a:r>
              <a:rPr i="1"/>
              <a:t>(bonus:</a:t>
            </a:r>
            <a:r>
              <a:rPr i="1"/>
              <a:t> </a:t>
            </a:r>
            <a:r>
              <a:rPr i="1"/>
              <a:t>can</a:t>
            </a:r>
            <a:r>
              <a:rPr i="1"/>
              <a:t> </a:t>
            </a:r>
            <a:r>
              <a:rPr i="1"/>
              <a:t>you</a:t>
            </a:r>
            <a:r>
              <a:rPr i="1"/>
              <a:t> </a:t>
            </a:r>
            <a:r>
              <a:rPr i="1"/>
              <a:t>make</a:t>
            </a:r>
            <a:r>
              <a:rPr i="1"/>
              <a:t> </a:t>
            </a:r>
            <a:r>
              <a:rPr i="1"/>
              <a:t>it</a:t>
            </a:r>
            <a:r>
              <a:rPr i="1"/>
              <a:t> </a:t>
            </a:r>
            <a:r>
              <a:rPr i="1"/>
              <a:t>100%</a:t>
            </a:r>
            <a:r>
              <a:rPr i="1"/>
              <a:t> </a:t>
            </a:r>
            <a:r>
              <a:rPr i="1"/>
              <a:t>fill?)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facet_grid()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 sz="1800">
                <a:latin typeface="Courier"/>
              </a:rPr>
              <a:t>facet_wrap()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 &lt;-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mpg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(class </a:t>
            </a:r>
            <a:r>
              <a:rPr sz="1800">
                <a:solidFill>
                  <a:srgbClr val="666666"/>
                </a:solidFill>
                <a:latin typeface="Courier"/>
              </a:rPr>
              <a:t>!=</a:t>
            </a:r>
            <a:r>
              <a:rPr sz="1800">
                <a:solidFill>
                  <a:srgbClr val="4070A0"/>
                </a:solidFill>
                <a:latin typeface="Courier"/>
              </a:rPr>
              <a:t> "2seater"</a:t>
            </a:r>
            <a:r>
              <a:rPr sz="1800">
                <a:latin typeface="Courier"/>
              </a:rPr>
              <a:t>, cyl </a:t>
            </a:r>
            <a:r>
              <a:rPr sz="1800">
                <a:solidFill>
                  <a:srgbClr val="666666"/>
                </a:solidFill>
                <a:latin typeface="Courier"/>
              </a:rPr>
              <a:t>!=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(cty, hwy,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class))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geom_count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alpha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lims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NA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NA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 can also use xlim() or scale_x_continuous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guides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aspect.ratio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p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_viz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90900" y="154940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/>
              <a:t>facet_grid: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syntax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this is the new syntax, replaces `facet_grid(~class)`</a:t>
            </a:r>
            <a:br/>
            <a:r>
              <a:rPr sz="1800">
                <a:latin typeface="Courier"/>
              </a:rPr>
              <a:t>p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facet_grid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vars</a:t>
            </a:r>
            <a:r>
              <a:rPr sz="1800">
                <a:latin typeface="Courier"/>
              </a:rPr>
              <a:t>(class))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_viz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90900" y="154940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/>
              <a:t>facets:</a:t>
            </a:r>
            <a:r>
              <a:rPr/>
              <a:t> </a:t>
            </a:r>
            <a:r>
              <a:rPr/>
              <a:t>scales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scales allows the x &amp; y to vary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also "free_x", "free_y"</a:t>
            </a:r>
            <a:br/>
            <a:r>
              <a:rPr sz="1800">
                <a:latin typeface="Courier"/>
              </a:rPr>
              <a:t>p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facet_grid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vars</a:t>
            </a:r>
            <a:r>
              <a:rPr sz="1800">
                <a:latin typeface="Courier"/>
              </a:rPr>
              <a:t>(class), </a:t>
            </a:r>
            <a:r>
              <a:rPr sz="1800">
                <a:solidFill>
                  <a:srgbClr val="902000"/>
                </a:solidFill>
                <a:latin typeface="Courier"/>
              </a:rPr>
              <a:t>scales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"free"</a:t>
            </a:r>
            <a:r>
              <a:rPr sz="1800">
                <a:latin typeface="Courier"/>
              </a:rPr>
              <a:t>) 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_viz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90900" y="154940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/>
              <a:t>facets: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space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facet_grid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vars</a:t>
            </a:r>
            <a:r>
              <a:rPr sz="1800">
                <a:latin typeface="Courier"/>
              </a:rPr>
              <a:t>(class), </a:t>
            </a:r>
            <a:r>
              <a:rPr sz="1800">
                <a:solidFill>
                  <a:srgbClr val="902000"/>
                </a:solidFill>
                <a:latin typeface="Courier"/>
              </a:rPr>
              <a:t>scales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"free"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space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"free"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_viz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90900" y="154940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started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1"/>
            <a:r>
              <a:rPr/>
              <a:t>this talk is aimed at intermediate </a:t>
            </a:r>
            <a:r>
              <a:rPr sz="1800">
                <a:latin typeface="Courier"/>
              </a:rPr>
              <a:t>ggplot2</a:t>
            </a:r>
            <a:r>
              <a:rPr/>
              <a:t> users</a:t>
            </a:r>
          </a:p>
          <a:p>
            <a:pPr lvl="1"/>
            <a:r>
              <a:rPr/>
              <a:t>everything is within the </a:t>
            </a:r>
            <a:r>
              <a:rPr sz="1800">
                <a:latin typeface="Courier"/>
              </a:rPr>
              <a:t>tidyverse</a:t>
            </a:r>
            <a:r>
              <a:rPr/>
              <a:t> framework &amp; R for Data Science (R4DS)</a:t>
            </a:r>
          </a:p>
          <a:p>
            <a:pPr lvl="1"/>
            <a:r>
              <a:rPr/>
              <a:t>the pipe </a:t>
            </a:r>
            <a:r>
              <a:rPr sz="1800">
                <a:latin typeface="Courier"/>
              </a:rPr>
              <a:t>%&gt;%</a:t>
            </a:r>
            <a:r>
              <a:rPr/>
              <a:t> is used in many places and allows us to create a sequence of manipulations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iris %&gt;% arrange(Species)</a:t>
            </a:r>
            <a:r>
              <a:rPr/>
              <a:t> is the same as </a:t>
            </a:r>
            <a:r>
              <a:rPr sz="1800">
                <a:latin typeface="Courier"/>
              </a:rPr>
              <a:t>arrange(iris, Species)</a:t>
            </a:r>
          </a:p>
          <a:p>
            <a:pPr lvl="1"/>
            <a:r>
              <a:rPr/>
              <a:t>the </a:t>
            </a:r>
            <a:r>
              <a:rPr sz="1800">
                <a:latin typeface="Courier"/>
              </a:rPr>
              <a:t>+</a:t>
            </a:r>
            <a:r>
              <a:rPr/>
              <a:t> used with </a:t>
            </a:r>
            <a:r>
              <a:rPr sz="1800">
                <a:latin typeface="Courier"/>
              </a:rPr>
              <a:t>ggplot()</a:t>
            </a:r>
            <a:r>
              <a:rPr/>
              <a:t> is another type of pipe</a:t>
            </a:r>
          </a:p>
          <a:p>
            <a:pPr lvl="1"/>
            <a:r>
              <a:rPr/>
              <a:t>you can pipe from a </a:t>
            </a:r>
            <a:r>
              <a:rPr sz="1800">
                <a:latin typeface="Courier"/>
              </a:rPr>
              <a:t>dplyr</a:t>
            </a:r>
            <a:r>
              <a:rPr/>
              <a:t> sequence into a </a:t>
            </a:r>
            <a:r>
              <a:rPr sz="1800">
                <a:latin typeface="Courier"/>
              </a:rPr>
              <a:t>ggplot()</a:t>
            </a:r>
            <a:r>
              <a:rPr/>
              <a:t> sequence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/>
              <a:t>facets:</a:t>
            </a:r>
            <a:r>
              <a:rPr/>
              <a:t> </a:t>
            </a:r>
            <a:r>
              <a:rPr/>
              <a:t>margins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facet_grid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rows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vars</a:t>
            </a:r>
            <a:r>
              <a:rPr sz="1800">
                <a:latin typeface="Courier"/>
              </a:rPr>
              <a:t>(year),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cols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vars</a:t>
            </a:r>
            <a:r>
              <a:rPr sz="1800">
                <a:latin typeface="Courier"/>
              </a:rPr>
              <a:t>(class),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margins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br/>
            <a:r>
              <a:rPr sz="1800">
                <a:latin typeface="Courier"/>
              </a:rPr>
              <a:t>  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_viz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90900" y="154940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/>
              <a:t>facet_wrap:</a:t>
            </a:r>
            <a:r>
              <a:rPr/>
              <a:t> </a:t>
            </a:r>
            <a:r>
              <a:rPr/>
              <a:t>#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columns/rows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also nrow</a:t>
            </a:r>
            <a:br/>
            <a:r>
              <a:rPr sz="1800">
                <a:latin typeface="Courier"/>
              </a:rPr>
              <a:t>p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class, </a:t>
            </a:r>
            <a:r>
              <a:rPr sz="1800">
                <a:solidFill>
                  <a:srgbClr val="902000"/>
                </a:solidFill>
                <a:latin typeface="Courier"/>
              </a:rPr>
              <a:t>ncol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_viz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90900" y="154940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/>
              <a:t>facet_wrap:</a:t>
            </a:r>
            <a:r>
              <a:rPr/>
              <a:t> </a:t>
            </a:r>
            <a:r>
              <a:rPr/>
              <a:t>scales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space does not work with facet_wrap()</a:t>
            </a:r>
            <a:br/>
            <a:r>
              <a:rPr sz="1800">
                <a:latin typeface="Courier"/>
              </a:rPr>
              <a:t>p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class, </a:t>
            </a:r>
            <a:r>
              <a:rPr sz="1800">
                <a:solidFill>
                  <a:srgbClr val="902000"/>
                </a:solidFill>
                <a:latin typeface="Courier"/>
              </a:rPr>
              <a:t>ncol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scales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"free"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_viz_files/figure-pptx/unnamed-chunk-2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90900" y="154940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/>
              <a:t>facets: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b)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also works with facet_grid</a:t>
            </a:r>
            <a:br/>
            <a:r>
              <a:rPr sz="1800">
                <a:latin typeface="Courier"/>
              </a:rPr>
              <a:t>p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class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year, </a:t>
            </a:r>
            <a:r>
              <a:rPr sz="1800">
                <a:solidFill>
                  <a:srgbClr val="902000"/>
                </a:solidFill>
                <a:latin typeface="Courier"/>
              </a:rPr>
              <a:t>nrow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_viz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90900" y="154940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scale_*_identity()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0" marL="0" indent="0">
              <a:buNone/>
            </a:pPr>
            <a:r>
              <a:rPr/>
              <a:t>Sometimes I want to have better control over colors &amp; sizes.</a:t>
            </a:r>
          </a:p>
          <a:p>
            <a:pPr lvl="0" marL="0" indent="0">
              <a:buNone/>
            </a:pPr>
            <a:r>
              <a:rPr/>
              <a:t>Here, I am hard coding the colors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df &lt;-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mpg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category =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case_when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  cty 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14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"coral"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cty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"turquoise"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"grey40"</a:t>
            </a:r>
            <a:br/>
            <a:r>
              <a:rPr sz="1800">
                <a:latin typeface="Courier"/>
              </a:rPr>
              <a:t>    )</a:t>
            </a:r>
            <a:br/>
            <a:r>
              <a:rPr sz="1800">
                <a:latin typeface="Courier"/>
              </a:rPr>
              <a:t>  )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scale_color_identity()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(df,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(cty, hwy,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category))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geom_count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scale_color_identity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ggplot?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1"/>
            <a:r>
              <a:rPr/>
              <a:t>grammar of graphics</a:t>
            </a:r>
          </a:p>
          <a:p>
            <a:pPr lvl="1"/>
            <a:r>
              <a:rPr/>
              <a:t>just like every sentence has a </a:t>
            </a:r>
            <a:r>
              <a:rPr b="1"/>
              <a:t>subject, verb, and noun</a:t>
            </a:r>
            <a:r>
              <a:rPr/>
              <a:t>, every chart has a </a:t>
            </a:r>
            <a:r>
              <a:rPr b="1"/>
              <a:t>coordinate system, geom, and aesthetics</a:t>
            </a:r>
          </a:p>
          <a:p>
            <a:pPr lvl="1"/>
            <a:r>
              <a:rPr/>
              <a:t>the hope is that we will invent new types of charts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  <a:br/>
            <a:br/>
            <a:r>
              <a:rPr sz="1800">
                <a:latin typeface="Courier"/>
              </a:rPr>
              <a:t>p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(mpg)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geom_count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(cty, hwy), </a:t>
            </a:r>
            <a:r>
              <a:rPr sz="1800">
                <a:solidFill>
                  <a:srgbClr val="902000"/>
                </a:solidFill>
                <a:latin typeface="Courier"/>
              </a:rPr>
              <a:t>alpha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"navyblue"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theme_bw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legend.position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"none"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_viz_files/figure-pptx/unnamed-chunk-2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90900" y="154940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scale_fill_identity()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(df,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(cty, </a:t>
            </a:r>
            <a:r>
              <a:rPr sz="1800">
                <a:solidFill>
                  <a:srgbClr val="902000"/>
                </a:solidFill>
                <a:latin typeface="Courier"/>
              </a:rPr>
              <a:t>fill =</a:t>
            </a:r>
            <a:r>
              <a:rPr sz="1800">
                <a:latin typeface="Courier"/>
              </a:rPr>
              <a:t> category))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geom_dotplot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scale_fill_identity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_viz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90900" y="154940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Best</a:t>
            </a:r>
            <a:r>
              <a:rPr/>
              <a:t> </a:t>
            </a:r>
            <a:r>
              <a:rPr/>
              <a:t>practices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1:1.6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1"/>
            <a:r>
              <a:rPr/>
              <a:t>Try to give your charts the proportion of a credit card</a:t>
            </a:r>
          </a:p>
          <a:p>
            <a:pPr lvl="1"/>
            <a:r>
              <a:rPr/>
              <a:t>Also look this up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(mpg,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(cty))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>
                <a:latin typeface="Courier"/>
              </a:rPr>
              <a:t>()</a:t>
            </a:r>
            <a:br/>
            <a:br/>
            <a:r>
              <a:rPr sz="1800">
                <a:latin typeface="Courier"/>
              </a:rPr>
              <a:t>p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coord_fixed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aspect.ratio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A070"/>
                </a:solidFill>
                <a:latin typeface="Courier"/>
              </a:rPr>
              <a:t>1.6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 ratio depends on the units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_viz_files/figure-pptx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90900" y="154940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Dealing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spaghetti</a:t>
            </a:r>
            <a:r>
              <a:rPr/>
              <a:t> </a:t>
            </a:r>
            <a:r>
              <a:rPr/>
              <a:t>charts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0" marL="0" indent="0">
              <a:buNone/>
            </a:pPr>
            <a:r>
              <a:rPr/>
              <a:t>This is one of the most common questions to answer: </a:t>
            </a:r>
            <a:r>
              <a:rPr b="1"/>
              <a:t>change for multiple categories over time</a:t>
            </a:r>
            <a:r>
              <a:rPr/>
              <a:t>. This often results in a chart like the one below. It is hard to read but there are some ways you can help your audience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(df,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(x, y,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group))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_viz_files/figure-pptx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90900" y="154940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/>
              <a:t>Highlight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informative</a:t>
            </a:r>
            <a:r>
              <a:rPr/>
              <a:t> </a:t>
            </a:r>
            <a:r>
              <a:rPr/>
              <a:t>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(df,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(x, y, </a:t>
            </a:r>
            <a:r>
              <a:rPr sz="1800">
                <a:solidFill>
                  <a:srgbClr val="902000"/>
                </a:solidFill>
                <a:latin typeface="Courier"/>
              </a:rPr>
              <a:t>group =</a:t>
            </a:r>
            <a:r>
              <a:rPr sz="1800">
                <a:latin typeface="Courier"/>
              </a:rPr>
              <a:t> group))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(df, group </a:t>
            </a:r>
            <a:r>
              <a:rPr sz="1800">
                <a:solidFill>
                  <a:srgbClr val="666666"/>
                </a:solidFill>
                <a:latin typeface="Courier"/>
              </a:rPr>
              <a:t>!=</a:t>
            </a:r>
            <a:r>
              <a:rPr sz="1800">
                <a:solidFill>
                  <a:srgbClr val="4070A0"/>
                </a:solidFill>
                <a:latin typeface="Courier"/>
              </a:rPr>
              <a:t> "B"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"grey"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size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(df, group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"B"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"black"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size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"Group B is currently in the lead"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_viz_files/figure-pptx/unnamed-chunk-2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90900" y="154940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</a:t>
            </a:r>
            <a:br/>
            <a:br/>
            <a:r>
              <a:rPr sz="1800">
                <a:latin typeface="Courier"/>
              </a:rPr>
              <a:t>p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coord_polar</a:t>
            </a:r>
            <a:r>
              <a:rPr sz="1800">
                <a:latin typeface="Courier"/>
              </a:rPr>
              <a:t>()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gridExtra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grid.arrange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p,</a:t>
            </a:r>
            <a:br/>
            <a:r>
              <a:rPr sz="1800">
                <a:latin typeface="Courier"/>
              </a:rPr>
              <a:t>  p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coord_polar</a:t>
            </a:r>
            <a:r>
              <a:rPr sz="1800">
                <a:latin typeface="Courier"/>
              </a:rPr>
              <a:t>(), 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nrow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heatmap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colorblind palette viewer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(df,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(x, </a:t>
            </a:r>
            <a:r>
              <a:rPr sz="1800" b="1">
                <a:solidFill>
                  <a:srgbClr val="007020"/>
                </a:solidFill>
                <a:latin typeface="Courier"/>
              </a:rPr>
              <a:t>fct_reorder</a:t>
            </a:r>
            <a:r>
              <a:rPr sz="1800">
                <a:latin typeface="Courier"/>
              </a:rPr>
              <a:t>(group, y, last), </a:t>
            </a:r>
            <a:r>
              <a:rPr sz="1800">
                <a:solidFill>
                  <a:srgbClr val="902000"/>
                </a:solidFill>
                <a:latin typeface="Courier"/>
              </a:rPr>
              <a:t>fill =</a:t>
            </a:r>
            <a:r>
              <a:rPr sz="1800">
                <a:latin typeface="Courier"/>
              </a:rPr>
              <a:t> 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geom_tile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"white"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scale_fill_gradient2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low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"red"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mid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"yellow"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high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"darkgreen"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midpoint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12</a:t>
            </a:r>
            <a:br/>
            <a:r>
              <a:rPr sz="1800">
                <a:latin typeface="Courier"/>
              </a:rPr>
              <a:t>  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my_theme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"An improvement, but not colorblind friendly"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_viz_files/figure-pptx/unnamed-chunk-2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90900" y="154940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(df,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(x, </a:t>
            </a:r>
            <a:r>
              <a:rPr sz="1800" b="1">
                <a:solidFill>
                  <a:srgbClr val="007020"/>
                </a:solidFill>
                <a:latin typeface="Courier"/>
              </a:rPr>
              <a:t>fct_reorder</a:t>
            </a:r>
            <a:r>
              <a:rPr sz="1800">
                <a:latin typeface="Courier"/>
              </a:rPr>
              <a:t>(group, y), </a:t>
            </a:r>
            <a:r>
              <a:rPr sz="1800">
                <a:solidFill>
                  <a:srgbClr val="902000"/>
                </a:solidFill>
                <a:latin typeface="Courier"/>
              </a:rPr>
              <a:t>fill =</a:t>
            </a:r>
            <a:r>
              <a:rPr sz="1800">
                <a:latin typeface="Courier"/>
              </a:rPr>
              <a:t> category))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geom_tile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"white"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size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0.1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scale_fill_manual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values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"grey90"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"grey85"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"palegreen3"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"seagreen4"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labels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"poor"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"good"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"very good"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"excellent"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my_theme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"All teams are now performing their best"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_viz_files/figure-pptx/unnamed-chunk-3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90900" y="154940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Partner</a:t>
            </a:r>
            <a:r>
              <a:rPr/>
              <a:t> </a:t>
            </a:r>
            <a:r>
              <a:rPr/>
              <a:t>activity:</a:t>
            </a:r>
            <a:r>
              <a:rPr/>
              <a:t> </a:t>
            </a:r>
            <a:r>
              <a:rPr/>
              <a:t>Extensions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Addins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/>
              <a:t>Partner</a:t>
            </a:r>
            <a:r>
              <a:rPr/>
              <a:t> </a:t>
            </a:r>
            <a:r>
              <a:rPr/>
              <a:t>activity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1"/>
            <a:r>
              <a:rPr/>
              <a:t>left side: focus on extensions</a:t>
            </a:r>
          </a:p>
          <a:p>
            <a:pPr lvl="1"/>
            <a:r>
              <a:rPr/>
              <a:t>right side: focus on add-ins</a:t>
            </a:r>
          </a:p>
          <a:p>
            <a:pPr lvl="1"/>
            <a:r>
              <a:rPr/>
              <a:t>bonus: my </a:t>
            </a:r>
            <a:r>
              <a:rPr sz="1800">
                <a:latin typeface="Courier"/>
              </a:rPr>
              <a:t>simplecolors</a:t>
            </a:r>
            <a:r>
              <a:rPr/>
              <a:t> package</a:t>
            </a:r>
          </a:p>
          <a:p>
            <a:pPr lvl="1"/>
            <a:r>
              <a:rPr/>
              <a:t>with your partner, review the code and resources below</a:t>
            </a:r>
          </a:p>
          <a:p>
            <a:pPr lvl="1"/>
            <a:r>
              <a:rPr/>
              <a:t>find a function or feature that you think is interesting or useful</a:t>
            </a:r>
          </a:p>
          <a:p>
            <a:pPr lvl="1"/>
            <a:r>
              <a:rPr/>
              <a:t>place screenshots here </a:t>
            </a:r>
            <a:r>
              <a:rPr>
                <a:hlinkClick r:id="rId2"/>
              </a:rPr>
              <a:t>https://bit.ly/2XiG5C7</a:t>
            </a:r>
          </a:p>
          <a:p>
            <a:pPr lvl="1"/>
            <a:r>
              <a:rPr/>
              <a:t>you don’t need to run the code, you can use images from the vignettes</a:t>
            </a:r>
          </a:p>
          <a:p>
            <a:pPr lvl="1"/>
            <a:r>
              <a:rPr/>
              <a:t>we’ll share at the end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Extensions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Addins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1"/>
            <a:r>
              <a:rPr>
                <a:hlinkClick r:id="rId2"/>
              </a:rPr>
              <a:t>ggplot extensions</a:t>
            </a:r>
          </a:p>
          <a:p>
            <a:pPr lvl="1"/>
            <a:r>
              <a:rPr>
                <a:hlinkClick r:id="rId3"/>
              </a:rPr>
              <a:t>ggplot addins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Extensions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1"/>
            <a:r>
              <a:rPr>
                <a:hlinkClick r:id="rId2"/>
              </a:rPr>
              <a:t>ggradar - spider/radar plots</a:t>
            </a:r>
          </a:p>
          <a:p>
            <a:pPr lvl="1"/>
            <a:r>
              <a:rPr>
                <a:hlinkClick r:id="rId3"/>
              </a:rPr>
              <a:t>gganimate</a:t>
            </a:r>
          </a:p>
          <a:p>
            <a:pPr lvl="1"/>
            <a:r>
              <a:rPr>
                <a:hlinkClick r:id="rId4"/>
              </a:rPr>
              <a:t>ggrepel</a:t>
            </a:r>
          </a:p>
          <a:p>
            <a:pPr lvl="1"/>
            <a:r>
              <a:rPr>
                <a:hlinkClick r:id="rId5"/>
              </a:rPr>
              <a:t>ggforce</a:t>
            </a:r>
          </a:p>
          <a:p>
            <a:pPr lvl="1"/>
            <a:r>
              <a:rPr>
                <a:hlinkClick r:id="rId6"/>
              </a:rPr>
              <a:t>cowplot</a:t>
            </a:r>
          </a:p>
          <a:p>
            <a:pPr lvl="1"/>
            <a:r>
              <a:rPr>
                <a:hlinkClick r:id="rId7"/>
              </a:rPr>
              <a:t>more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addinslist</a:t>
            </a:r>
            <a:r>
              <a:rPr/>
              <a:t>: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addinslist::addinslistAddin()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install.packages("addinslist")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install.packages("esquisse")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install.packages("ggedit")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install.packages("ggThemeAssist")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install.packages("colourpicker")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data</a:t>
            </a:r>
            <a:r>
              <a:rPr sz="1800">
                <a:latin typeface="Courier"/>
              </a:rPr>
              <a:t>(iris)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data</a:t>
            </a:r>
            <a:r>
              <a:rPr sz="1800">
                <a:latin typeface="Courier"/>
              </a:rPr>
              <a:t>(mpg)</a:t>
            </a:r>
            <a:br/>
            <a:br/>
            <a:r>
              <a:rPr sz="1800">
                <a:latin typeface="Courier"/>
              </a:rPr>
              <a:t>p &lt;-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(mpg,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(cty, hwy))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Addins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action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esquisse</a:t>
            </a:r>
            <a:br/>
            <a:r>
              <a:rPr sz="1800">
                <a:latin typeface="Courier"/>
              </a:rPr>
              <a:t>  esquisse</a:t>
            </a:r>
            <a:r>
              <a:rPr sz="1800">
                <a:solidFill>
                  <a:srgbClr val="666666"/>
                </a:solidFill>
                <a:latin typeface="Courier"/>
              </a:rPr>
              <a:t>:::</a:t>
            </a:r>
            <a:r>
              <a:rPr sz="1800" b="1">
                <a:solidFill>
                  <a:srgbClr val="007020"/>
                </a:solidFill>
                <a:latin typeface="Courier"/>
              </a:rPr>
              <a:t>esquisser</a:t>
            </a:r>
            <a:r>
              <a:rPr sz="1800">
                <a:latin typeface="Courier"/>
              </a:rPr>
              <a:t>()</a:t>
            </a:r>
            <a:br/>
            <a:r>
              <a:rPr sz="1800">
                <a:latin typeface="Courier"/>
              </a:rPr>
              <a:t>  esquisse</a:t>
            </a:r>
            <a:r>
              <a:rPr sz="1800">
                <a:solidFill>
                  <a:srgbClr val="666666"/>
                </a:solidFill>
                <a:latin typeface="Courier"/>
              </a:rPr>
              <a:t>:::</a:t>
            </a:r>
            <a:r>
              <a:rPr sz="1800" b="1">
                <a:solidFill>
                  <a:srgbClr val="007020"/>
                </a:solidFill>
                <a:latin typeface="Courier"/>
              </a:rPr>
              <a:t>esquisser</a:t>
            </a:r>
            <a:r>
              <a:rPr sz="1800">
                <a:latin typeface="Courier"/>
              </a:rPr>
              <a:t>(mpg)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others    </a:t>
            </a:r>
            <a:br/>
            <a:r>
              <a:rPr sz="1800">
                <a:latin typeface="Courier"/>
              </a:rPr>
              <a:t>  ggThemeAssist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ggThemeAssistGadget</a:t>
            </a:r>
            <a:r>
              <a:rPr sz="1800">
                <a:latin typeface="Courier"/>
              </a:rPr>
              <a:t>(p)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ggedit</a:t>
            </a:r>
            <a:r>
              <a:rPr sz="1800">
                <a:latin typeface="Courier"/>
              </a:rPr>
              <a:t>(p)</a:t>
            </a:r>
            <a:br/>
            <a:r>
              <a:rPr sz="1800">
                <a:latin typeface="Courier"/>
              </a:rPr>
              <a:t>  colourpicker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colourPicker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_viz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90900" y="154940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simplecolors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https://rjake.github.io/simplecolors/articles/intro.html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#devtools::install_github("rjake/simplecolors")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(simplecolors)</a:t>
            </a:r>
            <a:br/>
            <a:r>
              <a:rPr sz="1800">
                <a:latin typeface="Courier"/>
              </a:rPr>
              <a:t>simplecolors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show_colors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labels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_viz_files/figure-pptx/unnamed-chunk-3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90900" y="154940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simplecolors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0" marL="0" indent="0">
              <a:buNone/>
            </a:pPr>
            <a:r>
              <a:rPr/>
              <a:t>Three main functions: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sc()</a:t>
            </a:r>
            <a:r>
              <a:rPr/>
              <a:t> </a:t>
            </a:r>
            <a:r>
              <a:rPr sz="1800">
                <a:latin typeface="Courier"/>
              </a:rPr>
              <a:t>sc_across()</a:t>
            </a:r>
            <a:r>
              <a:rPr/>
              <a:t> </a:t>
            </a:r>
            <a:r>
              <a:rPr sz="1800">
                <a:latin typeface="Courier"/>
              </a:rPr>
              <a:t>sc_*()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 &lt;-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(mpg,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(hwy, </a:t>
            </a:r>
            <a:r>
              <a:rPr sz="1800">
                <a:solidFill>
                  <a:srgbClr val="902000"/>
                </a:solidFill>
                <a:latin typeface="Courier"/>
              </a:rPr>
              <a:t>fill =</a:t>
            </a:r>
            <a:r>
              <a:rPr sz="1800">
                <a:latin typeface="Courier"/>
              </a:rPr>
              <a:t> drv))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geom_density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alpha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0.3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p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scale_fill_manual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values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"blue3"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"red3"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"violet3"</a:t>
            </a:r>
            <a:r>
              <a:rPr sz="1800">
                <a:latin typeface="Courier"/>
              </a:rPr>
              <a:t>))</a:t>
            </a:r>
            <a:br/>
            <a:r>
              <a:rPr sz="1800">
                <a:latin typeface="Courier"/>
              </a:rPr>
              <a:t>p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scale_fill_manual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values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sc_pink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light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)))</a:t>
            </a:r>
            <a:br/>
            <a:r>
              <a:rPr sz="1800">
                <a:latin typeface="Courier"/>
              </a:rPr>
              <a:t>p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scale_fill_manual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values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sc_across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"RTV"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light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sat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"bright"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_viz_files/figure-pptx/unnamed-chunk-3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90900" y="154940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Appendix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/>
              <a:t>R4DS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0" marL="0" indent="0">
              <a:buNone/>
            </a:pPr>
            <a:r>
              <a:rPr/>
              <a:t>R for Data Science is a book all about the </a:t>
            </a:r>
            <a:r>
              <a:rPr sz="1800">
                <a:latin typeface="Courier"/>
              </a:rPr>
              <a:t>tidyverse</a:t>
            </a:r>
            <a:r>
              <a:rPr/>
              <a:t>. It is less “data science-y” and more about data manipulation and visualization. It is free online </a:t>
            </a:r>
            <a:r>
              <a:rPr>
                <a:hlinkClick r:id="rId2"/>
              </a:rPr>
              <a:t>here</a:t>
            </a:r>
            <a:r>
              <a:rPr/>
              <a:t> as well as available for sale.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Stackoverflow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1"/>
            <a:r>
              <a:rPr/>
              <a:t>try </a:t>
            </a:r>
            <a:r>
              <a:rPr sz="1800">
                <a:latin typeface="Courier"/>
              </a:rPr>
              <a:t>datapasta</a:t>
            </a:r>
            <a:r>
              <a:rPr/>
              <a:t> for a minimal reprex</a:t>
            </a:r>
          </a:p>
          <a:p>
            <a:pPr lvl="1"/>
            <a:r>
              <a:rPr/>
              <a:t>include images</a:t>
            </a:r>
          </a:p>
          <a:p>
            <a:pPr lvl="1"/>
            <a:r>
              <a:rPr/>
              <a:t>incorporate </a:t>
            </a:r>
            <a:r>
              <a:rPr sz="1800">
                <a:latin typeface="Courier"/>
              </a:rPr>
              <a:t>styler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/>
              <a:t>Cheatsheet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https://github.com/rstudio/cheatsheets/raw/master/data-visualization-2.1.pdf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cropping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0" marL="0" indent="0">
              <a:buNone/>
            </a:pPr>
            <a:r>
              <a:rPr/>
              <a:t>The usual methods to “zoom in” can yield unexpected results when stat_ geoms are used. For example, </a:t>
            </a:r>
            <a:r>
              <a:rPr sz="1800">
                <a:latin typeface="Courier"/>
              </a:rPr>
              <a:t>geom_boxplot()</a:t>
            </a:r>
            <a:r>
              <a:rPr/>
              <a:t> calls </a:t>
            </a:r>
            <a:r>
              <a:rPr sz="1800">
                <a:latin typeface="Courier"/>
              </a:rPr>
              <a:t>stat_boxplot()</a:t>
            </a:r>
            <a:r>
              <a:rPr/>
              <a:t> and filters out data </a:t>
            </a:r>
            <a:r>
              <a:rPr b="1"/>
              <a:t>before</a:t>
            </a:r>
            <a:r>
              <a:rPr/>
              <a:t> doing the stats and your boxplot will keep readjusting the quartiles 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 sz="1800">
                <a:latin typeface="Courier"/>
              </a:rPr>
              <a:t>coord_cartesian()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zoom</a:t>
            </a:r>
            <a:r>
              <a:rPr/>
              <a:t> </a:t>
            </a:r>
            <a:r>
              <a:rPr/>
              <a:t>in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0" marL="0" indent="0">
              <a:buNone/>
            </a:pPr>
            <a:r>
              <a:rPr/>
              <a:t>Do not use </a:t>
            </a:r>
            <a:r>
              <a:rPr sz="1800">
                <a:latin typeface="Courier"/>
              </a:rPr>
              <a:t>ylim()</a:t>
            </a:r>
            <a:r>
              <a:rPr/>
              <a:t> or </a:t>
            </a:r>
            <a:r>
              <a:rPr sz="1800">
                <a:latin typeface="Courier"/>
              </a:rPr>
              <a:t>scale_*_continuous()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find_limits() is a custom function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bind_rows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find_limits</a:t>
            </a:r>
            <a:r>
              <a:rPr sz="1800">
                <a:latin typeface="Courier"/>
              </a:rPr>
              <a:t>(p),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find_limits</a:t>
            </a:r>
            <a:r>
              <a:rPr sz="1800">
                <a:latin typeface="Courier"/>
              </a:rPr>
              <a:t>(p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ylim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12000</a:t>
            </a:r>
            <a:r>
              <a:rPr sz="1800">
                <a:latin typeface="Courier"/>
              </a:rPr>
              <a:t>)),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find_limits</a:t>
            </a:r>
            <a:r>
              <a:rPr sz="1800">
                <a:latin typeface="Courier"/>
              </a:rPr>
              <a:t>(p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scale_y_continuous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limits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12000</a:t>
            </a:r>
            <a:r>
              <a:rPr sz="1800">
                <a:latin typeface="Courier"/>
              </a:rPr>
              <a:t>))),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find_limits</a:t>
            </a:r>
            <a:r>
              <a:rPr sz="1800">
                <a:latin typeface="Courier"/>
              </a:rPr>
              <a:t>(p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coord_cartesian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ylim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12000</a:t>
            </a:r>
            <a:r>
              <a:rPr sz="1800">
                <a:latin typeface="Courier"/>
              </a:rPr>
              <a:t>)))</a:t>
            </a:r>
            <a:br/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lower middle upper
## 1   950   2401  5324
## 2   911   2161  4679
## 3   911   2161  4679
## 4   950   2401  5324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Demystifying</a:t>
            </a:r>
            <a:r>
              <a:rPr/>
              <a:t> </a:t>
            </a:r>
            <a:r>
              <a:rPr sz="1800">
                <a:latin typeface="Courier"/>
              </a:rPr>
              <a:t>aes()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1"/>
            <a:r>
              <a:rPr sz="1800">
                <a:latin typeface="Courier"/>
              </a:rPr>
              <a:t>aes()</a:t>
            </a:r>
            <a:r>
              <a:rPr/>
              <a:t> = aesthetics</a:t>
            </a:r>
          </a:p>
          <a:p>
            <a:pPr lvl="1"/>
            <a:r>
              <a:rPr/>
              <a:t>dynamic, data driven </a:t>
            </a:r>
            <a:r>
              <a:rPr b="1"/>
              <a:t>variables</a:t>
            </a:r>
            <a:r>
              <a:rPr/>
              <a:t> go inside the </a:t>
            </a:r>
            <a:r>
              <a:rPr sz="1800">
                <a:latin typeface="Courier"/>
              </a:rPr>
              <a:t>aes()</a:t>
            </a:r>
          </a:p>
          <a:p>
            <a:pPr lvl="1"/>
            <a:r>
              <a:rPr/>
              <a:t>constant, static </a:t>
            </a:r>
            <a:r>
              <a:rPr b="1"/>
              <a:t>values</a:t>
            </a:r>
            <a:r>
              <a:rPr/>
              <a:t> go outside</a:t>
            </a:r>
          </a:p>
          <a:p>
            <a:pPr lvl="1"/>
            <a:r>
              <a:rPr/>
              <a:t>the first 2 arguments of </a:t>
            </a:r>
            <a:r>
              <a:rPr sz="1800">
                <a:latin typeface="Courier"/>
              </a:rPr>
              <a:t>aes()</a:t>
            </a:r>
            <a:r>
              <a:rPr/>
              <a:t> are </a:t>
            </a:r>
            <a:r>
              <a:rPr sz="1800">
                <a:latin typeface="Courier"/>
              </a:rPr>
              <a:t>x</a:t>
            </a:r>
            <a:r>
              <a:rPr/>
              <a:t> and </a:t>
            </a:r>
            <a:r>
              <a:rPr sz="1800">
                <a:latin typeface="Courier"/>
              </a:rPr>
              <a:t>y</a:t>
            </a:r>
            <a:r>
              <a:rPr/>
              <a:t> and I will mostly omit naming these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Answers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/>
              <a:t>Q1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mpg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drv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fct_infreq</a:t>
            </a:r>
            <a:r>
              <a:rPr sz="1800">
                <a:latin typeface="Courier"/>
              </a:rPr>
              <a:t>(drv)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fct_rev</a:t>
            </a:r>
            <a:r>
              <a:rPr sz="1800">
                <a:latin typeface="Courier"/>
              </a:rPr>
              <a:t>()</a:t>
            </a:r>
            <a:br/>
            <a:r>
              <a:rPr sz="1800">
                <a:latin typeface="Courier"/>
              </a:rPr>
              <a:t>  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(drv))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coord_flip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_viz_files/figure-pptx/unnamed-chunk-3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90900" y="154940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/>
              <a:t>Q2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mpg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cyl_8 =</a:t>
            </a:r>
            <a:r>
              <a:rPr sz="1800">
                <a:latin typeface="Courier"/>
              </a:rPr>
              <a:t> (cyl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8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manufacturer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fct_reorder</a:t>
            </a:r>
            <a:r>
              <a:rPr sz="1800">
                <a:latin typeface="Courier"/>
              </a:rPr>
              <a:t>(manufacturer, cyl_</a:t>
            </a:r>
            <a:r>
              <a:rPr sz="1800">
                <a:solidFill>
                  <a:srgbClr val="40A070"/>
                </a:solidFill>
                <a:latin typeface="Courier"/>
              </a:rPr>
              <a:t>8</a:t>
            </a:r>
            <a:r>
              <a:rPr sz="1800">
                <a:latin typeface="Courier"/>
              </a:rPr>
              <a:t>, mean)</a:t>
            </a:r>
            <a:br/>
            <a:r>
              <a:rPr sz="1800">
                <a:latin typeface="Courier"/>
              </a:rPr>
              <a:t>  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(manufacturer, </a:t>
            </a:r>
            <a:r>
              <a:rPr sz="1800">
                <a:solidFill>
                  <a:srgbClr val="902000"/>
                </a:solidFill>
                <a:latin typeface="Courier"/>
              </a:rPr>
              <a:t>fill =</a:t>
            </a:r>
            <a:r>
              <a:rPr sz="1800">
                <a:latin typeface="Courier"/>
              </a:rPr>
              <a:t> cyl_</a:t>
            </a:r>
            <a:r>
              <a:rPr sz="1800">
                <a:solidFill>
                  <a:srgbClr val="40A070"/>
                </a:solidFill>
                <a:latin typeface="Courier"/>
              </a:rPr>
              <a:t>8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position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"fill"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coord_flip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_viz_files/figure-pptx/unnamed-chunk-3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90900" y="154940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1"/>
            <a:r>
              <a:rPr sz="1800">
                <a:latin typeface="Courier"/>
              </a:rPr>
              <a:t>geom_point(aes(color = class, size = n), ...)</a:t>
            </a:r>
          </a:p>
          <a:p>
            <a:pPr lvl="1"/>
            <a:r>
              <a:rPr sz="1800">
                <a:latin typeface="Courier"/>
              </a:rPr>
              <a:t>geom_point(aes(...), color = "blue", size = 2)</a:t>
            </a:r>
          </a:p>
        </p:txBody>
      </p:sp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Century Gothic</vt:lpstr>
      <vt:lpstr>Courier New</vt:lpstr>
      <vt:lpstr>Wingdings 2</vt:lpstr>
      <vt:lpstr>Quotable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in R</dc:title>
  <dc:creator>Jake Riley June 19, 2019</dc:creator>
  <cp:keywords/>
  <dcterms:created xsi:type="dcterms:W3CDTF">2019-06-19T00:48:04Z</dcterms:created>
  <dcterms:modified xsi:type="dcterms:W3CDTF">2019-06-19T00:48:04Z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subtitle">
    <vt:lpwstr>https://bit.ly/2Wt7nkQ</vt:lpwstr>
  </property>
</Properties>
</file>