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9" r:id="rId12"/>
    <p:sldId id="271" r:id="rId13"/>
    <p:sldId id="273" r:id="rId14"/>
    <p:sldId id="274" r:id="rId15"/>
    <p:sldId id="276" r:id="rId16"/>
    <p:sldId id="336" r:id="rId17"/>
    <p:sldId id="278" r:id="rId18"/>
    <p:sldId id="280" r:id="rId19"/>
    <p:sldId id="282" r:id="rId20"/>
    <p:sldId id="284" r:id="rId21"/>
    <p:sldId id="286" r:id="rId22"/>
    <p:sldId id="338" r:id="rId23"/>
    <p:sldId id="287" r:id="rId24"/>
    <p:sldId id="289" r:id="rId25"/>
    <p:sldId id="291" r:id="rId26"/>
    <p:sldId id="293" r:id="rId27"/>
    <p:sldId id="295" r:id="rId28"/>
    <p:sldId id="297" r:id="rId29"/>
    <p:sldId id="299" r:id="rId30"/>
    <p:sldId id="301" r:id="rId31"/>
    <p:sldId id="303" r:id="rId32"/>
    <p:sldId id="304" r:id="rId33"/>
    <p:sldId id="306" r:id="rId34"/>
    <p:sldId id="308" r:id="rId35"/>
    <p:sldId id="309" r:id="rId36"/>
    <p:sldId id="311" r:id="rId37"/>
    <p:sldId id="313" r:id="rId38"/>
    <p:sldId id="315" r:id="rId39"/>
    <p:sldId id="317" r:id="rId40"/>
    <p:sldId id="319" r:id="rId41"/>
    <p:sldId id="320" r:id="rId42"/>
    <p:sldId id="322" r:id="rId43"/>
    <p:sldId id="323" r:id="rId44"/>
    <p:sldId id="325" r:id="rId45"/>
    <p:sldId id="327" r:id="rId46"/>
    <p:sldId id="329" r:id="rId47"/>
    <p:sldId id="330" r:id="rId48"/>
    <p:sldId id="331" r:id="rId49"/>
    <p:sldId id="332" r:id="rId50"/>
    <p:sldId id="333" r:id="rId51"/>
    <p:sldId id="334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 autoAdjust="0"/>
    <p:restoredTop sz="94660"/>
  </p:normalViewPr>
  <p:slideViewPr>
    <p:cSldViewPr snapToGrid="0">
      <p:cViewPr>
        <p:scale>
          <a:sx n="66" d="100"/>
          <a:sy n="66" d="100"/>
        </p:scale>
        <p:origin x="4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1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11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6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5" y="6241990"/>
            <a:ext cx="1343706" cy="365125"/>
          </a:xfrm>
        </p:spPr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233" y="6241991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78999" y="6179252"/>
            <a:ext cx="1062155" cy="490599"/>
          </a:xfrm>
        </p:spPr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43068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87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12192000" cy="5203825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677437"/>
            <a:ext cx="5194583" cy="4183614"/>
          </a:xfrm>
        </p:spPr>
        <p:txBody>
          <a:bodyPr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1661BFAB-CFCC-436D-91DD-2607F18A50D2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8E163F-29FD-43F2-BC6C-99083DA4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526900-53EB-4D35-BEDF-6012DCA80B4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002" y="1677437"/>
            <a:ext cx="5194583" cy="418361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9" y="1591263"/>
            <a:ext cx="5189857" cy="5446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135914"/>
            <a:ext cx="5189856" cy="37251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6" y="1591263"/>
            <a:ext cx="5194583" cy="5446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135914"/>
            <a:ext cx="5194583" cy="37251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778958B-8205-47E7-A800-D97358D63903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86E8D9-7E60-4FA4-BD65-8D0ADF5A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6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F0D328C-E2AF-48F0-A036-B64B70253C3B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E46A50-8717-49E9-8E46-DDD5F595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7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6A4A85-4022-4A1E-A50C-0715CEE0117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7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Wt7nkQ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Wt7nk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it.ly/2Wt7nkQ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avidmathlogic.com/colorblind/#%2334804B-%236FD46B-%23D5D6D6-%23E5E6E6-%23B53D13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attali/addinslist" TargetMode="External"/><Relationship Id="rId2" Type="http://schemas.openxmlformats.org/officeDocument/2006/relationships/hyperlink" Target="https://www.ggplot2-exts.org/ggirap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2XiG5C7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ganimate.com/" TargetMode="External"/><Relationship Id="rId7" Type="http://schemas.openxmlformats.org/officeDocument/2006/relationships/hyperlink" Target="https://www.ggplot2-exts.org/ggiraph.html" TargetMode="External"/><Relationship Id="rId2" Type="http://schemas.openxmlformats.org/officeDocument/2006/relationships/hyperlink" Target="https://github.com/ricardo-bion/ggra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cowplot/vignettes/introduction.html" TargetMode="External"/><Relationship Id="rId5" Type="http://schemas.openxmlformats.org/officeDocument/2006/relationships/hyperlink" Target="https://cran.rstudio.com/web/packages/ggforce/vignettes/Visual_Guide.html" TargetMode="External"/><Relationship Id="rId4" Type="http://schemas.openxmlformats.org/officeDocument/2006/relationships/hyperlink" Target="https://cran.r-project.org/web/packages/ggrepel/vignettes/ggrepel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rjake.github.io/simplecolors/articles/intro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tudio/cheatsheets/raw/master/data-visualization-2.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Data Visualization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DDF12D-C85E-4413-88DB-C1DE17EA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4855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https://bit.ly/2Wt7nkQ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	   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or download from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github.com/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</a:rPr>
              <a:t>rjake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/r-ladies-data-viz</a:t>
            </a:r>
            <a:b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Jake Riley  -  June 19,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Descending bar charts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2055941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number one things I get asked is how to make a </a:t>
            </a:r>
            <a:r>
              <a:rPr dirty="0" err="1"/>
              <a:t>barchart</a:t>
            </a:r>
            <a:r>
              <a:rPr dirty="0"/>
              <a:t> go in descending order.</a:t>
            </a:r>
          </a:p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(mpg,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coord_flip</a:t>
            </a:r>
            <a:r>
              <a:rPr sz="1800" dirty="0">
                <a:highlight>
                  <a:srgbClr val="FFFF00"/>
                </a:highlight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4-1.png">
            <a:extLst>
              <a:ext uri="{FF2B5EF4-FFF2-40B4-BE49-F238E27FC236}">
                <a16:creationId xmlns:a16="http://schemas.microsoft.com/office/drawing/2014/main" id="{0A5B62A5-A423-4E02-94C5-B7BED1D1AC0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02384" y="238492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Arrange by volume: </a:t>
            </a:r>
            <a:r>
              <a:rPr sz="4800" dirty="0" err="1">
                <a:latin typeface="Courier"/>
              </a:rPr>
              <a:t>fct_infreq</a:t>
            </a:r>
            <a:r>
              <a:rPr sz="48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95017" y="2558623"/>
            <a:ext cx="6992217" cy="172795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fct_infreq</a:t>
            </a:r>
            <a:r>
              <a:rPr sz="1800" dirty="0">
                <a:highlight>
                  <a:srgbClr val="FFFF00"/>
                </a:highlight>
                <a:latin typeface="Courier"/>
              </a:rPr>
              <a:t>(class)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5-1.png">
            <a:extLst>
              <a:ext uri="{FF2B5EF4-FFF2-40B4-BE49-F238E27FC236}">
                <a16:creationId xmlns:a16="http://schemas.microsoft.com/office/drawing/2014/main" id="{8F3D6B4D-8F66-4215-A250-2156FF92E58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97200" y="2384920"/>
            <a:ext cx="4756939" cy="38033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1079870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Arrange in descending order: </a:t>
            </a:r>
            <a:r>
              <a:rPr sz="4400" dirty="0" err="1">
                <a:latin typeface="Courier"/>
              </a:rPr>
              <a:t>fct_rev</a:t>
            </a:r>
            <a:r>
              <a:rPr sz="4400" dirty="0">
                <a:latin typeface="Courier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18800" y="2384920"/>
            <a:ext cx="7276987" cy="187703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fct_infreq</a:t>
            </a:r>
            <a:r>
              <a:rPr sz="1800" dirty="0">
                <a:latin typeface="Courier"/>
              </a:rPr>
              <a:t>(class))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fct_rev</a:t>
            </a:r>
            <a:r>
              <a:rPr sz="1800" dirty="0">
                <a:highlight>
                  <a:srgbClr val="FFFF00"/>
                </a:highlight>
                <a:latin typeface="Courier"/>
              </a:rPr>
              <a:t>(class)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6-1.png">
            <a:extLst>
              <a:ext uri="{FF2B5EF4-FFF2-40B4-BE49-F238E27FC236}">
                <a16:creationId xmlns:a16="http://schemas.microsoft.com/office/drawing/2014/main" id="{CB34010B-5655-4838-A2C3-BCAF30418FA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58187" y="1949914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Aggregated data: </a:t>
            </a:r>
            <a:r>
              <a:rPr sz="4400" dirty="0" err="1">
                <a:latin typeface="Courier"/>
              </a:rPr>
              <a:t>fct_reorder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752" y="1740939"/>
            <a:ext cx="10988423" cy="456475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sz="1600" dirty="0">
                <a:latin typeface="Courier"/>
              </a:rPr>
              <a:t>## # A </a:t>
            </a:r>
            <a:r>
              <a:rPr sz="1600" dirty="0" err="1">
                <a:latin typeface="Courier"/>
              </a:rPr>
              <a:t>tibble</a:t>
            </a:r>
            <a:r>
              <a:rPr sz="1600" dirty="0">
                <a:latin typeface="Courier"/>
              </a:rPr>
              <a:t>: 7 x 2
##   class        </a:t>
            </a:r>
            <a:r>
              <a:rPr sz="1600" dirty="0">
                <a:highlight>
                  <a:srgbClr val="FFFF00"/>
                </a:highlight>
                <a:latin typeface="Courier"/>
              </a:rPr>
              <a:t>  n</a:t>
            </a:r>
            <a:r>
              <a:rPr sz="1600" dirty="0">
                <a:latin typeface="Courier"/>
              </a:rPr>
              <a:t>
##   &lt;</a:t>
            </a:r>
            <a:r>
              <a:rPr sz="1600" dirty="0" err="1">
                <a:highlight>
                  <a:srgbClr val="FFFF00"/>
                </a:highlight>
                <a:latin typeface="Courier"/>
              </a:rPr>
              <a:t>fct</a:t>
            </a:r>
            <a:r>
              <a:rPr sz="1600" dirty="0">
                <a:latin typeface="Courier"/>
              </a:rPr>
              <a:t>&gt;      &lt;int&gt;
## 1 2seater        5
## 2 compact       47
## 3 midsize       41
## 4 minivan       11
## 5 pickup        33
## 6 subcompact    35
## 7 </a:t>
            </a:r>
            <a:r>
              <a:rPr sz="1600" dirty="0" err="1">
                <a:latin typeface="Courier"/>
              </a:rPr>
              <a:t>suv</a:t>
            </a:r>
            <a:r>
              <a:rPr sz="1600" dirty="0">
                <a:latin typeface="Courier"/>
              </a:rPr>
              <a:t>           62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57610F3-73D6-4C63-831D-682F83AA14B2}"/>
              </a:ext>
            </a:extLst>
          </p:cNvPr>
          <p:cNvSpPr txBox="1">
            <a:spLocks/>
          </p:cNvSpPr>
          <p:nvPr/>
        </p:nvSpPr>
        <p:spPr>
          <a:xfrm>
            <a:off x="-1067568" y="1375179"/>
            <a:ext cx="7669535" cy="228242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270000" indent="0">
              <a:buFont typeface="Courier New" panose="02070309020205020404" pitchFamily="49" charset="0"/>
              <a:buNone/>
            </a:pPr>
            <a:r>
              <a:rPr lang="en-US" sz="1800" dirty="0">
                <a:latin typeface="Courier"/>
              </a:rPr>
              <a:t>mpg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count</a:t>
            </a:r>
            <a:r>
              <a:rPr lang="en-US" sz="1800" dirty="0">
                <a:highlight>
                  <a:srgbClr val="FFFF00"/>
                </a:highlight>
                <a:latin typeface="Courier"/>
              </a:rPr>
              <a:t>(class)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lang="en-US" sz="1800" dirty="0">
                <a:latin typeface="Courier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fct_reorder</a:t>
            </a:r>
            <a:r>
              <a:rPr lang="en-US" sz="1800" dirty="0">
                <a:highlight>
                  <a:srgbClr val="FFFF00"/>
                </a:highlight>
                <a:latin typeface="Courier"/>
              </a:rPr>
              <a:t>(class, n, sum)</a:t>
            </a:r>
            <a:r>
              <a:rPr lang="en-US"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Aggregated data: </a:t>
            </a:r>
            <a:r>
              <a:rPr lang="en-US" sz="4400" dirty="0" err="1">
                <a:latin typeface="Courier"/>
              </a:rPr>
              <a:t>geom_col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80313" y="2165198"/>
            <a:ext cx="10563285" cy="2075819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count</a:t>
            </a:r>
            <a:r>
              <a:rPr sz="1800" dirty="0">
                <a:latin typeface="Courier"/>
              </a:rPr>
              <a:t>(class)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 dirty="0">
                <a:latin typeface="Courier"/>
              </a:rPr>
              <a:t>(class, n, sum))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(class</a:t>
            </a:r>
            <a:r>
              <a:rPr sz="1800" dirty="0">
                <a:highlight>
                  <a:srgbClr val="FFFF00"/>
                </a:highlight>
                <a:latin typeface="Courier"/>
              </a:rPr>
              <a:t>, n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_col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8-1.png">
            <a:extLst>
              <a:ext uri="{FF2B5EF4-FFF2-40B4-BE49-F238E27FC236}">
                <a16:creationId xmlns:a16="http://schemas.microsoft.com/office/drawing/2014/main" id="{2A7D2B0B-039F-44C3-9576-56AC344A67E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80068" y="2165198"/>
            <a:ext cx="4822312" cy="38555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Q1: can you put this in descending order?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2738" y="2196877"/>
            <a:ext cx="10563285" cy="1476463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sz="24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2400" dirty="0">
                <a:latin typeface="Courier"/>
              </a:rPr>
              <a:t>(mpg, </a:t>
            </a:r>
            <a:r>
              <a:rPr sz="24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drv</a:t>
            </a:r>
            <a:r>
              <a:rPr sz="2400" dirty="0">
                <a:latin typeface="Courier"/>
              </a:rPr>
              <a:t>)) </a:t>
            </a:r>
            <a:r>
              <a:rPr sz="24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800" dirty="0"/>
            </a:br>
            <a:r>
              <a:rPr sz="2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24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2400" dirty="0">
                <a:latin typeface="Courier"/>
              </a:rPr>
              <a:t>() </a:t>
            </a:r>
            <a:r>
              <a:rPr sz="2400" dirty="0">
                <a:solidFill>
                  <a:srgbClr val="666666"/>
                </a:solidFill>
                <a:latin typeface="Courier"/>
              </a:rPr>
              <a:t>+</a:t>
            </a:r>
            <a:r>
              <a:rPr sz="2400" dirty="0">
                <a:solidFill>
                  <a:srgbClr val="4070A0"/>
                </a:solidFill>
                <a:latin typeface="Courier"/>
              </a:rPr>
              <a:t> </a:t>
            </a:r>
            <a:br>
              <a:rPr sz="2800" dirty="0"/>
            </a:br>
            <a:r>
              <a:rPr sz="2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2400"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sz="24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9-1.png">
            <a:extLst>
              <a:ext uri="{FF2B5EF4-FFF2-40B4-BE49-F238E27FC236}">
                <a16:creationId xmlns:a16="http://schemas.microsoft.com/office/drawing/2014/main" id="{2815F33E-9CEE-4BB1-BDAC-06B320EF520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02384" y="2001567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Q1 Answer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9207" y="1775551"/>
            <a:ext cx="7457700" cy="293849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1270000" lvl="0" indent="0">
              <a:buNone/>
            </a:pPr>
            <a:r>
              <a:rPr dirty="0">
                <a:latin typeface="Courier"/>
              </a:rPr>
              <a:t>mpg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902000"/>
                </a:solidFill>
                <a:latin typeface="Courier"/>
              </a:rPr>
              <a:t>drv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lang="en-US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fct_infreq</a:t>
            </a:r>
            <a:r>
              <a:rPr lang="en-US" b="1"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drv</a:t>
            </a:r>
            <a:r>
              <a:rPr dirty="0">
                <a:latin typeface="Courier"/>
              </a:rPr>
              <a:t>)</a:t>
            </a:r>
            <a:r>
              <a:rPr lang="en-US" dirty="0">
                <a:latin typeface="Courier"/>
              </a:rPr>
              <a:t>,  </a:t>
            </a:r>
          </a:p>
          <a:p>
            <a:pPr marL="1270000" lvl="0" indent="0">
              <a:buNone/>
            </a:pPr>
            <a:r>
              <a:rPr lang="en-US" dirty="0">
                <a:latin typeface="Courier"/>
              </a:rPr>
              <a:t>	   </a:t>
            </a:r>
            <a:r>
              <a:rPr lang="en-US" dirty="0" err="1">
                <a:solidFill>
                  <a:srgbClr val="902000"/>
                </a:solidFill>
                <a:latin typeface="Courier"/>
              </a:rPr>
              <a:t>drv</a:t>
            </a:r>
            <a:r>
              <a:rPr lang="en-US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dirty="0">
                <a:latin typeface="Courier"/>
              </a:rPr>
              <a:t> </a:t>
            </a:r>
            <a:r>
              <a:rPr lang="en-US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fct_rev</a:t>
            </a:r>
            <a:r>
              <a:rPr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drv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drv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38-1.png">
            <a:extLst>
              <a:ext uri="{FF2B5EF4-FFF2-40B4-BE49-F238E27FC236}">
                <a16:creationId xmlns:a16="http://schemas.microsoft.com/office/drawing/2014/main" id="{807BB0B8-C975-482D-97CD-7D23126928A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62701" y="1704975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Too many bars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41343" y="1966995"/>
            <a:ext cx="5724061" cy="1777646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(mpg,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(model))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0-1.png">
            <a:extLst>
              <a:ext uri="{FF2B5EF4-FFF2-40B4-BE49-F238E27FC236}">
                <a16:creationId xmlns:a16="http://schemas.microsoft.com/office/drawing/2014/main" id="{FF3B87F0-BF2B-476F-AFDC-7E6284BB266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1277" y="2096052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Too many bars: </a:t>
            </a:r>
            <a:r>
              <a:rPr sz="4400" dirty="0" err="1">
                <a:latin typeface="Courier"/>
              </a:rPr>
              <a:t>fct_lump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34153" y="1618353"/>
            <a:ext cx="8580171" cy="3841414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dirty="0">
                <a:latin typeface="Courier"/>
              </a:rPr>
              <a:t>mpg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fct_lump</a:t>
            </a:r>
            <a:r>
              <a:rPr dirty="0">
                <a:latin typeface="Courier"/>
              </a:rPr>
              <a:t>(</a:t>
            </a:r>
            <a:r>
              <a:rPr dirty="0">
                <a:highlight>
                  <a:srgbClr val="FFFF00"/>
                </a:highlight>
                <a:latin typeface="Courier"/>
              </a:rPr>
              <a:t>manufacturer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5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fct_infreq</a:t>
            </a:r>
            <a:r>
              <a:rPr dirty="0">
                <a:latin typeface="Courier"/>
              </a:rPr>
              <a:t>(manufacturer),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fct_rev</a:t>
            </a:r>
            <a:r>
              <a:rPr dirty="0">
                <a:latin typeface="Courier"/>
              </a:rPr>
              <a:t>(manufacturer)</a:t>
            </a:r>
            <a:br>
              <a:rPr dirty="0"/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manufacturer))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1-1.png">
            <a:extLst>
              <a:ext uri="{FF2B5EF4-FFF2-40B4-BE49-F238E27FC236}">
                <a16:creationId xmlns:a16="http://schemas.microsoft.com/office/drawing/2014/main" id="{411B00BA-B6EF-48E0-B970-FBFB8EA7629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99907" y="2092096"/>
            <a:ext cx="4922705" cy="39358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Order of fill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52309" y="1637071"/>
            <a:ext cx="9541202" cy="1791929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(mpg,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(manufacturer,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fill =</a:t>
            </a:r>
            <a:r>
              <a:rPr dirty="0">
                <a:highlight>
                  <a:srgbClr val="FFFF00"/>
                </a:highlight>
                <a:latin typeface="Courier"/>
              </a:rPr>
              <a:t> (</a:t>
            </a:r>
            <a:r>
              <a:rPr dirty="0" err="1">
                <a:highlight>
                  <a:srgbClr val="FFFF00"/>
                </a:highlight>
                <a:latin typeface="Courier"/>
              </a:rPr>
              <a:t>cyl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highlight>
                  <a:srgbClr val="FFFF00"/>
                </a:highlight>
                <a:latin typeface="Courier"/>
              </a:rPr>
              <a:t>==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8</a:t>
            </a:r>
            <a:r>
              <a:rPr dirty="0">
                <a:highlight>
                  <a:srgbClr val="FFFF00"/>
                </a:highlight>
                <a:latin typeface="Courier"/>
              </a:rPr>
              <a:t>)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2-1.png">
            <a:extLst>
              <a:ext uri="{FF2B5EF4-FFF2-40B4-BE49-F238E27FC236}">
                <a16:creationId xmlns:a16="http://schemas.microsoft.com/office/drawing/2014/main" id="{4EA28C85-0051-45FF-9CD7-04B3985C01E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02384" y="2461897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Today’s talk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400" dirty="0"/>
              <a:t>Intro</a:t>
            </a:r>
          </a:p>
          <a:p>
            <a:pPr lvl="1"/>
            <a:r>
              <a:rPr sz="2400" dirty="0"/>
              <a:t>What is </a:t>
            </a:r>
            <a:r>
              <a:rPr sz="2400" dirty="0" err="1"/>
              <a:t>ggplot</a:t>
            </a:r>
            <a:endParaRPr sz="2400" dirty="0"/>
          </a:p>
          <a:p>
            <a:pPr lvl="1"/>
            <a:r>
              <a:rPr sz="2400" dirty="0"/>
              <a:t>Tips &amp; Tricks</a:t>
            </a:r>
          </a:p>
          <a:p>
            <a:pPr lvl="1"/>
            <a:r>
              <a:rPr sz="2400" dirty="0"/>
              <a:t>Best Practices</a:t>
            </a:r>
          </a:p>
          <a:p>
            <a:pPr lvl="1"/>
            <a:r>
              <a:rPr sz="2400" dirty="0"/>
              <a:t>Try it out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https://bit.ly/2Wt7nkQ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Order of fill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56697" y="1513828"/>
            <a:ext cx="10563285" cy="2969227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dirty="0">
                <a:latin typeface="Courier"/>
              </a:rPr>
              <a:t>mpg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902000"/>
                </a:solidFill>
                <a:latin typeface="Courier"/>
              </a:rPr>
              <a:t>cyl_8 =</a:t>
            </a:r>
            <a:r>
              <a:rPr dirty="0">
                <a:latin typeface="Courier"/>
              </a:rPr>
              <a:t> (</a:t>
            </a:r>
            <a:r>
              <a:rPr dirty="0" err="1">
                <a:latin typeface="Courier"/>
              </a:rPr>
              <a:t>cyl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==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8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fct_reorder</a:t>
            </a:r>
            <a:r>
              <a:rPr dirty="0">
                <a:latin typeface="Courier"/>
              </a:rPr>
              <a:t>(</a:t>
            </a:r>
            <a:r>
              <a:rPr dirty="0">
                <a:highlight>
                  <a:srgbClr val="FFFF00"/>
                </a:highlight>
                <a:latin typeface="Courier"/>
              </a:rPr>
              <a:t>manufacturer</a:t>
            </a:r>
            <a:r>
              <a:rPr dirty="0">
                <a:latin typeface="Courier"/>
              </a:rPr>
              <a:t>, </a:t>
            </a:r>
            <a:r>
              <a:rPr dirty="0">
                <a:highlight>
                  <a:srgbClr val="FFFF00"/>
                </a:highlight>
                <a:latin typeface="Courier"/>
              </a:rPr>
              <a:t>cyl_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8</a:t>
            </a:r>
            <a:r>
              <a:rPr dirty="0">
                <a:latin typeface="Courier"/>
              </a:rPr>
              <a:t>, </a:t>
            </a:r>
            <a:r>
              <a:rPr dirty="0">
                <a:highlight>
                  <a:srgbClr val="FFFF00"/>
                </a:highlight>
                <a:latin typeface="Courier"/>
              </a:rPr>
              <a:t>sum</a:t>
            </a:r>
            <a:r>
              <a:rPr dirty="0">
                <a:latin typeface="Courier"/>
              </a:rPr>
              <a:t>)</a:t>
            </a:r>
            <a:br>
              <a:rPr dirty="0">
                <a:highlight>
                  <a:srgbClr val="FFFF00"/>
                </a:highlight>
              </a:rPr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(manufacturer,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cyl_</a:t>
            </a:r>
            <a:r>
              <a:rPr dirty="0">
                <a:solidFill>
                  <a:srgbClr val="40A070"/>
                </a:solidFill>
                <a:latin typeface="Courier"/>
              </a:rPr>
              <a:t>8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3-1.png">
            <a:extLst>
              <a:ext uri="{FF2B5EF4-FFF2-40B4-BE49-F238E27FC236}">
                <a16:creationId xmlns:a16="http://schemas.microsoft.com/office/drawing/2014/main" id="{C767A05C-DA31-4D2D-A47C-7E05CC18EB1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0208" y="3095939"/>
            <a:ext cx="4705350" cy="37620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733425"/>
            <a:ext cx="10561418" cy="368677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Q2: can you show the manufacturers with the highest proportion</a:t>
            </a:r>
            <a:br>
              <a:rPr lang="en-US" dirty="0"/>
            </a:br>
            <a:br>
              <a:rPr lang="en-US" sz="3600" b="0" i="1" dirty="0"/>
            </a:br>
            <a:r>
              <a:rPr sz="3600" b="0" i="1" dirty="0"/>
              <a:t>(bonus: can you make it 100% fill?)</a:t>
            </a:r>
            <a:endParaRPr b="0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/>
            <a:r>
              <a:rPr lang="en-US" dirty="0"/>
              <a:t>Q2 Answer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44516" y="1532532"/>
            <a:ext cx="10571997" cy="2829155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1270000" lvl="0" indent="0">
              <a:buNone/>
            </a:pPr>
            <a:r>
              <a:rPr dirty="0">
                <a:latin typeface="Courier"/>
              </a:rPr>
              <a:t>mpg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902000"/>
                </a:solidFill>
                <a:latin typeface="Courier"/>
              </a:rPr>
              <a:t>cyl_8 =</a:t>
            </a:r>
            <a:r>
              <a:rPr dirty="0">
                <a:latin typeface="Courier"/>
              </a:rPr>
              <a:t> (</a:t>
            </a:r>
            <a:r>
              <a:rPr dirty="0" err="1">
                <a:latin typeface="Courier"/>
              </a:rPr>
              <a:t>cyl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==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8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fct_reorder</a:t>
            </a:r>
            <a:r>
              <a:rPr dirty="0">
                <a:latin typeface="Courier"/>
              </a:rPr>
              <a:t>(manufacturer, cyl_</a:t>
            </a:r>
            <a:r>
              <a:rPr dirty="0">
                <a:solidFill>
                  <a:srgbClr val="40A070"/>
                </a:solidFill>
                <a:latin typeface="Courier"/>
              </a:rPr>
              <a:t>8</a:t>
            </a:r>
            <a:r>
              <a:rPr dirty="0">
                <a:latin typeface="Courier"/>
              </a:rPr>
              <a:t>, mean)</a:t>
            </a:r>
            <a:br>
              <a:rPr dirty="0"/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(manufacturer,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cyl_</a:t>
            </a:r>
            <a:r>
              <a:rPr dirty="0">
                <a:solidFill>
                  <a:srgbClr val="40A070"/>
                </a:solidFill>
                <a:latin typeface="Courier"/>
              </a:rPr>
              <a:t>8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position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"fill"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39-1.png">
            <a:extLst>
              <a:ext uri="{FF2B5EF4-FFF2-40B4-BE49-F238E27FC236}">
                <a16:creationId xmlns:a16="http://schemas.microsoft.com/office/drawing/2014/main" id="{9B30FE24-DC0C-46C8-9055-530C991D640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62962" y="3096576"/>
            <a:ext cx="4329038" cy="34611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facet_grid</a:t>
            </a:r>
            <a:r>
              <a:rPr sz="4400" dirty="0">
                <a:latin typeface="Courier"/>
              </a:rPr>
              <a:t>()</a:t>
            </a:r>
            <a:r>
              <a:rPr sz="6600" dirty="0"/>
              <a:t> </a:t>
            </a:r>
            <a:r>
              <a:rPr dirty="0"/>
              <a:t>vs </a:t>
            </a:r>
            <a:r>
              <a:rPr sz="4400" dirty="0" err="1">
                <a:latin typeface="Courier"/>
              </a:rPr>
              <a:t>facet_wrap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99725" y="1553997"/>
            <a:ext cx="12991725" cy="4306835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dirty="0">
                <a:latin typeface="Courier"/>
              </a:rPr>
              <a:t>p &lt;-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dirty="0">
                <a:latin typeface="Courier"/>
              </a:rPr>
              <a:t>mpg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(class </a:t>
            </a:r>
            <a:r>
              <a:rPr dirty="0">
                <a:solidFill>
                  <a:srgbClr val="666666"/>
                </a:solidFill>
                <a:latin typeface="Courier"/>
              </a:rPr>
              <a:t>!=</a:t>
            </a:r>
            <a:r>
              <a:rPr dirty="0">
                <a:solidFill>
                  <a:srgbClr val="4070A0"/>
                </a:solidFill>
                <a:latin typeface="Courier"/>
              </a:rPr>
              <a:t> "2seater"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cyl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!=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hwy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class))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geom_count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alpha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0.5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lims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007020"/>
                </a:solidFill>
                <a:latin typeface="Courier"/>
              </a:rPr>
              <a:t>NA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902000"/>
                </a:solidFill>
                <a:latin typeface="Courier"/>
              </a:rPr>
              <a:t>y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007020"/>
                </a:solidFill>
                <a:latin typeface="Courier"/>
              </a:rPr>
              <a:t>NA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US" dirty="0">
                <a:solidFill>
                  <a:srgbClr val="4070A0"/>
                </a:solidFill>
                <a:latin typeface="Courier"/>
              </a:rPr>
            </a:br>
            <a:r>
              <a:rPr lang="en-US" dirty="0">
                <a:solidFill>
                  <a:srgbClr val="4070A0"/>
                </a:solidFill>
                <a:latin typeface="Courier"/>
              </a:rPr>
              <a:t>  </a:t>
            </a:r>
            <a:r>
              <a:rPr i="1" dirty="0">
                <a:solidFill>
                  <a:srgbClr val="60A0B0"/>
                </a:solidFill>
                <a:latin typeface="Courier"/>
              </a:rPr>
              <a:t># can also use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xlim</a:t>
            </a:r>
            <a:r>
              <a:rPr i="1" dirty="0">
                <a:solidFill>
                  <a:srgbClr val="60A0B0"/>
                </a:solidFill>
                <a:latin typeface="Courier"/>
              </a:rPr>
              <a:t>() or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scale_x_continuous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guides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FALSE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902000"/>
                </a:solidFill>
                <a:latin typeface="Courier"/>
              </a:rPr>
              <a:t>aspect.ratio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endParaRPr dirty="0">
              <a:latin typeface="Courier"/>
            </a:endParaRPr>
          </a:p>
        </p:txBody>
      </p:sp>
      <p:pic>
        <p:nvPicPr>
          <p:cNvPr id="4" name="Picture 3" descr="data_viz_files/figure-pptx/unnamed-chunk-14-1.png">
            <a:extLst>
              <a:ext uri="{FF2B5EF4-FFF2-40B4-BE49-F238E27FC236}">
                <a16:creationId xmlns:a16="http://schemas.microsoft.com/office/drawing/2014/main" id="{50786FBA-5B1A-4A3D-93EF-6DE98C963D2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41186" y="2742410"/>
            <a:ext cx="4419541" cy="35335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facet_grid</a:t>
            </a:r>
            <a:r>
              <a:rPr lang="en-US" sz="4400" dirty="0">
                <a:latin typeface="Courier"/>
              </a:rPr>
              <a:t>()</a:t>
            </a:r>
            <a:r>
              <a:rPr dirty="0"/>
              <a:t>: new syntax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101978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this is the new syntax, replaces `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facet_grid</a:t>
            </a:r>
            <a:r>
              <a:rPr i="1" dirty="0">
                <a:solidFill>
                  <a:srgbClr val="60A0B0"/>
                </a:solidFill>
                <a:latin typeface="Courier"/>
              </a:rPr>
              <a:t>(~class)`</a:t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vars</a:t>
            </a:r>
            <a:r>
              <a:rPr dirty="0">
                <a:latin typeface="Courier"/>
              </a:rPr>
              <a:t>(</a:t>
            </a:r>
            <a:r>
              <a:rPr dirty="0">
                <a:highlight>
                  <a:srgbClr val="FFFF00"/>
                </a:highlight>
                <a:latin typeface="Courier"/>
              </a:rPr>
              <a:t>class</a:t>
            </a:r>
            <a:r>
              <a:rPr dirty="0">
                <a:latin typeface="Courier"/>
              </a:rPr>
              <a:t>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E90AD-5644-490B-BA60-0C890833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13" y="2928796"/>
            <a:ext cx="10782415" cy="21956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E57B40-5F47-4217-8904-16008C9E25DF}"/>
              </a:ext>
            </a:extLst>
          </p:cNvPr>
          <p:cNvSpPr/>
          <p:nvPr/>
        </p:nvSpPr>
        <p:spPr>
          <a:xfrm>
            <a:off x="1104900" y="2819400"/>
            <a:ext cx="9667875" cy="5334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scales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563285" cy="156271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scales allows the x &amp; y to vary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also 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free_x</a:t>
            </a:r>
            <a:r>
              <a:rPr i="1" dirty="0">
                <a:solidFill>
                  <a:srgbClr val="60A0B0"/>
                </a:solidFill>
                <a:latin typeface="Courier"/>
              </a:rPr>
              <a:t>", 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free_y</a:t>
            </a:r>
            <a:r>
              <a:rPr i="1" dirty="0">
                <a:solidFill>
                  <a:srgbClr val="60A0B0"/>
                </a:solidFill>
                <a:latin typeface="Courier"/>
              </a:rPr>
              <a:t>"</a:t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cols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dirty="0">
                <a:latin typeface="Courier"/>
              </a:rPr>
              <a:t>(class),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scales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dirty="0">
                <a:latin typeface="Courier"/>
              </a:rPr>
              <a:t>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ED9E9-3CEB-4683-98C9-44E4B2FF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95" y="2938311"/>
            <a:ext cx="9945488" cy="21624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1EE97B-D09C-4485-84CC-07DA5863B5F6}"/>
              </a:ext>
            </a:extLst>
          </p:cNvPr>
          <p:cNvSpPr/>
          <p:nvPr/>
        </p:nvSpPr>
        <p:spPr>
          <a:xfrm>
            <a:off x="1495424" y="3429000"/>
            <a:ext cx="1504951" cy="138112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F257D-32F4-4927-9EC4-7ABE8BE47025}"/>
              </a:ext>
            </a:extLst>
          </p:cNvPr>
          <p:cNvSpPr/>
          <p:nvPr/>
        </p:nvSpPr>
        <p:spPr>
          <a:xfrm>
            <a:off x="4381499" y="3743326"/>
            <a:ext cx="1504951" cy="10668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scales &amp; space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0819" y="1684887"/>
            <a:ext cx="11760625" cy="93406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cols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dirty="0">
                <a:latin typeface="Courier"/>
              </a:rPr>
              <a:t>(class),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scales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space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42FD7-3A2B-4AF9-B8C1-8128A19B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66" y="2776324"/>
            <a:ext cx="9964541" cy="3057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4E99B8-5672-44E9-942D-A15A4ED0595C}"/>
              </a:ext>
            </a:extLst>
          </p:cNvPr>
          <p:cNvSpPr/>
          <p:nvPr/>
        </p:nvSpPr>
        <p:spPr>
          <a:xfrm>
            <a:off x="1885949" y="2857500"/>
            <a:ext cx="1857376" cy="281940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A8313A-4F88-4CF6-A36A-8705EC6BF639}"/>
              </a:ext>
            </a:extLst>
          </p:cNvPr>
          <p:cNvSpPr/>
          <p:nvPr/>
        </p:nvSpPr>
        <p:spPr>
          <a:xfrm>
            <a:off x="5162550" y="2857500"/>
            <a:ext cx="1076326" cy="281940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margins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72976" y="1538686"/>
            <a:ext cx="12528852" cy="841405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rows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dirty="0">
                <a:latin typeface="Courier"/>
              </a:rPr>
              <a:t>(year),</a:t>
            </a:r>
            <a:r>
              <a:rPr lang="en-US" dirty="0"/>
              <a:t>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cols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dirty="0">
                <a:latin typeface="Courier"/>
              </a:rPr>
              <a:t>(class),</a:t>
            </a:r>
            <a:r>
              <a:rPr lang="en-US" dirty="0"/>
              <a:t>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margins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TRUE</a:t>
            </a:r>
            <a:r>
              <a:rPr dirty="0">
                <a:latin typeface="Courier"/>
              </a:rPr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2BC44F-36C7-410A-945F-482BD25889C1}"/>
              </a:ext>
            </a:extLst>
          </p:cNvPr>
          <p:cNvGrpSpPr>
            <a:grpSpLocks noChangeAspect="1"/>
          </p:cNvGrpSpPr>
          <p:nvPr/>
        </p:nvGrpSpPr>
        <p:grpSpPr>
          <a:xfrm>
            <a:off x="1204355" y="2380091"/>
            <a:ext cx="10332905" cy="4493672"/>
            <a:chOff x="1219140" y="2790589"/>
            <a:chExt cx="9068662" cy="39438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67483D-2FA4-44B5-8840-01B9BBC9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9140" y="2790589"/>
              <a:ext cx="9068662" cy="394386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E62008-8C46-450A-AB9E-8819FD051AA1}"/>
                </a:ext>
              </a:extLst>
            </p:cNvPr>
            <p:cNvSpPr/>
            <p:nvPr/>
          </p:nvSpPr>
          <p:spPr>
            <a:xfrm>
              <a:off x="8108852" y="2804424"/>
              <a:ext cx="1028030" cy="3424094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1DF1AD-645D-40C0-AC84-D879FD70A90E}"/>
                </a:ext>
              </a:extLst>
            </p:cNvPr>
            <p:cNvSpPr/>
            <p:nvPr/>
          </p:nvSpPr>
          <p:spPr>
            <a:xfrm>
              <a:off x="1714845" y="5258412"/>
              <a:ext cx="7719914" cy="970106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facet_wrap: # of columns/rows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93378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also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nrow</a:t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class, </a:t>
            </a:r>
            <a:r>
              <a:rPr dirty="0" err="1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ncol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3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19-1.png">
            <a:extLst>
              <a:ext uri="{FF2B5EF4-FFF2-40B4-BE49-F238E27FC236}">
                <a16:creationId xmlns:a16="http://schemas.microsoft.com/office/drawing/2014/main" id="{1671D4C2-D2F8-4042-A340-F91B64DF761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7075" y="2320922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4D4CAD-2937-4D11-8940-DA3470D55763}"/>
              </a:ext>
            </a:extLst>
          </p:cNvPr>
          <p:cNvSpPr/>
          <p:nvPr/>
        </p:nvSpPr>
        <p:spPr>
          <a:xfrm>
            <a:off x="3752849" y="2695575"/>
            <a:ext cx="1343025" cy="33909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B883CA-CCFB-49C0-9B2B-479937AB8853}"/>
              </a:ext>
            </a:extLst>
          </p:cNvPr>
          <p:cNvSpPr/>
          <p:nvPr/>
        </p:nvSpPr>
        <p:spPr>
          <a:xfrm>
            <a:off x="6424615" y="2695575"/>
            <a:ext cx="1343025" cy="33909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2297CC-BCCE-41CA-9B76-39956673DB79}"/>
              </a:ext>
            </a:extLst>
          </p:cNvPr>
          <p:cNvSpPr/>
          <p:nvPr/>
        </p:nvSpPr>
        <p:spPr>
          <a:xfrm>
            <a:off x="5088732" y="2695575"/>
            <a:ext cx="1343025" cy="33909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facet_wrap: scales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768959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space does not work with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facet_wrap</a:t>
            </a:r>
            <a:r>
              <a:rPr i="1" dirty="0">
                <a:solidFill>
                  <a:srgbClr val="60A0B0"/>
                </a:solidFill>
                <a:latin typeface="Courier"/>
              </a:rPr>
              <a:t>()</a:t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class, </a:t>
            </a:r>
            <a:r>
              <a:rPr dirty="0" err="1">
                <a:solidFill>
                  <a:srgbClr val="902000"/>
                </a:solidFill>
                <a:latin typeface="Courier"/>
              </a:rPr>
              <a:t>ncol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scales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20-1.png">
            <a:extLst>
              <a:ext uri="{FF2B5EF4-FFF2-40B4-BE49-F238E27FC236}">
                <a16:creationId xmlns:a16="http://schemas.microsoft.com/office/drawing/2014/main" id="{0303DB11-F6A2-4AA7-AC1A-09D80C938EE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9242" y="2384429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L-Shape 2">
            <a:extLst>
              <a:ext uri="{FF2B5EF4-FFF2-40B4-BE49-F238E27FC236}">
                <a16:creationId xmlns:a16="http://schemas.microsoft.com/office/drawing/2014/main" id="{4DDC9D3D-F67D-415C-936B-6F391FBF5A86}"/>
              </a:ext>
            </a:extLst>
          </p:cNvPr>
          <p:cNvSpPr/>
          <p:nvPr/>
        </p:nvSpPr>
        <p:spPr>
          <a:xfrm>
            <a:off x="3638550" y="4762501"/>
            <a:ext cx="1274691" cy="1314450"/>
          </a:xfrm>
          <a:prstGeom prst="corner">
            <a:avLst>
              <a:gd name="adj1" fmla="val 18841"/>
              <a:gd name="adj2" fmla="val 2173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85547858-748D-4E06-B760-59CAA25D6620}"/>
              </a:ext>
            </a:extLst>
          </p:cNvPr>
          <p:cNvSpPr/>
          <p:nvPr/>
        </p:nvSpPr>
        <p:spPr>
          <a:xfrm>
            <a:off x="5059434" y="4759334"/>
            <a:ext cx="1274691" cy="1314450"/>
          </a:xfrm>
          <a:prstGeom prst="corner">
            <a:avLst>
              <a:gd name="adj1" fmla="val 18841"/>
              <a:gd name="adj2" fmla="val 2173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An intro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5547257" cy="430683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000" dirty="0"/>
              <a:t>Jake Riley</a:t>
            </a:r>
          </a:p>
          <a:p>
            <a:pPr lvl="1"/>
            <a:r>
              <a:rPr sz="2000" dirty="0"/>
              <a:t>Clinical Data Analyst at </a:t>
            </a:r>
            <a:r>
              <a:rPr lang="en-US" sz="2000" dirty="0"/>
              <a:t>CHOP</a:t>
            </a:r>
            <a:endParaRPr sz="2000" dirty="0"/>
          </a:p>
          <a:p>
            <a:pPr lvl="1"/>
            <a:r>
              <a:rPr sz="2000" dirty="0"/>
              <a:t>Avid 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ggplot2</a:t>
            </a:r>
            <a:r>
              <a:rPr sz="2000" dirty="0"/>
              <a:t> answerer on </a:t>
            </a:r>
            <a:r>
              <a:rPr sz="2000" dirty="0" err="1"/>
              <a:t>stackoverflow</a:t>
            </a:r>
            <a:endParaRPr sz="2000" dirty="0"/>
          </a:p>
          <a:p>
            <a:pPr lvl="1"/>
            <a:r>
              <a:rPr lang="en-US" sz="2000" dirty="0"/>
              <a:t>#</a:t>
            </a:r>
            <a:r>
              <a:rPr lang="en-US" sz="2000" dirty="0" err="1"/>
              <a:t>d</a:t>
            </a:r>
            <a:r>
              <a:rPr sz="2000" dirty="0" err="1"/>
              <a:t>ogdad</a:t>
            </a:r>
            <a:endParaRPr lang="en-US" sz="2000" dirty="0"/>
          </a:p>
          <a:p>
            <a:pPr lvl="1"/>
            <a:r>
              <a:rPr sz="2000" dirty="0"/>
              <a:t>@yake_84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sz="20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https://bit.ly/2Wt7nkQ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D07E1-439C-4683-98B2-4BD04DFA9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609" y="1945946"/>
            <a:ext cx="4064391" cy="407456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(a + b)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563285" cy="768958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also works with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facet_grid</a:t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666666"/>
                </a:solidFill>
                <a:highlight>
                  <a:srgbClr val="FFFF00"/>
                </a:highlight>
                <a:latin typeface="Courier"/>
              </a:rPr>
              <a:t>~</a:t>
            </a:r>
            <a:r>
              <a:rPr dirty="0">
                <a:highlight>
                  <a:srgbClr val="FFFF00"/>
                </a:highlight>
                <a:latin typeface="Courier"/>
              </a:rPr>
              <a:t>class </a:t>
            </a:r>
            <a:r>
              <a:rPr dirty="0">
                <a:solidFill>
                  <a:srgbClr val="666666"/>
                </a:solidFill>
                <a:highlight>
                  <a:srgbClr val="FFFF00"/>
                </a:highlight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highlight>
                  <a:srgbClr val="FFFF00"/>
                </a:highlight>
                <a:latin typeface="Courier"/>
              </a:rPr>
              <a:t>year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902000"/>
                </a:solidFill>
                <a:latin typeface="Courier"/>
              </a:rPr>
              <a:t>nrow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8E775-F373-470A-AD2D-CCA572E3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52" y="2504825"/>
            <a:ext cx="7668695" cy="3581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CE6BB3-BEB1-41D0-BA93-14260C6E785B}"/>
              </a:ext>
            </a:extLst>
          </p:cNvPr>
          <p:cNvSpPr/>
          <p:nvPr/>
        </p:nvSpPr>
        <p:spPr>
          <a:xfrm>
            <a:off x="2595565" y="2613025"/>
            <a:ext cx="2090735" cy="209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97E8E-C8CF-4B94-8778-4BEB3CD69E9D}"/>
              </a:ext>
            </a:extLst>
          </p:cNvPr>
          <p:cNvSpPr/>
          <p:nvPr/>
        </p:nvSpPr>
        <p:spPr>
          <a:xfrm>
            <a:off x="2595565" y="2825023"/>
            <a:ext cx="2090735" cy="209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>
                <a:latin typeface="Courier"/>
              </a:rPr>
              <a:t>scale_*_identity()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Sometimes I want to have better control over colors &amp; sizes.</a:t>
            </a:r>
          </a:p>
          <a:p>
            <a:pPr marL="0" lvl="0" indent="0">
              <a:buNone/>
            </a:pPr>
            <a:r>
              <a:rPr dirty="0"/>
              <a:t>Here, I am hard coding the colors</a:t>
            </a:r>
          </a:p>
          <a:p>
            <a:pPr marL="1270000" lvl="0" indent="0">
              <a:buNone/>
            </a:pPr>
            <a:r>
              <a:rPr dirty="0">
                <a:latin typeface="Courier"/>
              </a:rPr>
              <a:t>df &lt;-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dirty="0">
                <a:latin typeface="Courier"/>
              </a:rPr>
              <a:t>mpg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category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case_when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&lt;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14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"coral"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&gt;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19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"turquoise"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>
                <a:solidFill>
                  <a:srgbClr val="00702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"grey40"</a:t>
            </a:r>
            <a:br>
              <a:rPr dirty="0">
                <a:highlight>
                  <a:srgbClr val="FFFF00"/>
                </a:highlight>
              </a:rPr>
            </a:br>
            <a:r>
              <a:rPr dirty="0">
                <a:latin typeface="Courier"/>
              </a:rPr>
              <a:t>    )</a:t>
            </a:r>
            <a:br>
              <a:rPr dirty="0"/>
            </a:br>
            <a:r>
              <a:rPr dirty="0">
                <a:latin typeface="Courier"/>
              </a:rPr>
              <a:t>  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scale_color_identity</a:t>
            </a:r>
            <a:r>
              <a:rPr sz="4400" dirty="0">
                <a:latin typeface="Courier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2978" y="1581781"/>
            <a:ext cx="10563285" cy="1153137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hwy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category))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geom_count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color_identity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23-1.png">
            <a:extLst>
              <a:ext uri="{FF2B5EF4-FFF2-40B4-BE49-F238E27FC236}">
                <a16:creationId xmlns:a16="http://schemas.microsoft.com/office/drawing/2014/main" id="{E56F5E0C-1E98-4FEB-91DF-86F18232BB3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3091" y="238492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scale_fill_identity</a:t>
            </a:r>
            <a:r>
              <a:rPr sz="4400" dirty="0">
                <a:latin typeface="Courier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4339" y="1551963"/>
            <a:ext cx="10563285" cy="1095987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category))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geom_dotplot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fill_identity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24-1.png">
            <a:extLst>
              <a:ext uri="{FF2B5EF4-FFF2-40B4-BE49-F238E27FC236}">
                <a16:creationId xmlns:a16="http://schemas.microsoft.com/office/drawing/2014/main" id="{E9F9DA85-4F41-48A9-BCB4-967BF091FA7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4536" y="238492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t>Best practices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The golden ratio 1:1.6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18476"/>
            <a:ext cx="10563285" cy="2620823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lvl="1"/>
            <a:r>
              <a:rPr sz="2000" dirty="0"/>
              <a:t>Try to </a:t>
            </a:r>
            <a:r>
              <a:rPr sz="2000" b="1" dirty="0"/>
              <a:t>give your charts the proportion of a credit card</a:t>
            </a:r>
          </a:p>
          <a:p>
            <a:pPr lvl="1"/>
            <a:r>
              <a:rPr sz="2000" dirty="0"/>
              <a:t>Also look this up</a:t>
            </a:r>
            <a:endParaRPr lang="en-US" sz="2000" dirty="0"/>
          </a:p>
          <a:p>
            <a:pPr lvl="1"/>
            <a:endParaRPr lang="en-US" sz="2000" dirty="0">
              <a:latin typeface="Courier"/>
            </a:endParaRPr>
          </a:p>
          <a:p>
            <a:pPr marL="457200" lvl="1" indent="0">
              <a:buNone/>
            </a:pPr>
            <a:r>
              <a:rPr sz="2000" dirty="0">
                <a:latin typeface="Courier"/>
              </a:rPr>
              <a:t>p &lt;-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2000" dirty="0">
                <a:latin typeface="Courier"/>
              </a:rPr>
              <a:t>(mpg, </a:t>
            </a:r>
            <a:r>
              <a:rPr sz="20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cty</a:t>
            </a:r>
            <a:r>
              <a:rPr sz="2000" dirty="0">
                <a:latin typeface="Courier"/>
              </a:rPr>
              <a:t>)) </a:t>
            </a:r>
            <a:r>
              <a:rPr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2000" dirty="0">
                <a:latin typeface="Courier"/>
              </a:rPr>
              <a:t>()</a:t>
            </a:r>
            <a:br>
              <a:rPr sz="2000" dirty="0"/>
            </a:br>
            <a:br>
              <a:rPr sz="2000" dirty="0"/>
            </a:br>
            <a:r>
              <a:rPr sz="2000" dirty="0">
                <a:latin typeface="Courier"/>
              </a:rPr>
              <a:t>p </a:t>
            </a:r>
            <a:r>
              <a:rPr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b="1" dirty="0" err="1">
                <a:solidFill>
                  <a:srgbClr val="007020"/>
                </a:solidFill>
                <a:latin typeface="Courier"/>
              </a:rPr>
              <a:t>coord_fixed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solidFill>
                  <a:srgbClr val="666666"/>
                </a:solidFill>
                <a:latin typeface="Courier"/>
              </a:rPr>
              <a:t>/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dirty="0">
                <a:latin typeface="Courier"/>
              </a:rPr>
              <a:t>p </a:t>
            </a:r>
            <a:r>
              <a:rPr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solidFill>
                  <a:srgbClr val="902000"/>
                </a:solidFill>
                <a:latin typeface="Courier"/>
              </a:rPr>
              <a:t>aspect.ratio</a:t>
            </a:r>
            <a:r>
              <a:rPr sz="2000" dirty="0">
                <a:solidFill>
                  <a:srgbClr val="902000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solidFill>
                  <a:srgbClr val="666666"/>
                </a:solidFill>
                <a:latin typeface="Courier"/>
              </a:rPr>
              <a:t>/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1.6</a:t>
            </a:r>
            <a:r>
              <a:rPr sz="2000" dirty="0">
                <a:latin typeface="Courier"/>
              </a:rPr>
              <a:t>) 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# ratio depends on the units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5AA6C-EB1B-452B-880F-2FEB7F69F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43" y="4239299"/>
            <a:ext cx="10688542" cy="219105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Dealing with </a:t>
            </a:r>
            <a:r>
              <a:rPr u="sng" dirty="0"/>
              <a:t>spaghetti charts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45" y="1551962"/>
            <a:ext cx="6203358" cy="399407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This is one of the most common questions</a:t>
            </a:r>
            <a:r>
              <a:rPr lang="en-US" dirty="0"/>
              <a:t>:</a:t>
            </a:r>
          </a:p>
          <a:p>
            <a:pPr marL="0" lvl="0" indent="0">
              <a:buNone/>
            </a:pPr>
            <a:r>
              <a:rPr b="1" dirty="0">
                <a:solidFill>
                  <a:schemeClr val="bg1"/>
                </a:solidFill>
              </a:rPr>
              <a:t>change</a:t>
            </a:r>
            <a:r>
              <a:rPr b="1" dirty="0"/>
              <a:t> </a:t>
            </a:r>
            <a:r>
              <a:rPr dirty="0"/>
              <a:t>for</a:t>
            </a:r>
            <a:r>
              <a:rPr b="1" dirty="0"/>
              <a:t> </a:t>
            </a:r>
            <a:r>
              <a:rPr b="1" dirty="0">
                <a:solidFill>
                  <a:schemeClr val="bg1"/>
                </a:solidFill>
              </a:rPr>
              <a:t>multiple categories </a:t>
            </a:r>
            <a:r>
              <a:rPr dirty="0"/>
              <a:t>over</a:t>
            </a:r>
            <a:r>
              <a:rPr b="1" dirty="0"/>
              <a:t> </a:t>
            </a:r>
            <a:r>
              <a:rPr b="1" dirty="0">
                <a:solidFill>
                  <a:schemeClr val="bg1"/>
                </a:solidFill>
              </a:rPr>
              <a:t>time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dirty="0"/>
              <a:t>This often results in a chart like the one </a:t>
            </a:r>
            <a:r>
              <a:rPr lang="en-US" dirty="0"/>
              <a:t>here</a:t>
            </a:r>
            <a:r>
              <a:rPr dirty="0"/>
              <a:t>. It is hard to read but there are some ways you can </a:t>
            </a:r>
            <a:r>
              <a:rPr b="1" dirty="0">
                <a:solidFill>
                  <a:schemeClr val="bg1"/>
                </a:solidFill>
              </a:rPr>
              <a:t>help your audience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(x, y, 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group))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27-1.png">
            <a:extLst>
              <a:ext uri="{FF2B5EF4-FFF2-40B4-BE49-F238E27FC236}">
                <a16:creationId xmlns:a16="http://schemas.microsoft.com/office/drawing/2014/main" id="{A66EE6AC-2D8D-44C2-82B5-7CEB76D11D1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94303" y="1551962"/>
            <a:ext cx="5683397" cy="45440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1361290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Highlight the focus &amp; use an informative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04500" y="1409089"/>
            <a:ext cx="13173440" cy="148651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127000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(x, y, </a:t>
            </a:r>
            <a:r>
              <a:rPr dirty="0">
                <a:solidFill>
                  <a:srgbClr val="902000"/>
                </a:solidFill>
                <a:latin typeface="Courier"/>
              </a:rPr>
              <a:t>group =</a:t>
            </a:r>
            <a:r>
              <a:rPr dirty="0">
                <a:latin typeface="Courier"/>
              </a:rPr>
              <a:t> group))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(df, group </a:t>
            </a:r>
            <a:r>
              <a:rPr dirty="0">
                <a:solidFill>
                  <a:srgbClr val="666666"/>
                </a:solidFill>
                <a:latin typeface="Courier"/>
              </a:rPr>
              <a:t>!=</a:t>
            </a:r>
            <a:r>
              <a:rPr dirty="0">
                <a:solidFill>
                  <a:srgbClr val="4070A0"/>
                </a:solidFill>
                <a:latin typeface="Courier"/>
              </a:rPr>
              <a:t> "B"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color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"grey"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size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1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(df, group </a:t>
            </a:r>
            <a:r>
              <a:rPr dirty="0">
                <a:solidFill>
                  <a:srgbClr val="666666"/>
                </a:solidFill>
                <a:latin typeface="Courier"/>
              </a:rPr>
              <a:t>==</a:t>
            </a:r>
            <a:r>
              <a:rPr dirty="0">
                <a:solidFill>
                  <a:srgbClr val="4070A0"/>
                </a:solidFill>
                <a:latin typeface="Courier"/>
              </a:rPr>
              <a:t> "B"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color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"black"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size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2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title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"Group B is currently in the lead"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28-1.png">
            <a:extLst>
              <a:ext uri="{FF2B5EF4-FFF2-40B4-BE49-F238E27FC236}">
                <a16:creationId xmlns:a16="http://schemas.microsoft.com/office/drawing/2014/main" id="{0BDADC85-8563-4A3D-A96E-2F048F2029A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51048" y="2895601"/>
            <a:ext cx="4991100" cy="39905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Try a heatmap but beware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14" y="1622131"/>
            <a:ext cx="11220438" cy="2759369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 err="1">
                <a:solidFill>
                  <a:srgbClr val="007020"/>
                </a:solidFill>
                <a:latin typeface="Courier"/>
              </a:rPr>
              <a:t>g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(x,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fct_reorder</a:t>
            </a:r>
            <a:r>
              <a:rPr dirty="0">
                <a:latin typeface="Courier"/>
              </a:rPr>
              <a:t>(group, y, </a:t>
            </a:r>
            <a:r>
              <a:rPr dirty="0">
                <a:highlight>
                  <a:srgbClr val="FFFF00"/>
                </a:highlight>
                <a:latin typeface="Courier"/>
              </a:rPr>
              <a:t>last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y))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geom_tile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"white"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scale_fill_gradient2</a:t>
            </a:r>
            <a:r>
              <a:rPr dirty="0">
                <a:latin typeface="Courier"/>
              </a:rPr>
              <a:t>(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</a:t>
            </a:r>
            <a:r>
              <a:rPr dirty="0">
                <a:solidFill>
                  <a:srgbClr val="902000"/>
                </a:solidFill>
                <a:latin typeface="Courier"/>
              </a:rPr>
              <a:t>low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"red"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mid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"yellow"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high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darkgreen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midpoint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12</a:t>
            </a:r>
            <a:br>
              <a:rPr lang="en-US" dirty="0">
                <a:solidFill>
                  <a:srgbClr val="40A070"/>
                </a:solidFill>
                <a:latin typeface="Courier"/>
              </a:rPr>
            </a:br>
            <a:r>
              <a:rPr lang="en-US" dirty="0">
                <a:solidFill>
                  <a:srgbClr val="40A070"/>
                </a:solidFill>
                <a:latin typeface="Courier"/>
              </a:rPr>
              <a:t>  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dirty="0" err="1">
                <a:latin typeface="Courier"/>
              </a:rPr>
              <a:t>my_theme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title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"An improvement, but not colorblind friendly"</a:t>
            </a:r>
            <a:r>
              <a:rPr dirty="0">
                <a:latin typeface="Courier"/>
              </a:rPr>
              <a:t>)</a:t>
            </a:r>
            <a:endParaRPr lang="en-US" dirty="0">
              <a:latin typeface="Courier"/>
            </a:endParaRPr>
          </a:p>
          <a:p>
            <a:pPr marL="0" lvl="0" indent="0">
              <a:buNone/>
            </a:pPr>
            <a:endParaRPr lang="en-US" dirty="0">
              <a:latin typeface="Courier"/>
            </a:endParaRPr>
          </a:p>
          <a:p>
            <a:pPr marL="0" lvl="0" indent="0">
              <a:buNone/>
            </a:pPr>
            <a:r>
              <a:rPr lang="en-US" dirty="0">
                <a:latin typeface="+mn-lt"/>
              </a:rPr>
              <a:t>link: </a:t>
            </a:r>
            <a:r>
              <a:rPr lang="en-US" dirty="0">
                <a:solidFill>
                  <a:srgbClr val="0070C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colorblind viewer</a:t>
            </a:r>
            <a:endParaRPr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 descr="data_viz_files/figure-pptx/unnamed-chunk-29-1.png">
            <a:extLst>
              <a:ext uri="{FF2B5EF4-FFF2-40B4-BE49-F238E27FC236}">
                <a16:creationId xmlns:a16="http://schemas.microsoft.com/office/drawing/2014/main" id="{E8EA7D58-E7EA-42C6-9C6C-DE555FFB8BC2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-236" t="23161" r="236" b="26103"/>
          <a:stretch/>
        </p:blipFill>
        <p:spPr bwMode="auto">
          <a:xfrm>
            <a:off x="3947681" y="3844323"/>
            <a:ext cx="7015467" cy="28458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Not every point needs a color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28528" y="1453412"/>
            <a:ext cx="11260080" cy="270571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127000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(x,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fct_reorder</a:t>
            </a:r>
            <a:r>
              <a:rPr dirty="0">
                <a:latin typeface="Courier"/>
              </a:rPr>
              <a:t>(group, y),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category))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geom_tile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"white"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size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0.1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902000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"grey90"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"grey85"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"palegreen3"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"seagreen4"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902000"/>
                </a:solidFill>
                <a:latin typeface="Courier"/>
              </a:rPr>
              <a:t>labels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"poor"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"good"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"very good"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"excellent"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dirty="0" err="1">
                <a:latin typeface="Courier"/>
              </a:rPr>
              <a:t>my_theme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title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"All teams are now performing their best"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30-1.png">
            <a:extLst>
              <a:ext uri="{FF2B5EF4-FFF2-40B4-BE49-F238E27FC236}">
                <a16:creationId xmlns:a16="http://schemas.microsoft.com/office/drawing/2014/main" id="{A2C5880F-1166-4DCB-8D6B-F71336745451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26181" b="27581"/>
          <a:stretch/>
        </p:blipFill>
        <p:spPr bwMode="auto">
          <a:xfrm>
            <a:off x="4501512" y="4159124"/>
            <a:ext cx="7079221" cy="26171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1B4745-C39E-44B9-8629-EAB319A07F9A}"/>
              </a:ext>
            </a:extLst>
          </p:cNvPr>
          <p:cNvSpPr/>
          <p:nvPr/>
        </p:nvSpPr>
        <p:spPr>
          <a:xfrm>
            <a:off x="373139" y="4560737"/>
            <a:ext cx="3351517" cy="11622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see this in the </a:t>
            </a:r>
          </a:p>
          <a:p>
            <a:pPr algn="ctr"/>
            <a:r>
              <a:rPr lang="en-US" dirty="0"/>
              <a:t>code sample: </a:t>
            </a:r>
            <a:br>
              <a:rPr lang="en-US" dirty="0"/>
            </a:br>
            <a:r>
              <a:rPr lang="en-US" b="1" dirty="0"/>
              <a:t>category</a:t>
            </a:r>
            <a:r>
              <a:rPr lang="en-US" dirty="0"/>
              <a:t> = factor(</a:t>
            </a:r>
            <a:r>
              <a:rPr lang="en-US" b="1" dirty="0" err="1"/>
              <a:t>ntile</a:t>
            </a:r>
            <a:r>
              <a:rPr lang="en-US" dirty="0"/>
              <a:t>(y, 4))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Before we get started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57" y="1856763"/>
            <a:ext cx="10563285" cy="430683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dirty="0"/>
              <a:t>this talk is aimed at intermediate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ggplot2</a:t>
            </a:r>
            <a:r>
              <a:rPr dirty="0"/>
              <a:t> users</a:t>
            </a:r>
          </a:p>
          <a:p>
            <a:pPr lvl="1"/>
            <a:r>
              <a:rPr dirty="0"/>
              <a:t>everything is within the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tidyverse</a:t>
            </a:r>
            <a:r>
              <a:rPr dirty="0"/>
              <a:t> framework &amp; R for Data Science (R4DS)</a:t>
            </a:r>
            <a:endParaRPr lang="en-US" dirty="0"/>
          </a:p>
          <a:p>
            <a:pPr lvl="1"/>
            <a:endParaRPr dirty="0"/>
          </a:p>
          <a:p>
            <a:pPr lvl="1"/>
            <a:r>
              <a:rPr dirty="0"/>
              <a:t>the pipe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%&gt;%</a:t>
            </a:r>
            <a:r>
              <a:rPr dirty="0"/>
              <a:t> is used in many places and allows us to create a sequence of manipulations</a:t>
            </a:r>
          </a:p>
          <a:p>
            <a:pPr marL="0" lvl="0" indent="0">
              <a:buNone/>
            </a:pPr>
            <a:r>
              <a:rPr lang="en-US" sz="1800" dirty="0">
                <a:latin typeface="Courier"/>
              </a:rPr>
              <a:t>		</a:t>
            </a:r>
            <a:r>
              <a:rPr lang="en-US" sz="1800" b="1" dirty="0">
                <a:solidFill>
                  <a:schemeClr val="bg1"/>
                </a:solidFill>
                <a:latin typeface="Courier"/>
              </a:rPr>
              <a:t>iris</a:t>
            </a:r>
            <a:r>
              <a:rPr b="1" dirty="0">
                <a:solidFill>
                  <a:schemeClr val="bg1"/>
                </a:solidFill>
                <a:latin typeface="Courier"/>
              </a:rPr>
              <a:t> </a:t>
            </a:r>
            <a:r>
              <a:rPr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%&gt;%</a:t>
            </a:r>
            <a:r>
              <a:rPr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head</a:t>
            </a:r>
            <a:r>
              <a:rPr b="1" dirty="0">
                <a:solidFill>
                  <a:schemeClr val="bg1"/>
                </a:solidFill>
                <a:latin typeface="Courier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20</a:t>
            </a:r>
            <a:r>
              <a:rPr b="1" dirty="0">
                <a:solidFill>
                  <a:schemeClr val="bg1"/>
                </a:solidFill>
                <a:latin typeface="Courier"/>
              </a:rPr>
              <a:t>)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      	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head</a:t>
            </a:r>
            <a:r>
              <a:rPr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iris, 20</a:t>
            </a:r>
            <a:r>
              <a:rPr b="1" dirty="0">
                <a:highlight>
                  <a:srgbClr val="FFFF00"/>
                </a:highlight>
                <a:latin typeface="Courier"/>
              </a:rPr>
              <a:t>)</a:t>
            </a:r>
            <a:endParaRPr lang="en-US" b="1" dirty="0">
              <a:highlight>
                <a:srgbClr val="FFFF00"/>
              </a:highlight>
              <a:latin typeface="Courier"/>
            </a:endParaRPr>
          </a:p>
          <a:p>
            <a:pPr marL="0" lvl="0" indent="0">
              <a:buNone/>
            </a:pPr>
            <a:endParaRPr sz="1800" dirty="0">
              <a:latin typeface="Courier"/>
            </a:endParaRPr>
          </a:p>
          <a:p>
            <a:pPr lvl="1"/>
            <a:r>
              <a:rPr dirty="0"/>
              <a:t>the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+</a:t>
            </a:r>
            <a:r>
              <a:rPr dirty="0"/>
              <a:t> used with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ggplot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r>
              <a:rPr dirty="0"/>
              <a:t>is another type of pipe</a:t>
            </a:r>
            <a:endParaRPr lang="en-US" dirty="0"/>
          </a:p>
          <a:p>
            <a:pPr lvl="1"/>
            <a:endParaRPr dirty="0"/>
          </a:p>
          <a:p>
            <a:pPr lvl="1"/>
            <a:r>
              <a:rPr dirty="0"/>
              <a:t>you can pipe from a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dplyr</a:t>
            </a:r>
            <a:r>
              <a:rPr dirty="0"/>
              <a:t> sequence into a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ggplot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r>
              <a:rPr dirty="0"/>
              <a:t>sequence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Partner </a:t>
            </a:r>
            <a:r>
              <a:rPr lang="en-US" dirty="0"/>
              <a:t>A</a:t>
            </a:r>
            <a:r>
              <a:rPr dirty="0"/>
              <a:t>ctivity: </a:t>
            </a:r>
            <a:br>
              <a:rPr lang="en-US" dirty="0"/>
            </a:br>
            <a:r>
              <a:rPr dirty="0"/>
              <a:t>Extensions &amp; </a:t>
            </a:r>
            <a:r>
              <a:rPr dirty="0" err="1"/>
              <a:t>Addins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Partner activity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430683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lang="en-US" sz="2000" b="1" dirty="0">
                <a:solidFill>
                  <a:schemeClr val="bg1"/>
                </a:solidFill>
              </a:rPr>
              <a:t>Group 1</a:t>
            </a:r>
            <a:r>
              <a:rPr sz="2000" dirty="0"/>
              <a:t>: focus on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ggplot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extensions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Group 2</a:t>
            </a:r>
            <a:r>
              <a:rPr sz="2000" dirty="0"/>
              <a:t>: focus on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ggplot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addins</a:t>
            </a:r>
            <a:endParaRPr lang="en-US" sz="2000" dirty="0">
              <a:solidFill>
                <a:schemeClr val="accent1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sz="2000" i="1" dirty="0"/>
              <a:t>bonus: my </a:t>
            </a:r>
            <a:r>
              <a:rPr sz="2000" b="1" i="1" dirty="0" err="1">
                <a:solidFill>
                  <a:schemeClr val="bg1"/>
                </a:solidFill>
                <a:latin typeface="Courier"/>
              </a:rPr>
              <a:t>simplecolors</a:t>
            </a:r>
            <a:r>
              <a:rPr sz="2000" i="1" dirty="0"/>
              <a:t> package</a:t>
            </a:r>
            <a:br>
              <a:rPr lang="en-US" sz="2000" i="1" dirty="0"/>
            </a:br>
            <a:endParaRPr sz="2000" i="1" dirty="0"/>
          </a:p>
          <a:p>
            <a:pPr lvl="1"/>
            <a:r>
              <a:rPr sz="2000" dirty="0"/>
              <a:t>with your partner, </a:t>
            </a:r>
            <a:r>
              <a:rPr sz="2000" b="1" dirty="0">
                <a:solidFill>
                  <a:schemeClr val="bg1"/>
                </a:solidFill>
              </a:rPr>
              <a:t>review the code </a:t>
            </a:r>
            <a:r>
              <a:rPr sz="2000" dirty="0"/>
              <a:t>and resources below</a:t>
            </a:r>
          </a:p>
          <a:p>
            <a:pPr lvl="1"/>
            <a:r>
              <a:rPr sz="2000" b="1" dirty="0">
                <a:solidFill>
                  <a:schemeClr val="bg1"/>
                </a:solidFill>
              </a:rPr>
              <a:t>find a function or feature </a:t>
            </a:r>
            <a:r>
              <a:rPr sz="2000" dirty="0"/>
              <a:t>that you think is interesting or useful</a:t>
            </a:r>
          </a:p>
          <a:p>
            <a:pPr lvl="1"/>
            <a:r>
              <a:rPr sz="2000" b="1" dirty="0">
                <a:solidFill>
                  <a:schemeClr val="bg1"/>
                </a:solidFill>
              </a:rPr>
              <a:t>place screenshots </a:t>
            </a:r>
            <a:r>
              <a:rPr sz="2000" dirty="0"/>
              <a:t>here </a:t>
            </a:r>
            <a:r>
              <a:rPr sz="2000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https://bit.ly/2XiG5C7</a:t>
            </a:r>
          </a:p>
          <a:p>
            <a:pPr lvl="1"/>
            <a:r>
              <a:rPr sz="2000" dirty="0"/>
              <a:t>you don’t need to run the code, </a:t>
            </a:r>
            <a:r>
              <a:rPr sz="2000" b="1" dirty="0">
                <a:solidFill>
                  <a:schemeClr val="bg1"/>
                </a:solidFill>
              </a:rPr>
              <a:t>you can use images from the vignettes</a:t>
            </a:r>
          </a:p>
          <a:p>
            <a:pPr lvl="1"/>
            <a:r>
              <a:rPr sz="2000" b="1" dirty="0"/>
              <a:t>we’</a:t>
            </a:r>
            <a:r>
              <a:rPr sz="2000" b="1" dirty="0">
                <a:solidFill>
                  <a:schemeClr val="bg1"/>
                </a:solidFill>
              </a:rPr>
              <a:t>ll share at the end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44DCF49-5C12-46A2-A351-1E9EB67A9B6A}"/>
              </a:ext>
            </a:extLst>
          </p:cNvPr>
          <p:cNvSpPr txBox="1">
            <a:spLocks/>
          </p:cNvSpPr>
          <p:nvPr/>
        </p:nvSpPr>
        <p:spPr>
          <a:xfrm>
            <a:off x="9043958" y="552259"/>
            <a:ext cx="3348068" cy="129601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endParaRPr lang="en-US" dirty="0">
              <a:hlinkClick r:id="rId3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Extensions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ggradar</a:t>
            </a:r>
            <a:r>
              <a:rPr sz="28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spider/radar plots</a:t>
            </a: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gganimate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ggrepel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ggforce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cowplot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sz="28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addinslist</a:t>
            </a:r>
            <a:endParaRPr sz="44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28" y="1587473"/>
            <a:ext cx="10563285" cy="430683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>
                <a:latin typeface="Courier"/>
              </a:rPr>
              <a:t>addinslist</a:t>
            </a:r>
            <a:r>
              <a:rPr dirty="0">
                <a:latin typeface="Courier"/>
              </a:rPr>
              <a:t>::</a:t>
            </a:r>
            <a:r>
              <a:rPr dirty="0" err="1">
                <a:latin typeface="Courier"/>
              </a:rPr>
              <a:t>addinslistAddin</a:t>
            </a:r>
            <a:r>
              <a:rPr dirty="0">
                <a:latin typeface="Courier"/>
              </a:rPr>
              <a:t>()</a:t>
            </a:r>
            <a:endParaRPr lang="en-US" dirty="0">
              <a:latin typeface="Courier"/>
            </a:endParaRPr>
          </a:p>
          <a:p>
            <a:pPr marL="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install.packages</a:t>
            </a:r>
            <a:r>
              <a:rPr i="1" dirty="0">
                <a:solidFill>
                  <a:srgbClr val="60A0B0"/>
                </a:solidFill>
                <a:latin typeface="Courier"/>
              </a:rPr>
              <a:t>("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addinslist</a:t>
            </a:r>
            <a:r>
              <a:rPr i="1" dirty="0">
                <a:solidFill>
                  <a:srgbClr val="60A0B0"/>
                </a:solidFill>
                <a:latin typeface="Courier"/>
              </a:rPr>
              <a:t>")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install.packages</a:t>
            </a:r>
            <a:r>
              <a:rPr i="1" dirty="0">
                <a:solidFill>
                  <a:srgbClr val="60A0B0"/>
                </a:solidFill>
                <a:latin typeface="Courier"/>
              </a:rPr>
              <a:t>("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esquisse</a:t>
            </a:r>
            <a:r>
              <a:rPr i="1" dirty="0">
                <a:solidFill>
                  <a:srgbClr val="60A0B0"/>
                </a:solidFill>
                <a:latin typeface="Courier"/>
              </a:rPr>
              <a:t>")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install.packages</a:t>
            </a:r>
            <a:r>
              <a:rPr i="1" dirty="0">
                <a:solidFill>
                  <a:srgbClr val="60A0B0"/>
                </a:solidFill>
                <a:latin typeface="Courier"/>
              </a:rPr>
              <a:t>("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ggedit</a:t>
            </a:r>
            <a:r>
              <a:rPr i="1" dirty="0">
                <a:solidFill>
                  <a:srgbClr val="60A0B0"/>
                </a:solidFill>
                <a:latin typeface="Courier"/>
              </a:rPr>
              <a:t>")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install.packages</a:t>
            </a:r>
            <a:r>
              <a:rPr i="1" dirty="0">
                <a:solidFill>
                  <a:srgbClr val="60A0B0"/>
                </a:solidFill>
                <a:latin typeface="Courier"/>
              </a:rPr>
              <a:t>("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ggThemeAssist</a:t>
            </a:r>
            <a:r>
              <a:rPr i="1" dirty="0">
                <a:solidFill>
                  <a:srgbClr val="60A0B0"/>
                </a:solidFill>
                <a:latin typeface="Courier"/>
              </a:rPr>
              <a:t>")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install.packages</a:t>
            </a:r>
            <a:r>
              <a:rPr i="1" dirty="0">
                <a:solidFill>
                  <a:srgbClr val="60A0B0"/>
                </a:solidFill>
                <a:latin typeface="Courier"/>
              </a:rPr>
              <a:t>("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colourpicker</a:t>
            </a:r>
            <a:r>
              <a:rPr i="1" dirty="0">
                <a:solidFill>
                  <a:srgbClr val="60A0B0"/>
                </a:solidFill>
                <a:latin typeface="Courier"/>
              </a:rPr>
              <a:t>")</a:t>
            </a:r>
            <a:br>
              <a:rPr dirty="0"/>
            </a:b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data</a:t>
            </a:r>
            <a:r>
              <a:rPr dirty="0">
                <a:latin typeface="Courier"/>
              </a:rPr>
              <a:t>(iris)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data</a:t>
            </a:r>
            <a:r>
              <a:rPr dirty="0">
                <a:latin typeface="Courier"/>
              </a:rPr>
              <a:t>(mpg)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p &lt;-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(mpg,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hwy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dirty="0">
                <a:latin typeface="Courier"/>
              </a:rPr>
              <a:t>()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EC89EEB-728A-436C-B15D-8EB5BC99EA58}"/>
              </a:ext>
            </a:extLst>
          </p:cNvPr>
          <p:cNvSpPr txBox="1">
            <a:spLocks/>
          </p:cNvSpPr>
          <p:nvPr/>
        </p:nvSpPr>
        <p:spPr>
          <a:xfrm>
            <a:off x="5097360" y="3349547"/>
            <a:ext cx="7340256" cy="309654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270000" indent="0">
              <a:buFont typeface="Courier New" panose="02070309020205020404" pitchFamily="49" charset="0"/>
              <a:buNone/>
            </a:pPr>
            <a:r>
              <a:rPr lang="fr-FR" i="1" dirty="0">
                <a:solidFill>
                  <a:srgbClr val="60A0B0"/>
                </a:solidFill>
                <a:latin typeface="Courier"/>
              </a:rPr>
              <a:t># esquisse</a:t>
            </a:r>
            <a:br>
              <a:rPr lang="fr-FR" dirty="0"/>
            </a:br>
            <a:r>
              <a:rPr lang="fr-FR" dirty="0">
                <a:latin typeface="Courier"/>
              </a:rPr>
              <a:t>  esquisse</a:t>
            </a:r>
            <a:r>
              <a:rPr lang="fr-FR" dirty="0">
                <a:solidFill>
                  <a:srgbClr val="666666"/>
                </a:solidFill>
                <a:latin typeface="Courier"/>
              </a:rPr>
              <a:t>:::</a:t>
            </a:r>
            <a:r>
              <a:rPr lang="fr-FR" b="1" dirty="0">
                <a:solidFill>
                  <a:srgbClr val="007020"/>
                </a:solidFill>
                <a:latin typeface="Courier"/>
              </a:rPr>
              <a:t>esquisser</a:t>
            </a:r>
            <a:r>
              <a:rPr lang="fr-FR" dirty="0">
                <a:latin typeface="Courier"/>
              </a:rPr>
              <a:t>()</a:t>
            </a:r>
            <a:br>
              <a:rPr lang="fr-FR" dirty="0"/>
            </a:br>
            <a:r>
              <a:rPr lang="fr-FR" dirty="0">
                <a:latin typeface="Courier"/>
              </a:rPr>
              <a:t>  esquisse</a:t>
            </a:r>
            <a:r>
              <a:rPr lang="fr-FR" dirty="0">
                <a:solidFill>
                  <a:srgbClr val="666666"/>
                </a:solidFill>
                <a:latin typeface="Courier"/>
              </a:rPr>
              <a:t>:::</a:t>
            </a:r>
            <a:r>
              <a:rPr lang="fr-FR" b="1" dirty="0">
                <a:solidFill>
                  <a:srgbClr val="007020"/>
                </a:solidFill>
                <a:latin typeface="Courier"/>
              </a:rPr>
              <a:t>esquisser</a:t>
            </a:r>
            <a:r>
              <a:rPr lang="fr-FR" dirty="0">
                <a:latin typeface="Courier"/>
              </a:rPr>
              <a:t>(</a:t>
            </a:r>
            <a:r>
              <a:rPr lang="fr-FR" dirty="0" err="1">
                <a:latin typeface="Courier"/>
              </a:rPr>
              <a:t>mpg</a:t>
            </a:r>
            <a:r>
              <a:rPr lang="fr-FR" dirty="0">
                <a:latin typeface="Courier"/>
              </a:rPr>
              <a:t>)</a:t>
            </a:r>
            <a:br>
              <a:rPr lang="fr-FR" dirty="0"/>
            </a:br>
            <a:br>
              <a:rPr lang="fr-FR" dirty="0"/>
            </a:br>
            <a:r>
              <a:rPr lang="fr-FR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fr-FR" i="1" dirty="0" err="1">
                <a:solidFill>
                  <a:srgbClr val="60A0B0"/>
                </a:solidFill>
                <a:latin typeface="Courier"/>
              </a:rPr>
              <a:t>others</a:t>
            </a:r>
            <a:r>
              <a:rPr lang="fr-FR" i="1" dirty="0">
                <a:solidFill>
                  <a:srgbClr val="60A0B0"/>
                </a:solidFill>
                <a:latin typeface="Courier"/>
              </a:rPr>
              <a:t>    </a:t>
            </a:r>
            <a:br>
              <a:rPr lang="fr-FR" dirty="0"/>
            </a:br>
            <a:r>
              <a:rPr lang="fr-FR" dirty="0">
                <a:latin typeface="Courier"/>
              </a:rPr>
              <a:t>  </a:t>
            </a:r>
            <a:r>
              <a:rPr lang="fr-FR" dirty="0" err="1">
                <a:latin typeface="Courier"/>
              </a:rPr>
              <a:t>ggThemeAssist</a:t>
            </a:r>
            <a:r>
              <a:rPr lang="fr-FR" dirty="0">
                <a:solidFill>
                  <a:srgbClr val="666666"/>
                </a:solidFill>
                <a:latin typeface="Courier"/>
              </a:rPr>
              <a:t>::</a:t>
            </a:r>
            <a:r>
              <a:rPr lang="fr-FR" b="1" dirty="0" err="1">
                <a:solidFill>
                  <a:srgbClr val="007020"/>
                </a:solidFill>
                <a:latin typeface="Courier"/>
              </a:rPr>
              <a:t>ggThemeAssistGadget</a:t>
            </a:r>
            <a:r>
              <a:rPr lang="fr-FR" dirty="0">
                <a:latin typeface="Courier"/>
              </a:rPr>
              <a:t>(p)</a:t>
            </a:r>
            <a:br>
              <a:rPr lang="fr-FR" dirty="0"/>
            </a:br>
            <a:r>
              <a:rPr lang="fr-FR" dirty="0">
                <a:latin typeface="Courier"/>
              </a:rPr>
              <a:t>  </a:t>
            </a:r>
            <a:r>
              <a:rPr lang="fr-FR" b="1" dirty="0" err="1">
                <a:solidFill>
                  <a:srgbClr val="007020"/>
                </a:solidFill>
                <a:latin typeface="Courier"/>
              </a:rPr>
              <a:t>ggedit</a:t>
            </a:r>
            <a:r>
              <a:rPr lang="fr-FR" dirty="0">
                <a:latin typeface="Courier"/>
              </a:rPr>
              <a:t>(p)</a:t>
            </a:r>
            <a:br>
              <a:rPr lang="fr-FR" dirty="0"/>
            </a:br>
            <a:r>
              <a:rPr lang="fr-FR" dirty="0">
                <a:latin typeface="Courier"/>
              </a:rPr>
              <a:t>  </a:t>
            </a:r>
            <a:r>
              <a:rPr lang="fr-FR" dirty="0" err="1">
                <a:latin typeface="Courier"/>
              </a:rPr>
              <a:t>colourpicker</a:t>
            </a:r>
            <a:r>
              <a:rPr lang="fr-FR" dirty="0">
                <a:solidFill>
                  <a:srgbClr val="666666"/>
                </a:solidFill>
                <a:latin typeface="Courier"/>
              </a:rPr>
              <a:t>::</a:t>
            </a:r>
            <a:r>
              <a:rPr lang="fr-FR" b="1" dirty="0" err="1">
                <a:solidFill>
                  <a:srgbClr val="007020"/>
                </a:solidFill>
                <a:latin typeface="Courier"/>
              </a:rPr>
              <a:t>colourPicker</a:t>
            </a:r>
            <a:r>
              <a:rPr lang="fr-FR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simplecolors</a:t>
            </a:r>
            <a:endParaRPr sz="44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8" y="1498483"/>
            <a:ext cx="10563285" cy="150556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lvl="0" indent="0">
              <a:buNone/>
            </a:pPr>
            <a:r>
              <a:rPr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https://rjake.github.io/simplecolors/articles/intro.html</a:t>
            </a:r>
            <a:br>
              <a:rPr lang="en-US" dirty="0"/>
            </a:br>
            <a:br>
              <a:rPr lang="en-US"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devtools</a:t>
            </a:r>
            <a:r>
              <a:rPr i="1" dirty="0">
                <a:solidFill>
                  <a:srgbClr val="60A0B0"/>
                </a:solidFill>
                <a:latin typeface="Courier"/>
              </a:rPr>
              <a:t>::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install_github</a:t>
            </a:r>
            <a:r>
              <a:rPr i="1" dirty="0">
                <a:solidFill>
                  <a:srgbClr val="60A0B0"/>
                </a:solidFill>
                <a:latin typeface="Courier"/>
              </a:rPr>
              <a:t>("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rjake</a:t>
            </a:r>
            <a:r>
              <a:rPr i="1" dirty="0">
                <a:solidFill>
                  <a:srgbClr val="60A0B0"/>
                </a:solidFill>
                <a:latin typeface="Courier"/>
              </a:rPr>
              <a:t>/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simplecolors</a:t>
            </a:r>
            <a:r>
              <a:rPr i="1" dirty="0">
                <a:solidFill>
                  <a:srgbClr val="60A0B0"/>
                </a:solidFill>
                <a:latin typeface="Courier"/>
              </a:rPr>
              <a:t>")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simplecolors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b="1" dirty="0" err="1">
                <a:solidFill>
                  <a:srgbClr val="007020"/>
                </a:solidFill>
                <a:latin typeface="Courier"/>
              </a:rPr>
              <a:t>show_colors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labels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FALSE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6213D-370F-434A-A2FF-89513A361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027" y="2580114"/>
            <a:ext cx="5972175" cy="427788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simplecolors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12" y="1405914"/>
            <a:ext cx="12257488" cy="3293086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Three main functions:</a:t>
            </a:r>
            <a:r>
              <a:rPr lang="en-US" sz="2400" dirty="0"/>
              <a:t>   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sc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lang="en-US" sz="2400" b="1" dirty="0">
                <a:solidFill>
                  <a:schemeClr val="bg1"/>
                </a:solidFill>
                <a:latin typeface="Courier"/>
              </a:rPr>
              <a:t> 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sc_across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 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sc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_*()</a:t>
            </a:r>
            <a:br>
              <a:rPr lang="en-US" sz="1800" dirty="0">
                <a:latin typeface="Courier"/>
              </a:rPr>
            </a:br>
            <a:br>
              <a:rPr lang="en-US" sz="1800" dirty="0">
                <a:latin typeface="Courier"/>
              </a:rPr>
            </a:br>
            <a:r>
              <a:rPr dirty="0">
                <a:latin typeface="Courier"/>
              </a:rPr>
              <a:t>p &lt;-</a:t>
            </a:r>
            <a:br>
              <a:rPr sz="2400"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(mpg,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hwy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drv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geom_density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alpha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0.3</a:t>
            </a:r>
            <a:r>
              <a:rPr dirty="0">
                <a:latin typeface="Courier"/>
              </a:rPr>
              <a:t>)</a:t>
            </a:r>
            <a:br>
              <a:rPr sz="2400" dirty="0"/>
            </a:br>
            <a:br>
              <a:rPr sz="2400"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sc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"blue3"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"red3"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"violet3"</a:t>
            </a:r>
            <a:r>
              <a:rPr dirty="0">
                <a:latin typeface="Courier"/>
              </a:rPr>
              <a:t>))</a:t>
            </a:r>
            <a:br>
              <a:rPr sz="2400"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sc_pink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light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)))</a:t>
            </a:r>
            <a:br>
              <a:rPr sz="2400"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sc_across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"RTV"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light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sat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"bright"</a:t>
            </a:r>
            <a:r>
              <a:rPr dirty="0">
                <a:latin typeface="Courier"/>
              </a:rPr>
              <a:t>))</a:t>
            </a:r>
            <a:endParaRPr sz="1800" dirty="0">
              <a:latin typeface="Couri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556BC-A47C-407E-A517-9C08F6EC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4711413"/>
            <a:ext cx="8688012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t>Appendix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R4DS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lvl="0" indent="0">
              <a:buNone/>
            </a:pPr>
            <a:r>
              <a:rPr b="1" dirty="0">
                <a:solidFill>
                  <a:schemeClr val="bg1"/>
                </a:solidFill>
              </a:rPr>
              <a:t>R for Data Science </a:t>
            </a:r>
            <a:r>
              <a:rPr dirty="0"/>
              <a:t>is a book all about the </a:t>
            </a:r>
            <a:r>
              <a:rPr b="1" dirty="0" err="1">
                <a:solidFill>
                  <a:schemeClr val="bg1"/>
                </a:solidFill>
                <a:latin typeface="Courier"/>
              </a:rPr>
              <a:t>tidyverse</a:t>
            </a:r>
            <a:r>
              <a:rPr dirty="0"/>
              <a:t>. It is less “data science-y” and more about data manipulation and visualization. It is free online </a:t>
            </a:r>
            <a:r>
              <a:rPr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as well as available for sale.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Stackoverflow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400" dirty="0"/>
              <a:t>try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datapasta</a:t>
            </a:r>
            <a:r>
              <a:rPr sz="2400" dirty="0"/>
              <a:t> for a minimal </a:t>
            </a:r>
            <a:r>
              <a:rPr sz="2400" dirty="0" err="1"/>
              <a:t>reprex</a:t>
            </a:r>
            <a:endParaRPr sz="2400" dirty="0"/>
          </a:p>
          <a:p>
            <a:pPr lvl="1"/>
            <a:r>
              <a:rPr sz="2400" dirty="0"/>
              <a:t>include images</a:t>
            </a:r>
            <a:r>
              <a:rPr lang="en-US" sz="2400" dirty="0"/>
              <a:t> rather than links</a:t>
            </a:r>
            <a:endParaRPr sz="2400" dirty="0"/>
          </a:p>
          <a:p>
            <a:pPr lvl="1"/>
            <a:r>
              <a:rPr sz="2400" dirty="0"/>
              <a:t>incorporate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styler</a:t>
            </a:r>
            <a:endParaRPr sz="2400" b="1" dirty="0">
              <a:solidFill>
                <a:schemeClr val="bg1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Cheatsheet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430683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lvl="0" indent="0">
              <a:buNone/>
            </a:pPr>
            <a:r>
              <a:rPr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https://github.com/rstudio/cheatsheets/raw/master/data-visualization-2.1.pdf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What is </a:t>
            </a:r>
            <a:r>
              <a:rPr sz="4400" u="sng" dirty="0" err="1">
                <a:latin typeface="Courier"/>
              </a:rPr>
              <a:t>gg</a:t>
            </a:r>
            <a:r>
              <a:rPr sz="4400" dirty="0" err="1">
                <a:latin typeface="Courier"/>
              </a:rPr>
              <a:t>plot</a:t>
            </a:r>
            <a:r>
              <a:rPr dirty="0"/>
              <a:t>?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lvl="1"/>
            <a:r>
              <a:rPr b="1" u="sng" dirty="0">
                <a:solidFill>
                  <a:schemeClr val="bg1"/>
                </a:solidFill>
              </a:rPr>
              <a:t>g</a:t>
            </a:r>
            <a:r>
              <a:rPr dirty="0"/>
              <a:t>rammar of </a:t>
            </a:r>
            <a:r>
              <a:rPr b="1" u="sng" dirty="0">
                <a:solidFill>
                  <a:schemeClr val="bg1"/>
                </a:solidFill>
              </a:rPr>
              <a:t>g</a:t>
            </a:r>
            <a:r>
              <a:rPr dirty="0"/>
              <a:t>raphics</a:t>
            </a:r>
          </a:p>
          <a:p>
            <a:pPr lvl="1"/>
            <a:r>
              <a:rPr dirty="0"/>
              <a:t>just like every sentence has a </a:t>
            </a:r>
            <a:r>
              <a:rPr b="1" dirty="0">
                <a:solidFill>
                  <a:schemeClr val="bg1"/>
                </a:solidFill>
              </a:rPr>
              <a:t>subject, verb, and noun</a:t>
            </a:r>
            <a:r>
              <a:rPr dirty="0"/>
              <a:t>,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	   </a:t>
            </a:r>
            <a:r>
              <a:rPr dirty="0"/>
              <a:t>every chart has a </a:t>
            </a:r>
            <a:r>
              <a:rPr b="1" dirty="0">
                <a:solidFill>
                  <a:schemeClr val="bg1"/>
                </a:solidFill>
              </a:rPr>
              <a:t>coordinate system, </a:t>
            </a:r>
            <a:r>
              <a:rPr b="1" dirty="0" err="1">
                <a:solidFill>
                  <a:schemeClr val="bg1"/>
                </a:solidFill>
              </a:rPr>
              <a:t>geom</a:t>
            </a:r>
            <a:r>
              <a:rPr b="1" dirty="0">
                <a:solidFill>
                  <a:schemeClr val="bg1"/>
                </a:solidFill>
              </a:rPr>
              <a:t>, and aesthetics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b="1" dirty="0">
              <a:solidFill>
                <a:schemeClr val="bg1"/>
              </a:solidFill>
            </a:endParaRPr>
          </a:p>
          <a:p>
            <a:pPr lvl="1"/>
            <a:r>
              <a:rPr dirty="0"/>
              <a:t>the hope is that we will invent new types of charts</a:t>
            </a:r>
            <a:endParaRPr lang="en-US" dirty="0"/>
          </a:p>
          <a:p>
            <a:pPr lvl="1"/>
            <a:endParaRPr dirty="0"/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tidyverse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800" dirty="0">
                <a:latin typeface="Courier"/>
              </a:rPr>
              <a:t>p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ggplot</a:t>
            </a:r>
            <a:r>
              <a:rPr sz="1800" dirty="0">
                <a:latin typeface="Courier"/>
              </a:rPr>
              <a:t>(mpg)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count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highlight>
                  <a:srgbClr val="FFFF00"/>
                </a:highlight>
                <a:latin typeface="Courier"/>
              </a:rPr>
              <a:t>cty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highlight>
                  <a:srgbClr val="FFFF00"/>
                </a:highlight>
                <a:latin typeface="Courier"/>
              </a:rPr>
              <a:t>hwy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alpha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color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navyblue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Take care when cropping data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8804517" cy="3126568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usual methods to “zoom in” can yield unexpected results when stat_ </a:t>
            </a:r>
            <a:r>
              <a:rPr dirty="0" err="1"/>
              <a:t>geoms</a:t>
            </a:r>
            <a:r>
              <a:rPr dirty="0"/>
              <a:t> are used. For example, </a:t>
            </a:r>
            <a:r>
              <a:rPr b="1" dirty="0" err="1">
                <a:solidFill>
                  <a:schemeClr val="bg1"/>
                </a:solidFill>
                <a:latin typeface="Courier"/>
              </a:rPr>
              <a:t>geom_boxplot</a:t>
            </a:r>
            <a:r>
              <a:rPr b="1" dirty="0">
                <a:solidFill>
                  <a:schemeClr val="bg1"/>
                </a:solidFill>
                <a:latin typeface="Courier"/>
              </a:rPr>
              <a:t>()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dirty="0"/>
              <a:t>calls </a:t>
            </a:r>
            <a:r>
              <a:rPr b="1" dirty="0" err="1">
                <a:solidFill>
                  <a:schemeClr val="bg1"/>
                </a:solidFill>
                <a:latin typeface="Courier"/>
              </a:rPr>
              <a:t>stat_boxplot</a:t>
            </a:r>
            <a:r>
              <a:rPr b="1" dirty="0">
                <a:solidFill>
                  <a:schemeClr val="bg1"/>
                </a:solidFill>
                <a:latin typeface="Courier"/>
              </a:rPr>
              <a:t>()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dirty="0"/>
              <a:t>and filters out data </a:t>
            </a:r>
            <a:r>
              <a:rPr b="1" dirty="0"/>
              <a:t>before</a:t>
            </a:r>
            <a:r>
              <a:rPr dirty="0"/>
              <a:t> doing the stats and your boxplot will keep readjusting the quartiles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Use </a:t>
            </a:r>
            <a:r>
              <a:rPr sz="4400" dirty="0" err="1">
                <a:latin typeface="Courier"/>
              </a:rPr>
              <a:t>coord_cartesian</a:t>
            </a:r>
            <a:r>
              <a:rPr sz="4400" dirty="0">
                <a:latin typeface="Courier"/>
              </a:rPr>
              <a:t>()</a:t>
            </a:r>
            <a:r>
              <a:rPr sz="8000" dirty="0"/>
              <a:t> </a:t>
            </a:r>
            <a:r>
              <a:rPr dirty="0"/>
              <a:t>to zoom in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500123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lvl="0" indent="0">
              <a:buNone/>
            </a:pPr>
            <a:r>
              <a:rPr dirty="0"/>
              <a:t>Do not use </a:t>
            </a:r>
            <a:r>
              <a:rPr b="1" dirty="0" err="1">
                <a:solidFill>
                  <a:schemeClr val="bg1"/>
                </a:solidFill>
                <a:latin typeface="Courier"/>
              </a:rPr>
              <a:t>ylim</a:t>
            </a:r>
            <a:r>
              <a:rPr b="1" dirty="0">
                <a:solidFill>
                  <a:schemeClr val="bg1"/>
                </a:solidFill>
                <a:latin typeface="Courier"/>
              </a:rPr>
              <a:t>()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dirty="0"/>
              <a:t>or </a:t>
            </a:r>
            <a:r>
              <a:rPr b="1" dirty="0">
                <a:solidFill>
                  <a:schemeClr val="bg1"/>
                </a:solidFill>
                <a:latin typeface="Courier"/>
              </a:rPr>
              <a:t>scale_*_continuous()</a:t>
            </a:r>
            <a:br>
              <a:rPr lang="en-US" b="1" dirty="0">
                <a:solidFill>
                  <a:schemeClr val="bg1"/>
                </a:solidFill>
                <a:latin typeface="Courier"/>
              </a:rPr>
            </a:br>
            <a:br>
              <a:rPr lang="en-US" b="1" dirty="0">
                <a:solidFill>
                  <a:schemeClr val="bg1"/>
                </a:solidFill>
                <a:latin typeface="Courier"/>
              </a:rPr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find_limits</a:t>
            </a:r>
            <a:r>
              <a:rPr i="1" dirty="0">
                <a:solidFill>
                  <a:srgbClr val="60A0B0"/>
                </a:solidFill>
                <a:latin typeface="Courier"/>
              </a:rPr>
              <a:t>() is a custom function</a:t>
            </a:r>
            <a:br>
              <a:rPr dirty="0"/>
            </a:br>
            <a:r>
              <a:rPr b="1" dirty="0" err="1">
                <a:solidFill>
                  <a:srgbClr val="007020"/>
                </a:solidFill>
                <a:latin typeface="Courier"/>
              </a:rPr>
              <a:t>bind_rows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dirty="0">
                <a:latin typeface="Courier"/>
              </a:rPr>
              <a:t>(p),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dirty="0">
                <a:latin typeface="Courier"/>
              </a:rPr>
              <a:t>(p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chemeClr val="tx1"/>
                </a:solidFill>
                <a:highlight>
                  <a:srgbClr val="FF0000"/>
                </a:highlight>
                <a:latin typeface="Courier"/>
              </a:rPr>
              <a:t>ylim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12000</a:t>
            </a:r>
            <a:r>
              <a:rPr dirty="0">
                <a:latin typeface="Courier"/>
              </a:rPr>
              <a:t>)),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dirty="0">
                <a:latin typeface="Courier"/>
              </a:rPr>
              <a:t>(p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chemeClr val="tx1"/>
                </a:solidFill>
                <a:highlight>
                  <a:srgbClr val="FF0000"/>
                </a:highlight>
                <a:latin typeface="Courier"/>
              </a:rPr>
              <a:t>scale_y_continuous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limits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12000</a:t>
            </a:r>
            <a:r>
              <a:rPr dirty="0">
                <a:latin typeface="Courier"/>
              </a:rPr>
              <a:t>))),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dirty="0">
                <a:latin typeface="Courier"/>
              </a:rPr>
              <a:t>(p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coord_cartesian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902000"/>
                </a:solidFill>
                <a:latin typeface="Courier"/>
              </a:rPr>
              <a:t>ylim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12000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latin typeface="Courier"/>
              </a:rPr>
              <a:t>)</a:t>
            </a:r>
            <a:br>
              <a:rPr lang="en-US" dirty="0">
                <a:latin typeface="Courier"/>
              </a:rPr>
            </a:b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b="1" u="sng" dirty="0">
                <a:latin typeface="Courier"/>
              </a:rPr>
              <a:t>l</a:t>
            </a:r>
            <a:r>
              <a:rPr b="1" u="sng" dirty="0">
                <a:latin typeface="Courier"/>
              </a:rPr>
              <a:t>ower middle upper</a:t>
            </a:r>
            <a:r>
              <a:rPr dirty="0">
                <a:latin typeface="Courier"/>
              </a:rPr>
              <a:t>
</a:t>
            </a: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dirty="0">
                <a:latin typeface="Courier"/>
              </a:rPr>
              <a:t>  </a:t>
            </a:r>
            <a:r>
              <a:rPr b="1" dirty="0">
                <a:solidFill>
                  <a:srgbClr val="0070C0"/>
                </a:solidFill>
                <a:highlight>
                  <a:srgbClr val="FFFF00"/>
                </a:highlight>
                <a:latin typeface="Courier"/>
              </a:rPr>
              <a:t>950   2401  5324</a:t>
            </a:r>
            <a:r>
              <a:rPr dirty="0">
                <a:latin typeface="Courier"/>
              </a:rPr>
              <a:t>
</a:t>
            </a: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dirty="0">
                <a:latin typeface="Courier"/>
              </a:rPr>
              <a:t>  </a:t>
            </a:r>
            <a:r>
              <a:rPr b="1" dirty="0">
                <a:solidFill>
                  <a:schemeClr val="tx1"/>
                </a:solidFill>
                <a:highlight>
                  <a:srgbClr val="FF0000"/>
                </a:highlight>
                <a:latin typeface="Courier"/>
              </a:rPr>
              <a:t>911   2161  4679</a:t>
            </a:r>
            <a:r>
              <a:rPr dirty="0">
                <a:latin typeface="Courier"/>
              </a:rPr>
              <a:t>
</a:t>
            </a: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dirty="0">
                <a:latin typeface="Courier"/>
              </a:rPr>
              <a:t>  </a:t>
            </a:r>
            <a:r>
              <a:rPr b="1" dirty="0">
                <a:solidFill>
                  <a:schemeClr val="tx1"/>
                </a:solidFill>
                <a:highlight>
                  <a:srgbClr val="FF0000"/>
                </a:highlight>
                <a:latin typeface="Courier"/>
              </a:rPr>
              <a:t>911   2161  4679</a:t>
            </a:r>
            <a:r>
              <a:rPr dirty="0">
                <a:latin typeface="Courier"/>
              </a:rPr>
              <a:t>
</a:t>
            </a: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dirty="0">
                <a:latin typeface="Courier"/>
              </a:rPr>
              <a:t>  </a:t>
            </a:r>
            <a:r>
              <a:rPr b="1" dirty="0">
                <a:solidFill>
                  <a:srgbClr val="0070C0"/>
                </a:solidFill>
                <a:highlight>
                  <a:srgbClr val="FFFF00"/>
                </a:highlight>
                <a:latin typeface="Courier"/>
              </a:rPr>
              <a:t>950   2401  5324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an example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59" y="2115810"/>
            <a:ext cx="3794462" cy="355906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"/>
              </a:rPr>
              <a:t>p</a:t>
            </a:r>
            <a:r>
              <a:rPr lang="en-US" sz="1800" dirty="0">
                <a:latin typeface="Courier"/>
              </a:rPr>
              <a:t> </a:t>
            </a:r>
          </a:p>
          <a:p>
            <a:pPr marL="1270000" lvl="0" indent="0" algn="r">
              <a:buNone/>
            </a:pPr>
            <a:endParaRPr lang="en-US" sz="1800" b="1" dirty="0">
              <a:solidFill>
                <a:schemeClr val="bg1"/>
              </a:solidFill>
              <a:latin typeface="Courier"/>
            </a:endParaRPr>
          </a:p>
          <a:p>
            <a:pPr marL="1270000" lvl="0" indent="0" algn="r">
              <a:buNone/>
            </a:pPr>
            <a:endParaRPr lang="en-US" sz="1800" b="1" dirty="0">
              <a:solidFill>
                <a:schemeClr val="bg1"/>
              </a:solidFill>
              <a:latin typeface="Courier"/>
            </a:endParaRPr>
          </a:p>
          <a:p>
            <a:pPr marL="1270000" lvl="0" indent="0">
              <a:buNone/>
            </a:pPr>
            <a:endParaRPr lang="en-US" sz="1800" b="1" dirty="0">
              <a:solidFill>
                <a:schemeClr val="bg1"/>
              </a:solidFill>
              <a:latin typeface="Courier"/>
            </a:endParaRPr>
          </a:p>
          <a:p>
            <a:pPr marL="1270000" lvl="0" indent="0">
              <a:buNone/>
            </a:pPr>
            <a:endParaRPr lang="en-US" sz="1800" b="1" dirty="0">
              <a:solidFill>
                <a:schemeClr val="bg1"/>
              </a:solidFill>
              <a:latin typeface="Courier"/>
            </a:endParaRPr>
          </a:p>
          <a:p>
            <a:pPr marL="1270000" lvl="0" indent="0">
              <a:buNone/>
            </a:pPr>
            <a:endParaRPr lang="en-US" sz="1800" b="1" dirty="0">
              <a:solidFill>
                <a:schemeClr val="bg1"/>
              </a:solidFill>
              <a:latin typeface="Courier"/>
            </a:endParaRPr>
          </a:p>
          <a:p>
            <a:pPr marL="1270000" lvl="0" indent="0">
              <a:buNone/>
            </a:pPr>
            <a:r>
              <a:rPr sz="1800" b="1" dirty="0">
                <a:solidFill>
                  <a:schemeClr val="bg1"/>
                </a:solidFill>
                <a:latin typeface="Courier"/>
              </a:rPr>
              <a:t>p +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coord_polar</a:t>
            </a:r>
            <a:r>
              <a:rPr sz="1800" dirty="0">
                <a:solidFill>
                  <a:schemeClr val="bg1"/>
                </a:solidFill>
                <a:latin typeface="Courier"/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F8D86-40B8-4D04-9147-5CB41EFD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531" y="1543049"/>
            <a:ext cx="3794462" cy="50680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697594-A53F-431F-B10C-E964AFDF07BD}"/>
              </a:ext>
            </a:extLst>
          </p:cNvPr>
          <p:cNvCxnSpPr/>
          <p:nvPr/>
        </p:nvCxnSpPr>
        <p:spPr>
          <a:xfrm>
            <a:off x="2333625" y="2695575"/>
            <a:ext cx="3762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6B82C6-AD58-45C7-8192-5E75A4012B72}"/>
              </a:ext>
            </a:extLst>
          </p:cNvPr>
          <p:cNvCxnSpPr/>
          <p:nvPr/>
        </p:nvCxnSpPr>
        <p:spPr>
          <a:xfrm>
            <a:off x="4324350" y="5114925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Demystifying </a:t>
            </a:r>
            <a:r>
              <a:rPr sz="4400" dirty="0" err="1">
                <a:latin typeface="Courier"/>
              </a:rPr>
              <a:t>aes</a:t>
            </a:r>
            <a:r>
              <a:rPr sz="4400" dirty="0">
                <a:latin typeface="Courier"/>
              </a:rPr>
              <a:t>()</a:t>
            </a:r>
            <a:endParaRPr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sz="2000" b="1" dirty="0" err="1">
                <a:solidFill>
                  <a:schemeClr val="bg1"/>
                </a:solidFill>
                <a:latin typeface="Courier"/>
              </a:rPr>
              <a:t>aes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/>
              <a:t>= aesthetics</a:t>
            </a:r>
          </a:p>
          <a:p>
            <a:pPr lvl="1"/>
            <a:r>
              <a:rPr dirty="0"/>
              <a:t>dynamic, data driven </a:t>
            </a:r>
            <a:r>
              <a:rPr b="1" dirty="0">
                <a:solidFill>
                  <a:schemeClr val="bg1"/>
                </a:solidFill>
              </a:rPr>
              <a:t>variables</a:t>
            </a:r>
            <a:r>
              <a:rPr dirty="0"/>
              <a:t> go inside the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aes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endParaRPr sz="1800" b="1" dirty="0">
              <a:solidFill>
                <a:schemeClr val="bg1"/>
              </a:solidFill>
              <a:latin typeface="Courier"/>
            </a:endParaRPr>
          </a:p>
          <a:p>
            <a:pPr lvl="1"/>
            <a:r>
              <a:rPr dirty="0"/>
              <a:t>constant, static </a:t>
            </a:r>
            <a:r>
              <a:rPr b="1" dirty="0">
                <a:solidFill>
                  <a:schemeClr val="bg1"/>
                </a:solidFill>
              </a:rPr>
              <a:t>values</a:t>
            </a:r>
            <a:r>
              <a:rPr dirty="0"/>
              <a:t> go outside</a:t>
            </a:r>
          </a:p>
          <a:p>
            <a:pPr lvl="1"/>
            <a:r>
              <a:rPr dirty="0"/>
              <a:t>the first 2 arguments of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aes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r>
              <a:rPr dirty="0"/>
              <a:t>are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x</a:t>
            </a:r>
            <a:r>
              <a:rPr dirty="0"/>
              <a:t> and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y</a:t>
            </a:r>
            <a:r>
              <a:rPr dirty="0"/>
              <a:t> and I will mostly omit naming these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Note the difference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563285" cy="1015068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sz="1800" dirty="0" err="1"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aes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(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color = class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, 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size = n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)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chemeClr val="bg2"/>
                </a:solidFill>
                <a:latin typeface="Courier"/>
              </a:rPr>
              <a:t>...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 err="1"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chemeClr val="bg2"/>
                </a:solidFill>
                <a:latin typeface="Courier"/>
              </a:rPr>
              <a:t>aes</a:t>
            </a:r>
            <a:r>
              <a:rPr sz="1800" b="1" dirty="0">
                <a:solidFill>
                  <a:schemeClr val="bg2"/>
                </a:solidFill>
                <a:latin typeface="Courier"/>
              </a:rPr>
              <a:t>(...)</a:t>
            </a:r>
            <a:r>
              <a:rPr sz="1800" dirty="0">
                <a:latin typeface="Courier"/>
              </a:rPr>
              <a:t>, 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color = "blue"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, 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size = 2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46962-B16E-4429-A5B2-C46C2A85B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11" y="2567032"/>
            <a:ext cx="10012172" cy="40105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t>Tips &amp; Tricks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966</Words>
  <Application>Microsoft Office PowerPoint</Application>
  <PresentationFormat>Widescreen</PresentationFormat>
  <Paragraphs>168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Century Gothic</vt:lpstr>
      <vt:lpstr>Courier</vt:lpstr>
      <vt:lpstr>Courier New</vt:lpstr>
      <vt:lpstr>Wingdings 2</vt:lpstr>
      <vt:lpstr>Quotable</vt:lpstr>
      <vt:lpstr>Data Visualization in R</vt:lpstr>
      <vt:lpstr>Today’s talk</vt:lpstr>
      <vt:lpstr>An intro</vt:lpstr>
      <vt:lpstr>Before we get started</vt:lpstr>
      <vt:lpstr>What is ggplot?</vt:lpstr>
      <vt:lpstr>an example</vt:lpstr>
      <vt:lpstr>Demystifying aes()</vt:lpstr>
      <vt:lpstr>Note the difference</vt:lpstr>
      <vt:lpstr>Tips &amp; Tricks</vt:lpstr>
      <vt:lpstr>Descending bar charts</vt:lpstr>
      <vt:lpstr>Arrange by volume: fct_infreq()</vt:lpstr>
      <vt:lpstr>Arrange in descending order: fct_rev()</vt:lpstr>
      <vt:lpstr>Aggregated data: fct_reorder()</vt:lpstr>
      <vt:lpstr>Aggregated data: geom_col()</vt:lpstr>
      <vt:lpstr>Q1: can you put this in descending order?</vt:lpstr>
      <vt:lpstr>Q1 Answer</vt:lpstr>
      <vt:lpstr>Too many bars</vt:lpstr>
      <vt:lpstr>Too many bars: fct_lump()</vt:lpstr>
      <vt:lpstr>Order of fill</vt:lpstr>
      <vt:lpstr>Order of fill</vt:lpstr>
      <vt:lpstr>Q2: can you show the manufacturers with the highest proportion  (bonus: can you make it 100% fill?)</vt:lpstr>
      <vt:lpstr>Q2 Answer</vt:lpstr>
      <vt:lpstr>facet_grid() vs facet_wrap()</vt:lpstr>
      <vt:lpstr>facet_grid(): new syntax</vt:lpstr>
      <vt:lpstr>facets: scales</vt:lpstr>
      <vt:lpstr>facets: scales &amp; space</vt:lpstr>
      <vt:lpstr>facets: margins</vt:lpstr>
      <vt:lpstr>facet_wrap: # of columns/rows</vt:lpstr>
      <vt:lpstr>facet_wrap: scales</vt:lpstr>
      <vt:lpstr>facets: (a + b)</vt:lpstr>
      <vt:lpstr>scale_*_identity()</vt:lpstr>
      <vt:lpstr>scale_color_identity()</vt:lpstr>
      <vt:lpstr>scale_fill_identity()</vt:lpstr>
      <vt:lpstr>Best practices</vt:lpstr>
      <vt:lpstr>The golden ratio 1:1.6</vt:lpstr>
      <vt:lpstr>Dealing with spaghetti charts</vt:lpstr>
      <vt:lpstr>Highlight the focus &amp; use an informative title</vt:lpstr>
      <vt:lpstr>Try a heatmap but beware</vt:lpstr>
      <vt:lpstr>Not every point needs a color</vt:lpstr>
      <vt:lpstr>Partner Activity:  Extensions &amp; Addins</vt:lpstr>
      <vt:lpstr>Partner activity</vt:lpstr>
      <vt:lpstr>Extensions</vt:lpstr>
      <vt:lpstr>addinslist</vt:lpstr>
      <vt:lpstr>simplecolors</vt:lpstr>
      <vt:lpstr>simplecolors</vt:lpstr>
      <vt:lpstr>Appendix</vt:lpstr>
      <vt:lpstr>R4DS</vt:lpstr>
      <vt:lpstr>Stackoverflow</vt:lpstr>
      <vt:lpstr>Cheatsheet</vt:lpstr>
      <vt:lpstr>Take care when cropping data</vt:lpstr>
      <vt:lpstr>Use coord_cartesian() to zoom in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Courier New</vt:lpstr>
      <vt:lpstr>Wingdings 2</vt:lpstr>
      <vt:lpstr>Quotable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in R</dc:title>
  <dc:creator>Jake Riley June 19, 2019</dc:creator>
  <cp:keywords/>
  <cp:lastModifiedBy>jake riley</cp:lastModifiedBy>
  <cp:revision>24</cp:revision>
  <dcterms:created xsi:type="dcterms:W3CDTF">2019-06-19T00:48:04Z</dcterms:created>
  <dcterms:modified xsi:type="dcterms:W3CDTF">2019-06-20T01:40:39Z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https://bit.ly/2Wt7nkQ</vt:lpwstr>
  </property>
</Properties>
</file>