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5"/>
  </p:notesMasterIdLst>
  <p:handoutMasterIdLst>
    <p:handoutMasterId r:id="rId16"/>
  </p:handoutMasterIdLst>
  <p:sldIdLst>
    <p:sldId id="355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56" r:id="rId14"/>
  </p:sldIdLst>
  <p:sldSz cx="9144000" cy="5143500" type="screen16x9"/>
  <p:notesSz cx="7023100" cy="93091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8080"/>
    <a:srgbClr val="FFAF00"/>
    <a:srgbClr val="E7ECF3"/>
    <a:srgbClr val="CBD7E6"/>
    <a:srgbClr val="444444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8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461" y="86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22713" y="9060566"/>
            <a:ext cx="492406" cy="24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1" tIns="45532" rIns="91061" bIns="45532" numCol="1" anchor="b" anchorCtr="0" compatLnSpc="1">
            <a:prstTxWarp prst="textNoShape">
              <a:avLst/>
            </a:prstTxWarp>
          </a:bodyPr>
          <a:lstStyle>
            <a:lvl1pPr algn="r" defTabSz="910549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86080"/>
            <a:ext cx="7023100" cy="369471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90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7000875" cy="393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343" y="4520682"/>
            <a:ext cx="5687789" cy="426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1" tIns="45532" rIns="91061" bIns="45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44232" y="9099254"/>
            <a:ext cx="670888" cy="21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1" tIns="45532" rIns="91061" bIns="45532" numCol="1" anchor="b" anchorCtr="0" compatLnSpc="1">
            <a:prstTxWarp prst="textNoShape">
              <a:avLst/>
            </a:prstTxWarp>
          </a:bodyPr>
          <a:lstStyle>
            <a:lvl1pPr algn="r" defTabSz="910549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86080"/>
            <a:ext cx="7023100" cy="369471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90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4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0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1/30/2018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1/30/2018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466974" cy="850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r>
              <a:rPr lang="en-US" sz="900" b="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of 27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07" r:id="rId15"/>
    <p:sldLayoutId id="2147484433" r:id="rId16"/>
    <p:sldLayoutId id="2147484434" r:id="rId17"/>
    <p:sldLayoutId id="2147484425" r:id="rId18"/>
    <p:sldLayoutId id="2147484424" r:id="rId19"/>
    <p:sldLayoutId id="2147484423" r:id="rId20"/>
    <p:sldLayoutId id="2147484428" r:id="rId21"/>
    <p:sldLayoutId id="2147484429" r:id="rId22"/>
    <p:sldLayoutId id="2147484430" r:id="rId23"/>
    <p:sldLayoutId id="2147484435" r:id="rId24"/>
    <p:sldLayoutId id="2147484438" r:id="rId25"/>
    <p:sldLayoutId id="2147484440" r:id="rId26"/>
    <p:sldLayoutId id="2147484441" r:id="rId2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783414"/>
            <a:ext cx="5200791" cy="1661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2756958"/>
            <a:ext cx="5200791" cy="307777"/>
          </a:xfrm>
        </p:spPr>
        <p:txBody>
          <a:bodyPr/>
          <a:lstStyle/>
          <a:p>
            <a:r>
              <a:rPr lang="en-US" dirty="0" smtClean="0"/>
              <a:t>Ramana</a:t>
            </a:r>
            <a:r>
              <a:rPr lang="en-US" dirty="0"/>
              <a:t> </a:t>
            </a:r>
            <a:r>
              <a:rPr lang="en-US" dirty="0" smtClean="0"/>
              <a:t>Jaladurgam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24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0333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5946176" cy="3200400"/>
          </a:xfrm>
        </p:spPr>
        <p:txBody>
          <a:bodyPr/>
          <a:lstStyle/>
          <a:p>
            <a:r>
              <a:rPr lang="en-US" dirty="0" smtClean="0"/>
              <a:t>Enterprise Application Architecture</a:t>
            </a:r>
            <a:endParaRPr lang="en-US" dirty="0" smtClean="0"/>
          </a:p>
          <a:p>
            <a:r>
              <a:rPr lang="en-US" dirty="0" smtClean="0"/>
              <a:t>Skill sets for web development</a:t>
            </a:r>
          </a:p>
          <a:p>
            <a:r>
              <a:rPr lang="en-US" dirty="0" smtClean="0"/>
              <a:t>Tools for web development - Core Java, Java EE, Angular Spring framework</a:t>
            </a:r>
            <a:endParaRPr lang="en-US" dirty="0" smtClean="0"/>
          </a:p>
          <a:p>
            <a:r>
              <a:rPr lang="en-US" dirty="0" smtClean="0"/>
              <a:t>Hugo framework for static website development – An idea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37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sz="2000" dirty="0" smtClean="0"/>
              <a:t>Enterprise Application Architecture – Single Tier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276781" y="855157"/>
            <a:ext cx="5946176" cy="3200400"/>
          </a:xfrm>
        </p:spPr>
        <p:txBody>
          <a:bodyPr/>
          <a:lstStyle/>
          <a:p>
            <a:r>
              <a:rPr lang="en-US" dirty="0" smtClean="0"/>
              <a:t>Mainframe Era </a:t>
            </a:r>
            <a:endParaRPr lang="en-US" dirty="0" smtClean="0"/>
          </a:p>
          <a:p>
            <a:r>
              <a:rPr lang="en-US" dirty="0"/>
              <a:t>Dumb terminals are directly connected to </a:t>
            </a:r>
            <a:r>
              <a:rPr lang="en-US" dirty="0" err="1"/>
              <a:t>mainframeTools</a:t>
            </a:r>
            <a:r>
              <a:rPr lang="en-US" dirty="0"/>
              <a:t> </a:t>
            </a:r>
            <a:r>
              <a:rPr lang="en-US" dirty="0" smtClean="0"/>
              <a:t>for web development </a:t>
            </a:r>
          </a:p>
          <a:p>
            <a:r>
              <a:rPr lang="en-US" dirty="0" smtClean="0"/>
              <a:t>Presentation</a:t>
            </a:r>
            <a:r>
              <a:rPr lang="en-US" dirty="0"/>
              <a:t>, business logic, and data access are intertwined in one monolithic mainframe </a:t>
            </a:r>
            <a:r>
              <a:rPr lang="en-US" dirty="0" smtClean="0"/>
              <a:t>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57" y="746370"/>
            <a:ext cx="272066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3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sz="2000" dirty="0" smtClean="0"/>
              <a:t>Enterprise Application Architecture – Two Tier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276781" y="855157"/>
            <a:ext cx="5946176" cy="3200400"/>
          </a:xfrm>
        </p:spPr>
        <p:txBody>
          <a:bodyPr/>
          <a:lstStyle/>
          <a:p>
            <a:r>
              <a:rPr lang="en-US" dirty="0" smtClean="0"/>
              <a:t>Thick </a:t>
            </a:r>
            <a:r>
              <a:rPr lang="en-US" dirty="0"/>
              <a:t>clients talking to back end database. SQL queries sent, raw data </a:t>
            </a:r>
            <a:r>
              <a:rPr lang="en-US" dirty="0" smtClean="0"/>
              <a:t>returned</a:t>
            </a:r>
          </a:p>
          <a:p>
            <a:r>
              <a:rPr lang="en-US" dirty="0"/>
              <a:t>Presentation</a:t>
            </a:r>
            <a:r>
              <a:rPr lang="en-US" dirty="0" smtClean="0"/>
              <a:t>, Business </a:t>
            </a:r>
            <a:r>
              <a:rPr lang="en-US" dirty="0"/>
              <a:t>logic and Data Model processing logic in client application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51" y="587745"/>
            <a:ext cx="238764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69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sz="2000" dirty="0" smtClean="0"/>
              <a:t>Enterprise Application Architecture – Three Tier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276781" y="855157"/>
            <a:ext cx="5946176" cy="3200400"/>
          </a:xfrm>
        </p:spPr>
        <p:txBody>
          <a:bodyPr/>
          <a:lstStyle/>
          <a:p>
            <a:r>
              <a:rPr lang="en-US" dirty="0"/>
              <a:t>Browser handles presentation </a:t>
            </a:r>
            <a:r>
              <a:rPr lang="en-US" dirty="0" smtClean="0"/>
              <a:t>logic</a:t>
            </a:r>
          </a:p>
          <a:p>
            <a:r>
              <a:rPr lang="en-US" dirty="0"/>
              <a:t>Browser talks Web server via HTTP </a:t>
            </a:r>
            <a:r>
              <a:rPr lang="en-US" dirty="0" smtClean="0"/>
              <a:t>protocol</a:t>
            </a:r>
          </a:p>
          <a:p>
            <a:r>
              <a:rPr lang="en-US" dirty="0"/>
              <a:t>Business logic and data model are handled by “dynamic contents generation” technologies </a:t>
            </a:r>
            <a:r>
              <a:rPr lang="en-US" dirty="0" smtClean="0"/>
              <a:t>(Servlet/JSP/REST)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88" y="733962"/>
            <a:ext cx="2743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66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sz="2000" dirty="0" smtClean="0"/>
              <a:t>Java 2 Platform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74638" y="907785"/>
            <a:ext cx="7948523" cy="34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1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1" y="267705"/>
            <a:ext cx="5511544" cy="640080"/>
          </a:xfrm>
        </p:spPr>
        <p:txBody>
          <a:bodyPr/>
          <a:lstStyle/>
          <a:p>
            <a:r>
              <a:rPr lang="en-US" sz="2000" dirty="0"/>
              <a:t>Skill sets for web 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276781" y="855157"/>
            <a:ext cx="5946176" cy="3200400"/>
          </a:xfrm>
        </p:spPr>
        <p:txBody>
          <a:bodyPr/>
          <a:lstStyle/>
          <a:p>
            <a:r>
              <a:rPr lang="en-US" dirty="0" smtClean="0"/>
              <a:t>Java script, Angular JS, Node JS</a:t>
            </a:r>
          </a:p>
          <a:p>
            <a:r>
              <a:rPr lang="en-US" dirty="0" smtClean="0"/>
              <a:t>REST API building</a:t>
            </a:r>
          </a:p>
          <a:p>
            <a:r>
              <a:rPr lang="en-US" dirty="0" smtClean="0"/>
              <a:t>Frameworks like Spring</a:t>
            </a:r>
          </a:p>
          <a:p>
            <a:r>
              <a:rPr lang="en-US" dirty="0" smtClean="0"/>
              <a:t>Database like Oracle, MySQL, SQLite</a:t>
            </a:r>
          </a:p>
          <a:p>
            <a:r>
              <a:rPr lang="en-US" dirty="0" smtClean="0"/>
              <a:t>Application Servers like Tomcat, WebSphere</a:t>
            </a:r>
          </a:p>
          <a:p>
            <a:r>
              <a:rPr lang="en-US" dirty="0" smtClean="0"/>
              <a:t>Basic Linux knowledge</a:t>
            </a:r>
          </a:p>
          <a:p>
            <a:r>
              <a:rPr lang="en-US" dirty="0" smtClean="0"/>
              <a:t>IDE like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581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0" y="267705"/>
            <a:ext cx="8506611" cy="640080"/>
          </a:xfrm>
        </p:spPr>
        <p:txBody>
          <a:bodyPr/>
          <a:lstStyle/>
          <a:p>
            <a:r>
              <a:rPr lang="en-US" sz="2000" dirty="0"/>
              <a:t>Tools for web development - Core Java, Java EE, </a:t>
            </a:r>
            <a:r>
              <a:rPr lang="en-US" sz="2000" dirty="0" smtClean="0"/>
              <a:t>Angular, </a:t>
            </a:r>
            <a:r>
              <a:rPr lang="en-US" sz="2000" dirty="0"/>
              <a:t>Spring framework</a:t>
            </a:r>
          </a:p>
        </p:txBody>
      </p:sp>
      <p:pic>
        <p:nvPicPr>
          <p:cNvPr id="1026" name="Picture 2" descr="Image result for angularjs java integration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1197735"/>
            <a:ext cx="6039744" cy="32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60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780" y="267705"/>
            <a:ext cx="8506611" cy="640080"/>
          </a:xfrm>
        </p:spPr>
        <p:txBody>
          <a:bodyPr/>
          <a:lstStyle/>
          <a:p>
            <a:r>
              <a:rPr lang="en-US" sz="2000" dirty="0"/>
              <a:t>Hugo framework for static website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364472" y="1022582"/>
            <a:ext cx="4283860" cy="32004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astest </a:t>
            </a:r>
            <a:r>
              <a:rPr lang="en-US" dirty="0"/>
              <a:t>framework for building </a:t>
            </a:r>
            <a:r>
              <a:rPr lang="en-US" dirty="0" smtClean="0"/>
              <a:t>static websites</a:t>
            </a:r>
          </a:p>
          <a:p>
            <a:r>
              <a:rPr lang="en-US" dirty="0"/>
              <a:t>Hugo is one of the most popular open-source static site </a:t>
            </a:r>
            <a:r>
              <a:rPr lang="en-US" dirty="0" smtClean="0"/>
              <a:t>generators</a:t>
            </a:r>
          </a:p>
          <a:p>
            <a:r>
              <a:rPr lang="en-US" dirty="0" smtClean="0"/>
              <a:t>Flexible framework and provides for templating</a:t>
            </a:r>
          </a:p>
          <a:p>
            <a:r>
              <a:rPr lang="en-US" dirty="0" smtClean="0"/>
              <a:t>Building of your department website ?</a:t>
            </a:r>
          </a:p>
          <a:p>
            <a:r>
              <a:rPr lang="en-US" dirty="0"/>
              <a:t>Refer to https://gohugo.io/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23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48183</TotalTime>
  <Words>235</Words>
  <Application>Microsoft Office PowerPoint</Application>
  <PresentationFormat>On-screen Show (16:9)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Courier New</vt:lpstr>
      <vt:lpstr>Museo For Dell 300</vt:lpstr>
      <vt:lpstr>Museo Sans For Dell</vt:lpstr>
      <vt:lpstr>Museo Sans For Dell</vt:lpstr>
      <vt:lpstr>Verdana</vt:lpstr>
      <vt:lpstr>Wingdings</vt:lpstr>
      <vt:lpstr>DellEMC template</vt:lpstr>
      <vt:lpstr>Web development</vt:lpstr>
      <vt:lpstr>Web development</vt:lpstr>
      <vt:lpstr>Enterprise Application Architecture – Single Tier</vt:lpstr>
      <vt:lpstr>Enterprise Application Architecture – Two Tier</vt:lpstr>
      <vt:lpstr>Enterprise Application Architecture – Three Tier</vt:lpstr>
      <vt:lpstr>Java 2 Platform</vt:lpstr>
      <vt:lpstr>Skill sets for web development</vt:lpstr>
      <vt:lpstr>Tools for web development - Core Java, Java EE, Angular, Spring framework</vt:lpstr>
      <vt:lpstr>Hugo framework for static website development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Brand Team</dc:creator>
  <cp:keywords>Internal Use</cp:keywords>
  <cp:lastModifiedBy>Jaladurgam, Ramana</cp:lastModifiedBy>
  <cp:revision>509</cp:revision>
  <cp:lastPrinted>2016-10-28T11:25:58Z</cp:lastPrinted>
  <dcterms:created xsi:type="dcterms:W3CDTF">2016-06-03T20:29:09Z</dcterms:created>
  <dcterms:modified xsi:type="dcterms:W3CDTF">2018-01-30T17:30:50Z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