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1611A3-797F-49FC-AE03-6DF1F3DDCC6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C623E8-7E53-4CAC-BDF8-D4D93456FF9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openCV project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Natallia Urieva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Chris Perez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Robotis RS485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00200"/>
            <a:ext cx="3564000" cy="4476960"/>
          </a:xfrm>
          <a:prstGeom prst="rect">
            <a:avLst/>
          </a:prstGeom>
          <a:ln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1586880"/>
            <a:ext cx="3352320" cy="44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Power supply to Dynamixel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12v, 1A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1752480"/>
            <a:ext cx="579096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Software libraries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lib_robotis.pyc (dynamixel library)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openCV (library for object detection on pixel images)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31520" y="548640"/>
            <a:ext cx="6920640" cy="4565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#include &lt;opencv2/opencv.hpp&gt;</a:t>
            </a:r>
            <a:endParaRPr/>
          </a:p>
          <a:p>
            <a:r>
              <a:rPr lang="en-US" sz="1200">
                <a:latin typeface="Arial"/>
              </a:rPr>
              <a:t>#include &lt;vector&gt;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#include &lt;cv.h&gt;</a:t>
            </a:r>
            <a:endParaRPr/>
          </a:p>
          <a:p>
            <a:r>
              <a:rPr lang="en-US" sz="1200">
                <a:latin typeface="Arial"/>
              </a:rPr>
              <a:t>#include &lt;highgui.h&gt;</a:t>
            </a:r>
            <a:endParaRPr/>
          </a:p>
          <a:p>
            <a:r>
              <a:rPr lang="en-US" sz="1200">
                <a:latin typeface="Arial"/>
              </a:rPr>
              <a:t>#include &lt;opencv2/opencv.hpp&gt;</a:t>
            </a:r>
            <a:endParaRPr/>
          </a:p>
          <a:p>
            <a:r>
              <a:rPr lang="en-US" sz="1200">
                <a:latin typeface="Arial"/>
              </a:rPr>
              <a:t>#include &lt;vector&gt;</a:t>
            </a:r>
            <a:endParaRPr/>
          </a:p>
          <a:p>
            <a:r>
              <a:rPr lang="en-US" sz="1200">
                <a:latin typeface="Arial"/>
              </a:rPr>
              <a:t>#include &lt;map&gt;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#include &lt;highgui.h&gt;</a:t>
            </a:r>
            <a:endParaRPr/>
          </a:p>
          <a:p>
            <a:r>
              <a:rPr lang="en-US" sz="1200">
                <a:latin typeface="Arial"/>
              </a:rPr>
              <a:t>#include &lt;stdio.h&gt;      /* printf */</a:t>
            </a:r>
            <a:endParaRPr/>
          </a:p>
          <a:p>
            <a:r>
              <a:rPr lang="en-US" sz="1200">
                <a:latin typeface="Arial"/>
              </a:rPr>
              <a:t>#include &lt;stdlib.h&gt;     /* system, NULL, EXIT_FAILURE */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#include &lt;iomanip&gt;</a:t>
            </a:r>
            <a:endParaRPr/>
          </a:p>
          <a:p>
            <a:r>
              <a:rPr lang="en-US" sz="1200">
                <a:latin typeface="Arial"/>
              </a:rPr>
              <a:t>#include &lt;string&gt;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#include &lt;iostream&gt;</a:t>
            </a:r>
            <a:endParaRPr/>
          </a:p>
          <a:p>
            <a:r>
              <a:rPr lang="en-US" sz="1200">
                <a:latin typeface="Arial"/>
              </a:rPr>
              <a:t>#include &lt;sstream&gt;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//#include &lt;unistd.h&gt; //for "sleep" function, not used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using namespace std;</a:t>
            </a:r>
            <a:endParaRPr/>
          </a:p>
          <a:p>
            <a:r>
              <a:rPr lang="en-US" sz="1200">
                <a:latin typeface="Arial"/>
              </a:rPr>
              <a:t>using namespace cv;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05840" y="548640"/>
            <a:ext cx="6032880" cy="54864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using namespace std;</a:t>
            </a:r>
            <a:endParaRPr/>
          </a:p>
          <a:p>
            <a:r>
              <a:rPr lang="en-US" sz="1200">
                <a:latin typeface="Arial"/>
              </a:rPr>
              <a:t>using namespace cv;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int main()</a:t>
            </a:r>
            <a:endParaRPr/>
          </a:p>
          <a:p>
            <a:r>
              <a:rPr lang="en-US" sz="1200">
                <a:latin typeface="Arial"/>
              </a:rPr>
              <a:t>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int angle = 0;</a:t>
            </a:r>
            <a:r>
              <a:rPr lang="en-US" sz="1200">
                <a:latin typeface="Arial"/>
              </a:rPr>
              <a:t>	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while (true) // DETECTION LOOP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int something_not_sure_what, x_coordinate;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//creating capturing object (opening camera)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CvCapture* capture = cvCaptureFromCAM(0);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if (!capture) 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fprintf(stderr, "ERROR: capture is NULL \n");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getchar();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return -1;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Reading image: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//1) creating "IplImage" object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IplImage* frame = cvQueryFrame(capture);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if (!frame) 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fprintf(stderr, "ERROR: frame is null...\n");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getchar();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break;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}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//2) using "IplImage" object to save image to file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cvSaveImage("test.jpg", frame);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27080" y="522000"/>
            <a:ext cx="8896320" cy="5421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//STARTING DETECTION: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//1) reading image from file into Mat object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bgr_image = cv::imread("test.jpg", cv::IMREAD_COLOR);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orig_image = bgr_image.clone();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BLUR, nesessary for avoiding multiple detections of same object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cv::medianBlur(bgr_image, bgr_image, 3); 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Convert input image to HSV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hsv_image;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cv::cvtColor(bgr_image, hsv_image, cv::COLOR_BGR2HSV);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Threshold the HSV image, keep only the red pixels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lower_red_hue_range;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upper_red_hue_range;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cv::inRange(hsv_image, cv::Scalar(0, 150, 150), cv::Scalar(10, 255, 255), lower_red_hue_range);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cv::inRange(hsv_image, cv::Scalar(170, 150, 150), cv::Scalar(180, 255, 255), upper_red_hue_range);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Combine the above two images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cv::Mat red_hue_image;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cv::addWeighted(lower_red_hue_range, 1.0, upper_red_hue_range, 1.0, 0.0, red_hue_image);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cv::GaussianBlur(red_hue_image, red_hue_image, cv::Size(9, 9), 2, 2);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Use the Hough transform to detect circles in the combined threshold image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std::vector&lt;cv::Vec3f&gt; circles;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cv::HoughCircles(red_hue_image, circles, CV_HOUGH_GRADIENT, 1, red_hue_image.rows / 8, 100, 20, 0, 0);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6880" y="676440"/>
            <a:ext cx="9036720" cy="5724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if (circles.size() &gt; 0) //IF something detected: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cv::Point center(round(circles[0][0]), round(circles[0][1]));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int radius = round(circles[0][2]);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//Printing Coordinates of centers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cout &lt;&lt; "Coordinates of circle are: X = " &lt;&lt; center.x &lt;&lt; ", Y = " &lt;&lt; center.y &lt;&lt; endl;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cv::circle(orig_image, center, radius, cv::Scalar(255, 0, 0), 5);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x_coordinate = center.x;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cout &lt;&lt; "x_coordinate: " &lt;&lt; center.x &lt;&lt; endl;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//determine direction (left or right) and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if(x_coordinate &gt; 380)//object is in the right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angle = angle + x_coordinate/100; //move left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calling SERVO script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string value = "python servo.py " + to_string(angle);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something_not_sure_what = system (value.c_str());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if (x_coordinate &lt; 280)//object is in the left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{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angle = angle - x_coordinate/100; // move right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calling SERVO script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string value = "python servo.py " + to_string(angle);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something_not_sure_what = system (value.c_str());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}</a:t>
            </a:r>
            <a:endParaRPr/>
          </a:p>
          <a:p>
            <a:r>
              <a:rPr lang="en-US" sz="1200">
                <a:latin typeface="Arial"/>
              </a:rPr>
              <a:t>            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//otherwise, do not move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48120" y="274320"/>
            <a:ext cx="8155800" cy="54864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}// END of "SOMETHING DETECTED" condition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 showing windows with images, removed in the final version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//string windowname;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//windowname = "Detected red circles on the input image";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//cv::namedWindow(windowname, cv::WINDOW_AUTOSIZE);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//cv::imshow(windowname, orig_image);//showing window with image 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if (circles.size() &gt; 0)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cout &lt;&lt; "Color Detected" &lt;&lt; endl;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else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cout &lt;&lt; "Nothing" &lt;&lt; endl;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cvReleaseCapture(&amp;capture); //stop capturing</a:t>
            </a:r>
            <a:endParaRPr/>
          </a:p>
          <a:p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printf("Angle is:  %d\n", angle 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//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sleep(1);//TIME delay, not used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} //end of DETECTION LOOP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cv::waitKey(0);</a:t>
            </a:r>
            <a:endParaRPr/>
          </a:p>
          <a:p>
            <a:endParaRPr/>
          </a:p>
          <a:p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return 0;</a:t>
            </a:r>
            <a:endParaRPr/>
          </a:p>
          <a:p>
            <a:r>
              <a:rPr lang="en-US" sz="12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Python code to move servo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#! /usr/bin/python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from lib_robotis import *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 cv2 #as cv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 numpy as np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 = USB2Dynamixel_Device('/dev/ttyUSB0')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 = Robotis_Servo(dyn,1,series="MX")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 sys.argv[1]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p.move_angle(math.radians(float(sys.argv[1]))/-600)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servo = p.read_angle()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print servo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#time.sleep(1)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Calibrating servo angles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600200"/>
            <a:ext cx="6095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objective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Our goal for the capstone course is to program or synthesize an already existing program to use the Microsoft lifecam hd-3000 camera to detect and follow a red circle that is placed in front of it. After detecting the red circle the camera should note the location of the circle and adjust itself horizontally using a  Dynamixel servo motor to have the circle in the center of the screen.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lead programmer/project manager/research: Natalia Urieff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assistant programmer/research/hardware: Chris Perez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Trial run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523880"/>
            <a:ext cx="3533400" cy="471132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1523880"/>
            <a:ext cx="34286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hardware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48640" y="15094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Computer: intel NUC #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5i7RYH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Ubuntu version: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14.04 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Camera: Microsoft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lifeCam hd-3000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Servo Motor: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Dynamixel MX-28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PC interface 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Robotis USB2Dynamixel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Power Supply board 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Robotis RS485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Power supply for Robotis RS485: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Agilent: 12v, 1A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Calibri"/>
              </a:rPr>
              <a:t>Software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48640" y="1371600"/>
            <a:ext cx="8138160" cy="5120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Ubuntu version: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14.04 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OpenCV version: </a:t>
            </a:r>
            <a:r>
              <a:rPr lang="en-US" sz="2800">
                <a:solidFill>
                  <a:srgbClr val="ff6600"/>
                </a:solidFill>
                <a:latin typeface="Calibri"/>
              </a:rPr>
              <a:t>3.0.0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Servo motor library: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/home/capstone/Desktop/pythonOpenCV/</a:t>
            </a:r>
            <a:r>
              <a:rPr lang="en-US" sz="2000">
                <a:solidFill>
                  <a:srgbClr val="ff6600"/>
                </a:solidFill>
                <a:latin typeface="Calibri"/>
              </a:rPr>
              <a:t>lib_robotis.pyc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 used – none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Command line to compile cpp code: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Calibri"/>
              </a:rPr>
              <a:t>g++ `pkg-config –cflags opencv` -std=c++0x newLifeCamDetection.cpp `pkg-config --libs opencv` -o newLifeCamDetection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Command line to run the application: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Calibri"/>
              </a:rPr>
              <a:t>./newLifeCamDetection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 up schematic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429000" y="3242160"/>
            <a:ext cx="1447560" cy="68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NUC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14400" y="2133720"/>
            <a:ext cx="1523520" cy="8420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Monitor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914400" y="4572000"/>
            <a:ext cx="1532160" cy="1053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Webcam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Microsoft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Lifecam hd-3000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7056720" y="4943880"/>
            <a:ext cx="1447560" cy="681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Dynamixel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MX-28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3619440" y="4943880"/>
            <a:ext cx="1447560" cy="766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Power Supply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12v, 1A</a:t>
            </a:r>
            <a:endParaRPr/>
          </a:p>
        </p:txBody>
      </p:sp>
      <p:sp>
        <p:nvSpPr>
          <p:cNvPr id="93" name="CustomShape 8"/>
          <p:cNvSpPr/>
          <p:nvPr/>
        </p:nvSpPr>
        <p:spPr>
          <a:xfrm>
            <a:off x="6362640" y="1752480"/>
            <a:ext cx="1447560" cy="761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Keyboard</a:t>
            </a:r>
            <a:endParaRPr/>
          </a:p>
        </p:txBody>
      </p:sp>
      <p:sp>
        <p:nvSpPr>
          <p:cNvPr id="94" name="CustomShape 9"/>
          <p:cNvSpPr/>
          <p:nvPr/>
        </p:nvSpPr>
        <p:spPr>
          <a:xfrm>
            <a:off x="6324480" y="2709000"/>
            <a:ext cx="1485720" cy="732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Mouse</a:t>
            </a:r>
            <a:endParaRPr/>
          </a:p>
        </p:txBody>
      </p:sp>
      <p:sp>
        <p:nvSpPr>
          <p:cNvPr id="95" name="Line 10"/>
          <p:cNvSpPr/>
          <p:nvPr/>
        </p:nvSpPr>
        <p:spPr>
          <a:xfrm flipV="1">
            <a:off x="4876560" y="2133360"/>
            <a:ext cx="1486080" cy="11966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6" name="Line 11"/>
          <p:cNvSpPr/>
          <p:nvPr/>
        </p:nvSpPr>
        <p:spPr>
          <a:xfrm flipH="1">
            <a:off x="4876560" y="3075120"/>
            <a:ext cx="1415160" cy="509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7" name="Line 12"/>
          <p:cNvSpPr/>
          <p:nvPr/>
        </p:nvSpPr>
        <p:spPr>
          <a:xfrm>
            <a:off x="2438280" y="2514600"/>
            <a:ext cx="990720" cy="7275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8" name="Line 13"/>
          <p:cNvSpPr/>
          <p:nvPr/>
        </p:nvSpPr>
        <p:spPr>
          <a:xfrm flipH="1">
            <a:off x="2446920" y="3927960"/>
            <a:ext cx="982080" cy="1170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9" name="CustomShape 14"/>
          <p:cNvSpPr/>
          <p:nvPr/>
        </p:nvSpPr>
        <p:spPr>
          <a:xfrm>
            <a:off x="5410080" y="4874760"/>
            <a:ext cx="1218960" cy="766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Robotis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RS485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0" name="CustomShape 15"/>
          <p:cNvSpPr/>
          <p:nvPr/>
        </p:nvSpPr>
        <p:spPr>
          <a:xfrm>
            <a:off x="5271120" y="3877200"/>
            <a:ext cx="1752120" cy="531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Robotis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USB2Dynamixel</a:t>
            </a:r>
            <a:endParaRPr/>
          </a:p>
        </p:txBody>
      </p:sp>
      <p:sp>
        <p:nvSpPr>
          <p:cNvPr id="101" name="Line 16"/>
          <p:cNvSpPr/>
          <p:nvPr/>
        </p:nvSpPr>
        <p:spPr>
          <a:xfrm>
            <a:off x="4876560" y="3927960"/>
            <a:ext cx="394200" cy="2145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2" name="Line 17"/>
          <p:cNvSpPr/>
          <p:nvPr/>
        </p:nvSpPr>
        <p:spPr>
          <a:xfrm>
            <a:off x="5715000" y="4408560"/>
            <a:ext cx="0" cy="46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3" name="Line 18"/>
          <p:cNvSpPr/>
          <p:nvPr/>
        </p:nvSpPr>
        <p:spPr>
          <a:xfrm>
            <a:off x="5073840" y="5326920"/>
            <a:ext cx="3362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4" name="Line 19"/>
          <p:cNvSpPr/>
          <p:nvPr/>
        </p:nvSpPr>
        <p:spPr>
          <a:xfrm>
            <a:off x="6629400" y="5257800"/>
            <a:ext cx="426960" cy="266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Actual setup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2038320"/>
            <a:ext cx="4393800" cy="3295440"/>
          </a:xfrm>
          <a:prstGeom prst="rect">
            <a:avLst/>
          </a:prstGeom>
          <a:ln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076480"/>
            <a:ext cx="4343040" cy="32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Microsoft lifecam mounted on Dynamixel Mx-28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1494000"/>
            <a:ext cx="34286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Dynamixel MX-28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523880"/>
            <a:ext cx="640044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Robotis USB2Dynamixel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371600"/>
            <a:ext cx="3600000" cy="4800240"/>
          </a:xfrm>
          <a:prstGeom prst="rect">
            <a:avLst/>
          </a:prstGeom>
          <a:ln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19680" y="1422360"/>
            <a:ext cx="3561840" cy="474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