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50C6B-23BE-7341-B0F8-AB4CB786380A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D0BDC-A9B7-3E4F-8EA1-9058BC37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0771"/>
          </a:xfrm>
        </p:spPr>
        <p:txBody>
          <a:bodyPr>
            <a:normAutofit fontScale="90000"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British Airways </a:t>
            </a:r>
            <a:r>
              <a:rPr lang="en-GB" sz="1800" b="1" dirty="0">
                <a:solidFill>
                  <a:srgbClr val="FF0000"/>
                </a:solidFill>
                <a:effectLst/>
              </a:rPr>
              <a:t>Holiday Purchase Prediction Analysis</a:t>
            </a:r>
            <a:br>
              <a:rPr lang="en-GB" sz="1800" b="1" dirty="0">
                <a:solidFill>
                  <a:srgbClr val="FF0000"/>
                </a:solidFill>
                <a:effectLst/>
              </a:rPr>
            </a:br>
            <a:br>
              <a:rPr lang="en-GB" sz="1800" b="1" dirty="0">
                <a:solidFill>
                  <a:srgbClr val="FF0000"/>
                </a:solidFill>
                <a:effectLst/>
              </a:rPr>
            </a:br>
            <a:br>
              <a:rPr lang="en-GB" sz="1800" b="1" dirty="0">
                <a:solidFill>
                  <a:srgbClr val="FF0000"/>
                </a:solidFill>
                <a:effectLst/>
              </a:rPr>
            </a:br>
            <a:endParaRPr lang="en-GB" sz="1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727" y="881743"/>
            <a:ext cx="3024230" cy="305943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algn="l"/>
            <a:br>
              <a:rPr lang="en-GB" sz="1200" b="1" i="0" u="none" strike="noStrike" dirty="0">
                <a:effectLst/>
                <a:latin typeface="ui-sans-serif"/>
              </a:rPr>
            </a:br>
            <a:r>
              <a:rPr lang="en-GB" sz="1200" b="1" i="0" u="none" strike="noStrike" dirty="0">
                <a:effectLst/>
                <a:latin typeface="ui-sans-serif"/>
              </a:rPr>
              <a:t>Accuracy:</a:t>
            </a:r>
            <a:r>
              <a:rPr lang="en-GB" sz="1200" b="0" i="0" u="none" strike="noStrike" dirty="0">
                <a:effectLst/>
                <a:latin typeface="ui-sans-serif"/>
              </a:rPr>
              <a:t> 69%</a:t>
            </a:r>
          </a:p>
          <a:p>
            <a:pPr algn="l"/>
            <a:r>
              <a:rPr lang="en-GB" sz="1200" b="1" i="0" u="none" strike="noStrike" dirty="0">
                <a:effectLst/>
                <a:latin typeface="ui-sans-serif"/>
              </a:rPr>
              <a:t>ROC AUC:</a:t>
            </a:r>
            <a:r>
              <a:rPr lang="en-GB" sz="1200" b="0" i="0" u="none" strike="noStrike" dirty="0">
                <a:effectLst/>
                <a:latin typeface="ui-sans-serif"/>
              </a:rPr>
              <a:t> 0.77</a:t>
            </a:r>
          </a:p>
          <a:p>
            <a:pPr algn="l"/>
            <a:r>
              <a:rPr lang="en-GB" sz="1200" b="1" i="0" u="none" strike="noStrike" dirty="0">
                <a:effectLst/>
                <a:latin typeface="ui-sans-serif"/>
              </a:rPr>
              <a:t>Cross-</a:t>
            </a:r>
            <a:r>
              <a:rPr lang="en-GB" sz="1200" b="1" dirty="0">
                <a:latin typeface="ui-sans-serif"/>
              </a:rPr>
              <a:t>V</a:t>
            </a:r>
            <a:r>
              <a:rPr lang="en-GB" sz="1200" b="1" i="0" u="none" strike="noStrike" dirty="0">
                <a:effectLst/>
                <a:latin typeface="ui-sans-serif"/>
              </a:rPr>
              <a:t>al ROC AUC:</a:t>
            </a:r>
            <a:r>
              <a:rPr lang="en-GB" sz="1200" b="0" i="0" u="none" strike="noStrike" dirty="0">
                <a:effectLst/>
                <a:latin typeface="ui-sans-serif"/>
              </a:rPr>
              <a:t> 0.77 (±0.005)</a:t>
            </a:r>
          </a:p>
          <a:p>
            <a:pPr algn="l"/>
            <a:r>
              <a:rPr lang="en-GB" sz="1200" b="1" i="0" u="none" strike="noStrike" dirty="0">
                <a:solidFill>
                  <a:srgbClr val="030712"/>
                </a:solidFill>
                <a:effectLst/>
                <a:latin typeface="ui-sans-serif"/>
              </a:rPr>
              <a:t>Confusion Matrix Insights:</a:t>
            </a:r>
            <a:endParaRPr lang="en-GB" sz="1200" b="0" i="0" u="none" strike="noStrike" dirty="0">
              <a:solidFill>
                <a:srgbClr val="030712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True Negatives (5741): Correctly predicted non-buyers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False Positives (2763): Incorrectly flagged as buyers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False Negatives (383): Missed potential buyers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True Positives (1113</a:t>
            </a:r>
            <a:r>
              <a:rPr lang="en-GB" sz="1100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): Correctly identified buyers</a:t>
            </a:r>
          </a:p>
          <a:p>
            <a:pPr algn="l"/>
            <a:endParaRPr lang="en-GB" sz="1400" b="0" i="0" u="none" strike="noStrike" dirty="0">
              <a:effectLst/>
              <a:latin typeface="ui-sans-serif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FFA89-2B0B-CB0E-7B5B-7121D953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7" y="3941180"/>
            <a:ext cx="3159904" cy="2622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43E00-C0D3-07ED-D697-A2D5A7245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30" y="881744"/>
            <a:ext cx="7643770" cy="3059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D927-FB2E-A116-3EED-0E0692392B3B}"/>
              </a:ext>
            </a:extLst>
          </p:cNvPr>
          <p:cNvSpPr txBox="1"/>
          <p:nvPr/>
        </p:nvSpPr>
        <p:spPr>
          <a:xfrm>
            <a:off x="4683904" y="3941179"/>
            <a:ext cx="7419373" cy="28623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30712"/>
                </a:solidFill>
                <a:effectLst/>
                <a:latin typeface="ui-sans-serif"/>
              </a:rPr>
              <a:t>Key Findings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FF0000"/>
                </a:solidFill>
                <a:effectLst/>
                <a:latin typeface="ui-sans-serif"/>
              </a:rPr>
              <a:t> Booking origin </a:t>
            </a:r>
            <a:r>
              <a:rPr lang="en-GB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is the strongest predictor, accounting for ~21% of model decisions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 Length of stay and total add-ons are the next most important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 Model shows good discrimination ability (AUC: 0.77) but has room for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 High false positive rate suggests opportunity to refine targeting criteria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30712"/>
                </a:solidFill>
                <a:effectLst/>
                <a:latin typeface="ui-sans-serif"/>
              </a:rPr>
              <a:t> Travel-related </a:t>
            </a:r>
            <a:r>
              <a:rPr lang="en-GB" b="0" i="0" u="none" strike="noStrike" dirty="0">
                <a:solidFill>
                  <a:srgbClr val="030712"/>
                </a:solidFill>
                <a:effectLst/>
                <a:latin typeface="ui-sans-serif"/>
              </a:rPr>
              <a:t>features (route, popularity) and customer preferences (baggage, meals) show moderate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ui-sans-serif</vt:lpstr>
      <vt:lpstr>Office Theme</vt:lpstr>
      <vt:lpstr>British Airways Holiday Purchase Prediction Analysis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Anant Raj</cp:lastModifiedBy>
  <cp:revision>3</cp:revision>
  <dcterms:created xsi:type="dcterms:W3CDTF">2022-12-06T11:13:27Z</dcterms:created>
  <dcterms:modified xsi:type="dcterms:W3CDTF">2025-01-05T23:31:43Z</dcterms:modified>
</cp:coreProperties>
</file>