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90"/>
  </p:normalViewPr>
  <p:slideViewPr>
    <p:cSldViewPr snapToGrid="0">
      <p:cViewPr>
        <p:scale>
          <a:sx n="114" d="100"/>
          <a:sy n="114" d="100"/>
        </p:scale>
        <p:origin x="208" y="72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EB000-95EE-1E43-B7AA-50BD8EB7F34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8EBB1-AEC3-9540-B8F5-CAF0064C0C93}">
      <dgm:prSet/>
      <dgm:spPr/>
      <dgm:t>
        <a:bodyPr/>
        <a:lstStyle/>
        <a:p>
          <a:r>
            <a:rPr lang="en-GB" b="1" i="0"/>
            <a:t>Key Findings</a:t>
          </a:r>
          <a:endParaRPr lang="en-GB"/>
        </a:p>
      </dgm:t>
    </dgm:pt>
    <dgm:pt modelId="{C22CF422-A286-0345-9F4E-7046C2D9EAB0}" type="parTrans" cxnId="{AED7C422-BD93-3740-851F-BA87912FAE5E}">
      <dgm:prSet/>
      <dgm:spPr/>
      <dgm:t>
        <a:bodyPr/>
        <a:lstStyle/>
        <a:p>
          <a:endParaRPr lang="en-GB"/>
        </a:p>
      </dgm:t>
    </dgm:pt>
    <dgm:pt modelId="{656104E5-F76F-2C4C-B46E-746C37CAA356}" type="sibTrans" cxnId="{AED7C422-BD93-3740-851F-BA87912FAE5E}">
      <dgm:prSet/>
      <dgm:spPr/>
      <dgm:t>
        <a:bodyPr/>
        <a:lstStyle/>
        <a:p>
          <a:endParaRPr lang="en-GB"/>
        </a:p>
      </dgm:t>
    </dgm:pt>
    <dgm:pt modelId="{23C2C719-59C4-C447-B106-9835C1CDD0C1}">
      <dgm:prSet/>
      <dgm:spPr/>
      <dgm:t>
        <a:bodyPr/>
        <a:lstStyle/>
        <a:p>
          <a:r>
            <a:rPr lang="en-GB" b="0" i="0" dirty="0">
              <a:solidFill>
                <a:srgbClr val="FF0000"/>
              </a:solidFill>
            </a:rPr>
            <a:t>• Overall Positive Experience: 54.9% positive reviews vs 30.9% negative out of 3906 reviews</a:t>
          </a:r>
          <a:endParaRPr lang="en-GB" dirty="0">
            <a:solidFill>
              <a:srgbClr val="FF0000"/>
            </a:solidFill>
          </a:endParaRPr>
        </a:p>
      </dgm:t>
    </dgm:pt>
    <dgm:pt modelId="{B7C3109D-44B0-FD4B-B5D9-DC8B51D1D59E}" type="parTrans" cxnId="{4F24B63D-6F73-CE4D-B831-FA52A37358A6}">
      <dgm:prSet/>
      <dgm:spPr/>
      <dgm:t>
        <a:bodyPr/>
        <a:lstStyle/>
        <a:p>
          <a:endParaRPr lang="en-GB"/>
        </a:p>
      </dgm:t>
    </dgm:pt>
    <dgm:pt modelId="{E484FBE2-FD1E-D645-9B29-1D9786914C39}" type="sibTrans" cxnId="{4F24B63D-6F73-CE4D-B831-FA52A37358A6}">
      <dgm:prSet/>
      <dgm:spPr/>
      <dgm:t>
        <a:bodyPr/>
        <a:lstStyle/>
        <a:p>
          <a:endParaRPr lang="en-GB"/>
        </a:p>
      </dgm:t>
    </dgm:pt>
    <dgm:pt modelId="{EF49D12E-D98B-7346-9EDD-B8CE93572B00}">
      <dgm:prSet/>
      <dgm:spPr/>
      <dgm:t>
        <a:bodyPr/>
        <a:lstStyle/>
        <a:p>
          <a:r>
            <a:rPr lang="en-GB" b="0" i="0" dirty="0">
              <a:solidFill>
                <a:srgbClr val="FF0000"/>
              </a:solidFill>
            </a:rPr>
            <a:t>• Strong positive sentiment clustering (0.75-1.0 range)</a:t>
          </a:r>
          <a:endParaRPr lang="en-GB" dirty="0">
            <a:solidFill>
              <a:srgbClr val="FF0000"/>
            </a:solidFill>
          </a:endParaRPr>
        </a:p>
      </dgm:t>
    </dgm:pt>
    <dgm:pt modelId="{E2D78D70-F7F8-F844-AB4B-0714CE69CA93}" type="parTrans" cxnId="{0CC1CB81-56F0-6E4B-973A-B5D89C7D8A20}">
      <dgm:prSet/>
      <dgm:spPr/>
      <dgm:t>
        <a:bodyPr/>
        <a:lstStyle/>
        <a:p>
          <a:endParaRPr lang="en-GB"/>
        </a:p>
      </dgm:t>
    </dgm:pt>
    <dgm:pt modelId="{C9717FD4-DC2D-5343-B11E-FB0921D784EC}" type="sibTrans" cxnId="{0CC1CB81-56F0-6E4B-973A-B5D89C7D8A20}">
      <dgm:prSet/>
      <dgm:spPr/>
      <dgm:t>
        <a:bodyPr/>
        <a:lstStyle/>
        <a:p>
          <a:endParaRPr lang="en-GB"/>
        </a:p>
      </dgm:t>
    </dgm:pt>
    <dgm:pt modelId="{5F6D4AD0-30C1-DC40-A9F5-A69A76BB3757}">
      <dgm:prSet/>
      <dgm:spPr/>
      <dgm:t>
        <a:bodyPr/>
        <a:lstStyle/>
        <a:p>
          <a:r>
            <a:rPr lang="en-GB" b="0" i="0" dirty="0">
              <a:solidFill>
                <a:srgbClr val="FF0000"/>
              </a:solidFill>
            </a:rPr>
            <a:t>• High focus on core service elements: seating, timing, and crew</a:t>
          </a:r>
          <a:endParaRPr lang="en-GB" dirty="0">
            <a:solidFill>
              <a:srgbClr val="FF0000"/>
            </a:solidFill>
          </a:endParaRPr>
        </a:p>
      </dgm:t>
    </dgm:pt>
    <dgm:pt modelId="{2F884CCA-13B0-5148-9733-2A9C7F03A083}" type="parTrans" cxnId="{CF6DC945-370E-F147-8650-8C6D8739BC7F}">
      <dgm:prSet/>
      <dgm:spPr/>
      <dgm:t>
        <a:bodyPr/>
        <a:lstStyle/>
        <a:p>
          <a:endParaRPr lang="en-GB"/>
        </a:p>
      </dgm:t>
    </dgm:pt>
    <dgm:pt modelId="{9A571BED-8868-D440-9504-1343FBF2880B}" type="sibTrans" cxnId="{CF6DC945-370E-F147-8650-8C6D8739BC7F}">
      <dgm:prSet/>
      <dgm:spPr/>
      <dgm:t>
        <a:bodyPr/>
        <a:lstStyle/>
        <a:p>
          <a:endParaRPr lang="en-GB"/>
        </a:p>
      </dgm:t>
    </dgm:pt>
    <dgm:pt modelId="{80FDB81B-C587-8B4F-819A-94D08BE66972}" type="pres">
      <dgm:prSet presAssocID="{4B6EB000-95EE-1E43-B7AA-50BD8EB7F343}" presName="compositeShape" presStyleCnt="0">
        <dgm:presLayoutVars>
          <dgm:dir/>
          <dgm:resizeHandles/>
        </dgm:presLayoutVars>
      </dgm:prSet>
      <dgm:spPr/>
    </dgm:pt>
    <dgm:pt modelId="{FCF60137-45FD-1144-884F-D98E3AB9570A}" type="pres">
      <dgm:prSet presAssocID="{4B6EB000-95EE-1E43-B7AA-50BD8EB7F343}" presName="pyramid" presStyleLbl="node1" presStyleIdx="0" presStyleCnt="1"/>
      <dgm:spPr/>
    </dgm:pt>
    <dgm:pt modelId="{A1B5A81C-6338-4249-87D0-D0AFB7CCDBAC}" type="pres">
      <dgm:prSet presAssocID="{4B6EB000-95EE-1E43-B7AA-50BD8EB7F343}" presName="theList" presStyleCnt="0"/>
      <dgm:spPr/>
    </dgm:pt>
    <dgm:pt modelId="{C930D22F-D646-8A41-BE42-8C5F41121886}" type="pres">
      <dgm:prSet presAssocID="{CD38EBB1-AEC3-9540-B8F5-CAF0064C0C93}" presName="aNode" presStyleLbl="fgAcc1" presStyleIdx="0" presStyleCnt="4">
        <dgm:presLayoutVars>
          <dgm:bulletEnabled val="1"/>
        </dgm:presLayoutVars>
      </dgm:prSet>
      <dgm:spPr/>
    </dgm:pt>
    <dgm:pt modelId="{E0D8C6B3-1949-BF45-9835-7999CF5B4297}" type="pres">
      <dgm:prSet presAssocID="{CD38EBB1-AEC3-9540-B8F5-CAF0064C0C93}" presName="aSpace" presStyleCnt="0"/>
      <dgm:spPr/>
    </dgm:pt>
    <dgm:pt modelId="{62D7300B-1D9D-9440-B83D-244F5CF32273}" type="pres">
      <dgm:prSet presAssocID="{23C2C719-59C4-C447-B106-9835C1CDD0C1}" presName="aNode" presStyleLbl="fgAcc1" presStyleIdx="1" presStyleCnt="4">
        <dgm:presLayoutVars>
          <dgm:bulletEnabled val="1"/>
        </dgm:presLayoutVars>
      </dgm:prSet>
      <dgm:spPr/>
    </dgm:pt>
    <dgm:pt modelId="{73AA1B52-74E2-1247-AD85-78D92D9AE241}" type="pres">
      <dgm:prSet presAssocID="{23C2C719-59C4-C447-B106-9835C1CDD0C1}" presName="aSpace" presStyleCnt="0"/>
      <dgm:spPr/>
    </dgm:pt>
    <dgm:pt modelId="{582C869E-811A-1943-8D78-9C320BF29D95}" type="pres">
      <dgm:prSet presAssocID="{EF49D12E-D98B-7346-9EDD-B8CE93572B00}" presName="aNode" presStyleLbl="fgAcc1" presStyleIdx="2" presStyleCnt="4">
        <dgm:presLayoutVars>
          <dgm:bulletEnabled val="1"/>
        </dgm:presLayoutVars>
      </dgm:prSet>
      <dgm:spPr/>
    </dgm:pt>
    <dgm:pt modelId="{C59D4F40-48DC-2142-9333-795C3CF9F03D}" type="pres">
      <dgm:prSet presAssocID="{EF49D12E-D98B-7346-9EDD-B8CE93572B00}" presName="aSpace" presStyleCnt="0"/>
      <dgm:spPr/>
    </dgm:pt>
    <dgm:pt modelId="{A3DF09D4-2ADC-CC49-81FD-779AA09AC11B}" type="pres">
      <dgm:prSet presAssocID="{5F6D4AD0-30C1-DC40-A9F5-A69A76BB3757}" presName="aNode" presStyleLbl="fgAcc1" presStyleIdx="3" presStyleCnt="4">
        <dgm:presLayoutVars>
          <dgm:bulletEnabled val="1"/>
        </dgm:presLayoutVars>
      </dgm:prSet>
      <dgm:spPr/>
    </dgm:pt>
    <dgm:pt modelId="{A8184693-412E-7D49-9FB4-28475893C89C}" type="pres">
      <dgm:prSet presAssocID="{5F6D4AD0-30C1-DC40-A9F5-A69A76BB3757}" presName="aSpace" presStyleCnt="0"/>
      <dgm:spPr/>
    </dgm:pt>
  </dgm:ptLst>
  <dgm:cxnLst>
    <dgm:cxn modelId="{1629B40F-9910-8140-BCBA-EA7D72B7E28A}" type="presOf" srcId="{EF49D12E-D98B-7346-9EDD-B8CE93572B00}" destId="{582C869E-811A-1943-8D78-9C320BF29D95}" srcOrd="0" destOrd="0" presId="urn:microsoft.com/office/officeart/2005/8/layout/pyramid2"/>
    <dgm:cxn modelId="{AED7C422-BD93-3740-851F-BA87912FAE5E}" srcId="{4B6EB000-95EE-1E43-B7AA-50BD8EB7F343}" destId="{CD38EBB1-AEC3-9540-B8F5-CAF0064C0C93}" srcOrd="0" destOrd="0" parTransId="{C22CF422-A286-0345-9F4E-7046C2D9EAB0}" sibTransId="{656104E5-F76F-2C4C-B46E-746C37CAA356}"/>
    <dgm:cxn modelId="{8C3A2426-D846-6847-9C84-CC0C0AE528E6}" type="presOf" srcId="{5F6D4AD0-30C1-DC40-A9F5-A69A76BB3757}" destId="{A3DF09D4-2ADC-CC49-81FD-779AA09AC11B}" srcOrd="0" destOrd="0" presId="urn:microsoft.com/office/officeart/2005/8/layout/pyramid2"/>
    <dgm:cxn modelId="{4F24B63D-6F73-CE4D-B831-FA52A37358A6}" srcId="{4B6EB000-95EE-1E43-B7AA-50BD8EB7F343}" destId="{23C2C719-59C4-C447-B106-9835C1CDD0C1}" srcOrd="1" destOrd="0" parTransId="{B7C3109D-44B0-FD4B-B5D9-DC8B51D1D59E}" sibTransId="{E484FBE2-FD1E-D645-9B29-1D9786914C39}"/>
    <dgm:cxn modelId="{CF6DC945-370E-F147-8650-8C6D8739BC7F}" srcId="{4B6EB000-95EE-1E43-B7AA-50BD8EB7F343}" destId="{5F6D4AD0-30C1-DC40-A9F5-A69A76BB3757}" srcOrd="3" destOrd="0" parTransId="{2F884CCA-13B0-5148-9733-2A9C7F03A083}" sibTransId="{9A571BED-8868-D440-9504-1343FBF2880B}"/>
    <dgm:cxn modelId="{0CC1CB81-56F0-6E4B-973A-B5D89C7D8A20}" srcId="{4B6EB000-95EE-1E43-B7AA-50BD8EB7F343}" destId="{EF49D12E-D98B-7346-9EDD-B8CE93572B00}" srcOrd="2" destOrd="0" parTransId="{E2D78D70-F7F8-F844-AB4B-0714CE69CA93}" sibTransId="{C9717FD4-DC2D-5343-B11E-FB0921D784EC}"/>
    <dgm:cxn modelId="{EF247185-60D6-2E45-9734-2B9DBF753FAC}" type="presOf" srcId="{CD38EBB1-AEC3-9540-B8F5-CAF0064C0C93}" destId="{C930D22F-D646-8A41-BE42-8C5F41121886}" srcOrd="0" destOrd="0" presId="urn:microsoft.com/office/officeart/2005/8/layout/pyramid2"/>
    <dgm:cxn modelId="{E57A2592-D2AF-3343-87C5-2824C2C5A0D0}" type="presOf" srcId="{4B6EB000-95EE-1E43-B7AA-50BD8EB7F343}" destId="{80FDB81B-C587-8B4F-819A-94D08BE66972}" srcOrd="0" destOrd="0" presId="urn:microsoft.com/office/officeart/2005/8/layout/pyramid2"/>
    <dgm:cxn modelId="{927865BE-070A-254C-A136-10609BFAC009}" type="presOf" srcId="{23C2C719-59C4-C447-B106-9835C1CDD0C1}" destId="{62D7300B-1D9D-9440-B83D-244F5CF32273}" srcOrd="0" destOrd="0" presId="urn:microsoft.com/office/officeart/2005/8/layout/pyramid2"/>
    <dgm:cxn modelId="{648D4AF6-2359-464F-97BD-53841B830944}" type="presParOf" srcId="{80FDB81B-C587-8B4F-819A-94D08BE66972}" destId="{FCF60137-45FD-1144-884F-D98E3AB9570A}" srcOrd="0" destOrd="0" presId="urn:microsoft.com/office/officeart/2005/8/layout/pyramid2"/>
    <dgm:cxn modelId="{A125C06A-D963-D44C-9E78-1B8F0AFFF1BE}" type="presParOf" srcId="{80FDB81B-C587-8B4F-819A-94D08BE66972}" destId="{A1B5A81C-6338-4249-87D0-D0AFB7CCDBAC}" srcOrd="1" destOrd="0" presId="urn:microsoft.com/office/officeart/2005/8/layout/pyramid2"/>
    <dgm:cxn modelId="{B7AC6A97-9403-2449-B3B6-9837375BF615}" type="presParOf" srcId="{A1B5A81C-6338-4249-87D0-D0AFB7CCDBAC}" destId="{C930D22F-D646-8A41-BE42-8C5F41121886}" srcOrd="0" destOrd="0" presId="urn:microsoft.com/office/officeart/2005/8/layout/pyramid2"/>
    <dgm:cxn modelId="{01F7AE47-AD74-6248-B6AD-7845BC511BCB}" type="presParOf" srcId="{A1B5A81C-6338-4249-87D0-D0AFB7CCDBAC}" destId="{E0D8C6B3-1949-BF45-9835-7999CF5B4297}" srcOrd="1" destOrd="0" presId="urn:microsoft.com/office/officeart/2005/8/layout/pyramid2"/>
    <dgm:cxn modelId="{B40050AC-6BB7-2545-9257-7C5B82DB4DD6}" type="presParOf" srcId="{A1B5A81C-6338-4249-87D0-D0AFB7CCDBAC}" destId="{62D7300B-1D9D-9440-B83D-244F5CF32273}" srcOrd="2" destOrd="0" presId="urn:microsoft.com/office/officeart/2005/8/layout/pyramid2"/>
    <dgm:cxn modelId="{EA1F334C-EF59-6F47-8C83-1C27764202E1}" type="presParOf" srcId="{A1B5A81C-6338-4249-87D0-D0AFB7CCDBAC}" destId="{73AA1B52-74E2-1247-AD85-78D92D9AE241}" srcOrd="3" destOrd="0" presId="urn:microsoft.com/office/officeart/2005/8/layout/pyramid2"/>
    <dgm:cxn modelId="{75BBA3CF-C822-0440-BB10-BEB81944B340}" type="presParOf" srcId="{A1B5A81C-6338-4249-87D0-D0AFB7CCDBAC}" destId="{582C869E-811A-1943-8D78-9C320BF29D95}" srcOrd="4" destOrd="0" presId="urn:microsoft.com/office/officeart/2005/8/layout/pyramid2"/>
    <dgm:cxn modelId="{7CDF4C1B-6C35-5449-8037-C0763355082E}" type="presParOf" srcId="{A1B5A81C-6338-4249-87D0-D0AFB7CCDBAC}" destId="{C59D4F40-48DC-2142-9333-795C3CF9F03D}" srcOrd="5" destOrd="0" presId="urn:microsoft.com/office/officeart/2005/8/layout/pyramid2"/>
    <dgm:cxn modelId="{AF65D7DB-0ABC-334C-A9B8-DDA764E64746}" type="presParOf" srcId="{A1B5A81C-6338-4249-87D0-D0AFB7CCDBAC}" destId="{A3DF09D4-2ADC-CC49-81FD-779AA09AC11B}" srcOrd="6" destOrd="0" presId="urn:microsoft.com/office/officeart/2005/8/layout/pyramid2"/>
    <dgm:cxn modelId="{DA72621B-455D-FB4C-B0FC-20DAFFD26694}" type="presParOf" srcId="{A1B5A81C-6338-4249-87D0-D0AFB7CCDBAC}" destId="{A8184693-412E-7D49-9FB4-28475893C89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0137-45FD-1144-884F-D98E3AB9570A}">
      <dsp:nvSpPr>
        <dsp:cNvPr id="0" name=""/>
        <dsp:cNvSpPr/>
      </dsp:nvSpPr>
      <dsp:spPr>
        <a:xfrm>
          <a:off x="25541" y="0"/>
          <a:ext cx="2832477" cy="283247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D22F-D646-8A41-BE42-8C5F41121886}">
      <dsp:nvSpPr>
        <dsp:cNvPr id="0" name=""/>
        <dsp:cNvSpPr/>
      </dsp:nvSpPr>
      <dsp:spPr>
        <a:xfrm>
          <a:off x="1441780" y="283524"/>
          <a:ext cx="1841110" cy="5034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Key Findings</a:t>
          </a:r>
          <a:endParaRPr lang="en-GB" sz="900" kern="1200"/>
        </a:p>
      </dsp:txBody>
      <dsp:txXfrm>
        <a:off x="1466355" y="308099"/>
        <a:ext cx="1791960" cy="454278"/>
      </dsp:txXfrm>
    </dsp:sp>
    <dsp:sp modelId="{62D7300B-1D9D-9440-B83D-244F5CF32273}">
      <dsp:nvSpPr>
        <dsp:cNvPr id="0" name=""/>
        <dsp:cNvSpPr/>
      </dsp:nvSpPr>
      <dsp:spPr>
        <a:xfrm>
          <a:off x="1441780" y="849881"/>
          <a:ext cx="1841110" cy="5034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>
              <a:solidFill>
                <a:srgbClr val="FF0000"/>
              </a:solidFill>
            </a:rPr>
            <a:t>• Overall Positive Experience: 54.9% positive reviews vs 30.9% negative out of 3906 reviews</a:t>
          </a:r>
          <a:endParaRPr lang="en-GB" sz="900" kern="1200" dirty="0">
            <a:solidFill>
              <a:srgbClr val="FF0000"/>
            </a:solidFill>
          </a:endParaRPr>
        </a:p>
      </dsp:txBody>
      <dsp:txXfrm>
        <a:off x="1466355" y="874456"/>
        <a:ext cx="1791960" cy="454278"/>
      </dsp:txXfrm>
    </dsp:sp>
    <dsp:sp modelId="{582C869E-811A-1943-8D78-9C320BF29D95}">
      <dsp:nvSpPr>
        <dsp:cNvPr id="0" name=""/>
        <dsp:cNvSpPr/>
      </dsp:nvSpPr>
      <dsp:spPr>
        <a:xfrm>
          <a:off x="1441780" y="1416238"/>
          <a:ext cx="1841110" cy="5034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>
              <a:solidFill>
                <a:srgbClr val="FF0000"/>
              </a:solidFill>
            </a:rPr>
            <a:t>• Strong positive sentiment clustering (0.75-1.0 range)</a:t>
          </a:r>
          <a:endParaRPr lang="en-GB" sz="900" kern="1200" dirty="0">
            <a:solidFill>
              <a:srgbClr val="FF0000"/>
            </a:solidFill>
          </a:endParaRPr>
        </a:p>
      </dsp:txBody>
      <dsp:txXfrm>
        <a:off x="1466355" y="1440813"/>
        <a:ext cx="1791960" cy="454278"/>
      </dsp:txXfrm>
    </dsp:sp>
    <dsp:sp modelId="{A3DF09D4-2ADC-CC49-81FD-779AA09AC11B}">
      <dsp:nvSpPr>
        <dsp:cNvPr id="0" name=""/>
        <dsp:cNvSpPr/>
      </dsp:nvSpPr>
      <dsp:spPr>
        <a:xfrm>
          <a:off x="1441780" y="1982595"/>
          <a:ext cx="1841110" cy="5034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>
              <a:solidFill>
                <a:srgbClr val="FF0000"/>
              </a:solidFill>
            </a:rPr>
            <a:t>• High focus on core service elements: seating, timing, and crew</a:t>
          </a:r>
          <a:endParaRPr lang="en-GB" sz="900" kern="1200" dirty="0">
            <a:solidFill>
              <a:srgbClr val="FF0000"/>
            </a:solidFill>
          </a:endParaRPr>
        </a:p>
      </dsp:txBody>
      <dsp:txXfrm>
        <a:off x="1466355" y="2007170"/>
        <a:ext cx="1791960" cy="454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C6B8-AF50-D840-8EFE-01D1560313BC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074ED-0708-2848-BF40-CB709E0A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Source: </a:t>
            </a:r>
            <a:r>
              <a:rPr lang="en-GB" dirty="0" err="1"/>
              <a:t>SkyTrax</a:t>
            </a:r>
            <a:br>
              <a:rPr lang="en-GB" dirty="0"/>
            </a:br>
            <a:r>
              <a:rPr lang="en-GB" dirty="0"/>
              <a:t>Techniques: LDA for topic </a:t>
            </a:r>
            <a:r>
              <a:rPr lang="en-GB" dirty="0" err="1"/>
              <a:t>modeling</a:t>
            </a:r>
            <a:r>
              <a:rPr lang="en-GB" dirty="0"/>
              <a:t> and Vader for sentiment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074ED-0708-2848-BF40-CB709E0A6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48576"/>
            <a:ext cx="9125415" cy="110397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effectLst/>
              </a:rPr>
              <a:t>British Airways Customer Experience Analysis</a:t>
            </a:r>
            <a:br>
              <a:rPr lang="en-GB" b="1" dirty="0">
                <a:solidFill>
                  <a:srgbClr val="FF0000"/>
                </a:solidFill>
                <a:effectLst/>
              </a:rPr>
            </a:br>
            <a:br>
              <a:rPr lang="en-GB" dirty="0">
                <a:solidFill>
                  <a:srgbClr val="FF0000"/>
                </a:solidFill>
                <a:effectLst/>
              </a:rPr>
            </a:br>
            <a:endParaRPr lang="en-GB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6057430-3D53-B3C3-3AD5-C6F93B208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751832"/>
              </p:ext>
            </p:extLst>
          </p:nvPr>
        </p:nvGraphicFramePr>
        <p:xfrm>
          <a:off x="430191" y="975594"/>
          <a:ext cx="3308432" cy="283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8AF6E-7403-F5BD-06FB-FE75C484EF21}"/>
              </a:ext>
            </a:extLst>
          </p:cNvPr>
          <p:cNvSpPr txBox="1"/>
          <p:nvPr/>
        </p:nvSpPr>
        <p:spPr>
          <a:xfrm>
            <a:off x="8820615" y="1232587"/>
            <a:ext cx="2687444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30712"/>
                </a:solidFill>
                <a:effectLst/>
                <a:latin typeface="ui-sans-serif"/>
              </a:rPr>
              <a:t>Critical Insights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• Most discussed: seating, timing, and food service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• Strong correlation between crew service and positive reviews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• Time-related issues dominate negative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BB58C-ED1E-62EB-1F34-45F68B572564}"/>
              </a:ext>
            </a:extLst>
          </p:cNvPr>
          <p:cNvSpPr txBox="1"/>
          <p:nvPr/>
        </p:nvSpPr>
        <p:spPr>
          <a:xfrm>
            <a:off x="608329" y="4063135"/>
            <a:ext cx="276305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30712"/>
                </a:solidFill>
                <a:effectLst/>
                <a:latin typeface="ui-sans-serif"/>
              </a:rPr>
              <a:t>Top Discussion Topics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1. Customer Service: crew, staff interactions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2. Flight Experience: seat comfort, food quality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3. Logistics: booking, check-in process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4. Airport Experience: lounges, London facilities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5. Scheduling: flight timing, delays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490B0-5274-69EB-A002-72BFE1A1421E}"/>
              </a:ext>
            </a:extLst>
          </p:cNvPr>
          <p:cNvSpPr txBox="1"/>
          <p:nvPr/>
        </p:nvSpPr>
        <p:spPr>
          <a:xfrm>
            <a:off x="8820615" y="4063135"/>
            <a:ext cx="2453268" cy="21544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30712"/>
                </a:solidFill>
                <a:effectLst/>
                <a:latin typeface="ui-sans-serif"/>
              </a:rPr>
              <a:t>Recommendations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1. Focus on maintaining high crew service standards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2. Address timing and delay management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3. Enhance seat comfort and food quality</a:t>
            </a:r>
          </a:p>
          <a:p>
            <a:pPr algn="l"/>
            <a:r>
              <a:rPr lang="en-GB" sz="14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4. Improve airport experience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DDE4EB-A073-C1B7-569E-6382BBC17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228" y="1271813"/>
            <a:ext cx="2426102" cy="2474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948F77-4BCD-487E-4131-8C39E19229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3132" y="4073257"/>
            <a:ext cx="2845001" cy="24438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F6CB67-2843-0977-33B8-781AC1C88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8133" y="1422232"/>
            <a:ext cx="2434678" cy="1939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759774-F4E3-E621-FF9D-095C38C028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56009"/>
          <a:stretch/>
        </p:blipFill>
        <p:spPr>
          <a:xfrm>
            <a:off x="6318133" y="4073257"/>
            <a:ext cx="2434678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172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ui-sans-serif</vt:lpstr>
      <vt:lpstr>Office Theme</vt:lpstr>
      <vt:lpstr>British Airways Customer Experience Analysis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Anant Raj</cp:lastModifiedBy>
  <cp:revision>7</cp:revision>
  <dcterms:created xsi:type="dcterms:W3CDTF">2022-12-06T11:13:27Z</dcterms:created>
  <dcterms:modified xsi:type="dcterms:W3CDTF">2025-01-04T14:39:57Z</dcterms:modified>
</cp:coreProperties>
</file>