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0" r:id="rId5"/>
  </p:sldMasterIdLst>
  <p:notesMasterIdLst>
    <p:notesMasterId r:id="rId23"/>
  </p:notesMasterIdLst>
  <p:sldIdLst>
    <p:sldId id="2147374600" r:id="rId6"/>
    <p:sldId id="2147374608" r:id="rId7"/>
    <p:sldId id="2147374599" r:id="rId8"/>
    <p:sldId id="2147374601" r:id="rId9"/>
    <p:sldId id="2147374602" r:id="rId10"/>
    <p:sldId id="2147374603" r:id="rId11"/>
    <p:sldId id="2147374613" r:id="rId12"/>
    <p:sldId id="2147374614" r:id="rId13"/>
    <p:sldId id="12515" r:id="rId14"/>
    <p:sldId id="2147374618" r:id="rId15"/>
    <p:sldId id="12516" r:id="rId16"/>
    <p:sldId id="2147374616" r:id="rId17"/>
    <p:sldId id="2147374605" r:id="rId18"/>
    <p:sldId id="2147374604" r:id="rId19"/>
    <p:sldId id="2147374607" r:id="rId20"/>
    <p:sldId id="2147374606" r:id="rId21"/>
    <p:sldId id="21473746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FD1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036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D5143-7083-4124-8069-9397DA0A3D3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8C209-9BFD-4635-93AD-36B862D34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75" y="712788"/>
            <a:ext cx="4794250" cy="2697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6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75" y="712788"/>
            <a:ext cx="4794250" cy="2697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7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8497CD-B290-4B4D-AAD0-3875E4D93C0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5A12F53-B829-484C-926C-5BED65B8D291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B53031-9CB2-44B2-A116-2AF81300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E24EA6-6AAE-CC44-B5C1-15F4E5B6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1D2E874-BDB1-5C40-846F-384F93B8E3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319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6">
            <a:extLst>
              <a:ext uri="{FF2B5EF4-FFF2-40B4-BE49-F238E27FC236}">
                <a16:creationId xmlns:a16="http://schemas.microsoft.com/office/drawing/2014/main" id="{676DC24E-5825-8A44-ABE8-ACE2E1800F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37" name="Marcador de número de diapositiva 5">
            <a:extLst>
              <a:ext uri="{FF2B5EF4-FFF2-40B4-BE49-F238E27FC236}">
                <a16:creationId xmlns:a16="http://schemas.microsoft.com/office/drawing/2014/main" id="{994FC325-D5D8-4A97-A80D-332C6DD7E0E6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87248FAB-B865-4601-ADA3-4A7F5795FC39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C3AD769E-CC84-4C9B-9C8E-844558EAF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6">
            <a:extLst>
              <a:ext uri="{FF2B5EF4-FFF2-40B4-BE49-F238E27FC236}">
                <a16:creationId xmlns:a16="http://schemas.microsoft.com/office/drawing/2014/main" id="{676DC24E-5825-8A44-ABE8-ACE2E1800F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BF91139-5AAB-4108-8C67-FF0774CD17F3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E68C901-F424-4EF0-A67F-7AEB0A80308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D798AAC-4E16-4480-BE0C-B3CDA8858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8497CD-B290-4B4D-AAD0-3875E4D93C0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5A12F53-B829-484C-926C-5BED65B8D291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B53031-9CB2-44B2-A116-2AF81300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E24EA6-6AAE-CC44-B5C1-15F4E5B6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1D2E874-BDB1-5C40-846F-384F93B8E3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0139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5">
            <a:extLst>
              <a:ext uri="{FF2B5EF4-FFF2-40B4-BE49-F238E27FC236}">
                <a16:creationId xmlns:a16="http://schemas.microsoft.com/office/drawing/2014/main" id="{6E579077-C0A1-4B96-B811-87BEAF8778C4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C514CF23-C3C5-49B6-82DD-1F26ABD41333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3D6A816-6183-4BFF-812A-3C166A9507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ECC48315-4711-674F-87A1-C8C908251505}"/>
              </a:ext>
            </a:extLst>
          </p:cNvPr>
          <p:cNvGrpSpPr/>
          <p:nvPr userDrawn="1"/>
        </p:nvGrpSpPr>
        <p:grpSpPr>
          <a:xfrm>
            <a:off x="771818" y="1574077"/>
            <a:ext cx="11420182" cy="5275581"/>
            <a:chOff x="771818" y="1574077"/>
            <a:chExt cx="11420182" cy="5275581"/>
          </a:xfrm>
        </p:grpSpPr>
        <p:cxnSp>
          <p:nvCxnSpPr>
            <p:cNvPr id="35" name="Straight Connector 162">
              <a:extLst>
                <a:ext uri="{FF2B5EF4-FFF2-40B4-BE49-F238E27FC236}">
                  <a16:creationId xmlns:a16="http://schemas.microsoft.com/office/drawing/2014/main" id="{A4E32C9A-4F46-4E4B-B6D1-41C99DA497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1629714"/>
              <a:ext cx="113829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62">
              <a:extLst>
                <a:ext uri="{FF2B5EF4-FFF2-40B4-BE49-F238E27FC236}">
                  <a16:creationId xmlns:a16="http://schemas.microsoft.com/office/drawing/2014/main" id="{BF5281AB-ABC0-8B40-B04A-DED8A729A4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2546184"/>
              <a:ext cx="11420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7">
              <a:extLst>
                <a:ext uri="{FF2B5EF4-FFF2-40B4-BE49-F238E27FC236}">
                  <a16:creationId xmlns:a16="http://schemas.microsoft.com/office/drawing/2014/main" id="{BA7F5968-99B1-7C44-9858-45C421208E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60949" y="1574077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7">
              <a:extLst>
                <a:ext uri="{FF2B5EF4-FFF2-40B4-BE49-F238E27FC236}">
                  <a16:creationId xmlns:a16="http://schemas.microsoft.com/office/drawing/2014/main" id="{C96C7FB3-D3A1-6143-8D8D-85F6EDEE9C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88039" y="162137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E6834266-C94B-3C42-9873-64067AFE4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DE8E4A0-9097-1445-8ADD-1A9854588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517DA86-BBCE-458C-B3AD-1B21B02306CE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B9280A30-3C7A-4419-827D-5B44640FD5E6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DE82E23-D39F-4F36-90E3-20883C16C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2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A59613F8-ADAB-CA4A-B14E-8A0A2FE01929}"/>
              </a:ext>
            </a:extLst>
          </p:cNvPr>
          <p:cNvGrpSpPr/>
          <p:nvPr userDrawn="1"/>
        </p:nvGrpSpPr>
        <p:grpSpPr>
          <a:xfrm>
            <a:off x="1094990" y="1629714"/>
            <a:ext cx="11097009" cy="5228284"/>
            <a:chOff x="1094990" y="1629714"/>
            <a:chExt cx="11097009" cy="5228284"/>
          </a:xfrm>
        </p:grpSpPr>
        <p:cxnSp>
          <p:nvCxnSpPr>
            <p:cNvPr id="40" name="Straight Connector 162">
              <a:extLst>
                <a:ext uri="{FF2B5EF4-FFF2-40B4-BE49-F238E27FC236}">
                  <a16:creationId xmlns:a16="http://schemas.microsoft.com/office/drawing/2014/main" id="{82117CC5-E604-5E47-B364-80E248A862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162971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62">
              <a:extLst>
                <a:ext uri="{FF2B5EF4-FFF2-40B4-BE49-F238E27FC236}">
                  <a16:creationId xmlns:a16="http://schemas.microsoft.com/office/drawing/2014/main" id="{8272F833-64D5-9C4D-93E9-976746AC7B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254618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209D5FB9-C86F-9846-83E7-F5F2C1A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164341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7">
              <a:extLst>
                <a:ext uri="{FF2B5EF4-FFF2-40B4-BE49-F238E27FC236}">
                  <a16:creationId xmlns:a16="http://schemas.microsoft.com/office/drawing/2014/main" id="{58E8D581-E255-CC44-87B7-E4517A10F1C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18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8">
              <a:extLst>
                <a:ext uri="{FF2B5EF4-FFF2-40B4-BE49-F238E27FC236}">
                  <a16:creationId xmlns:a16="http://schemas.microsoft.com/office/drawing/2014/main" id="{F3E4F0DA-8D5D-6E42-958A-B3EF22328F8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903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9">
              <a:extLst>
                <a:ext uri="{FF2B5EF4-FFF2-40B4-BE49-F238E27FC236}">
                  <a16:creationId xmlns:a16="http://schemas.microsoft.com/office/drawing/2014/main" id="{838EE874-7537-674B-86F0-953F4AC0EBB7}"/>
                </a:ext>
              </a:extLst>
            </p:cNvPr>
            <p:cNvCxnSpPr>
              <a:cxnSpLocks/>
            </p:cNvCxnSpPr>
            <p:nvPr/>
          </p:nvCxnSpPr>
          <p:spPr>
            <a:xfrm>
              <a:off x="9951970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34FE62F-BD6B-41AA-BAE9-A5ED9E8A084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7A06FC10-F3AD-4CF4-AFC3-B482D5E0EC9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DF633DE-D907-4F25-9A27-8E607B29F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D07375BF-1028-4129-8006-19AFFF7D2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5188BFF-E113-4DD1-8D21-81FACDC092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61671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1B01F525-AB5F-4998-9DB9-911AFDC3A67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2E332EF1-769A-4955-AC31-927D2717F187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6FB9DB-5038-46A7-AC32-213A134C04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7466D14-4CAD-47A0-B9E3-6E4EDF8C2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569799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6B620F4-60F1-4F86-98F3-07FB57DE1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569799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933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15">
            <a:extLst>
              <a:ext uri="{FF2B5EF4-FFF2-40B4-BE49-F238E27FC236}">
                <a16:creationId xmlns:a16="http://schemas.microsoft.com/office/drawing/2014/main" id="{9FDFFAFE-56D3-1F48-A383-3E082ADF5FDC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07BEC089-41ED-4C0E-8C3B-DD3037F824C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146254C1-1C3A-4D61-BB9D-F7525477543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D4036590-9F0A-4018-9CE7-87DA04CB9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6A83F99-29BB-4FDD-9BD8-39BCA6E204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569799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02B52BE-EFC7-43F2-8257-1E473A2348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569799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9334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454B0C8B-A775-2441-BA44-8D3C9B423E43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DA9292-D997-854B-9F89-F183E5B233F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8005" y="1512277"/>
            <a:ext cx="11420175" cy="4577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Content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158B90E5-422F-47F4-B744-F3E765AB4BCA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9E63D88-46DE-4CF8-8C60-0DAF84C92AAE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BAB9383-BD82-4EB8-8F3D-FF34C991EB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FCBA5C8-E571-443B-8814-FD0E4885C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F8D6DE5-30CC-4BFD-8D5E-30C1B232F1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11807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mag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4">
            <a:extLst>
              <a:ext uri="{FF2B5EF4-FFF2-40B4-BE49-F238E27FC236}">
                <a16:creationId xmlns:a16="http://schemas.microsoft.com/office/drawing/2014/main" id="{E2C59C78-6D53-8646-9A95-1F8D299BB94F}"/>
              </a:ext>
            </a:extLst>
          </p:cNvPr>
          <p:cNvSpPr/>
          <p:nvPr userDrawn="1"/>
        </p:nvSpPr>
        <p:spPr>
          <a:xfrm>
            <a:off x="34928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C2F09607-7E9D-374D-A1CD-5A482927BC01}"/>
              </a:ext>
            </a:extLst>
          </p:cNvPr>
          <p:cNvSpPr/>
          <p:nvPr userDrawn="1"/>
        </p:nvSpPr>
        <p:spPr>
          <a:xfrm>
            <a:off x="59693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94668E5-276E-1445-BDAE-49F4DDA69CCA}"/>
              </a:ext>
            </a:extLst>
          </p:cNvPr>
          <p:cNvSpPr/>
          <p:nvPr userDrawn="1"/>
        </p:nvSpPr>
        <p:spPr>
          <a:xfrm>
            <a:off x="84458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438AA64-0977-DD47-B628-002881591A10}"/>
              </a:ext>
            </a:extLst>
          </p:cNvPr>
          <p:cNvSpPr/>
          <p:nvPr userDrawn="1"/>
        </p:nvSpPr>
        <p:spPr>
          <a:xfrm>
            <a:off x="34928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0247FFB0-EDDE-EA48-A968-41A2770FC3FB}"/>
              </a:ext>
            </a:extLst>
          </p:cNvPr>
          <p:cNvSpPr/>
          <p:nvPr userDrawn="1"/>
        </p:nvSpPr>
        <p:spPr>
          <a:xfrm>
            <a:off x="59693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07A49C95-6310-C74D-9682-7A6767433370}"/>
              </a:ext>
            </a:extLst>
          </p:cNvPr>
          <p:cNvSpPr/>
          <p:nvPr userDrawn="1"/>
        </p:nvSpPr>
        <p:spPr>
          <a:xfrm>
            <a:off x="84458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Marcador de posición de imagen 66">
            <a:extLst>
              <a:ext uri="{FF2B5EF4-FFF2-40B4-BE49-F238E27FC236}">
                <a16:creationId xmlns:a16="http://schemas.microsoft.com/office/drawing/2014/main" id="{A1755225-785F-5448-B628-CFE0B4C5CF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93459" y="591672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9" name="Marcador de posición de imagen 66">
            <a:extLst>
              <a:ext uri="{FF2B5EF4-FFF2-40B4-BE49-F238E27FC236}">
                <a16:creationId xmlns:a16="http://schemas.microsoft.com/office/drawing/2014/main" id="{A037E2A5-16F3-9F4B-8AE9-8F72E0E587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0907" y="582707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0" name="Marcador de posición de imagen 66">
            <a:extLst>
              <a:ext uri="{FF2B5EF4-FFF2-40B4-BE49-F238E27FC236}">
                <a16:creationId xmlns:a16="http://schemas.microsoft.com/office/drawing/2014/main" id="{256F0871-D2F4-E542-9851-6C3A8D698D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607236" y="600636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1" name="Marcador de posición de imagen 66">
            <a:extLst>
              <a:ext uri="{FF2B5EF4-FFF2-40B4-BE49-F238E27FC236}">
                <a16:creationId xmlns:a16="http://schemas.microsoft.com/office/drawing/2014/main" id="{8CEFDF74-B223-2542-8DCD-61AA725E09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1388" y="3603813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2" name="Marcador de posición de imagen 66">
            <a:extLst>
              <a:ext uri="{FF2B5EF4-FFF2-40B4-BE49-F238E27FC236}">
                <a16:creationId xmlns:a16="http://schemas.microsoft.com/office/drawing/2014/main" id="{6C2A9B57-6E54-D242-9B05-FE11407A19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8836" y="3594848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3" name="Marcador de posición de imagen 66">
            <a:extLst>
              <a:ext uri="{FF2B5EF4-FFF2-40B4-BE49-F238E27FC236}">
                <a16:creationId xmlns:a16="http://schemas.microsoft.com/office/drawing/2014/main" id="{A05BFF2A-D445-4148-8C8D-ADDF65192C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25165" y="3612777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D092346E-FC37-4385-A17D-6A7D6FCFEAA5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169A1E84-A3A7-47B7-A4B0-7EA9F6F4DE09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C38BD84-76CF-49C4-AEAD-542504CDE1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21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4088">
          <p15:clr>
            <a:srgbClr val="FBAE40"/>
          </p15:clr>
        </p15:guide>
        <p15:guide id="8" pos="2026">
          <p15:clr>
            <a:srgbClr val="FBAE40"/>
          </p15:clr>
        </p15:guide>
        <p15:guide id="9" pos="56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238E39C5-4C71-441A-B518-4493523C34A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D76AF70-71F9-4B5F-8E5C-E9202753F7BD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2BA7CC9-007F-44E9-B73D-98678BB658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95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A"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28ACC4-79F2-5244-B5CC-6B07D0FFCF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75">
            <a:fgClr>
              <a:srgbClr val="E2E2E2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Graphik Medium" panose="020B0503030202060203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IMAGE PLACEHOLDER</a:t>
            </a:r>
          </a:p>
          <a:p>
            <a:endParaRPr lang="en-US" noProof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2C52899-C487-47DC-BBD6-9EEC870C83D1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93962C8-DF05-4361-9B20-E6AB3610146C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39F7265-27A7-4BD1-BE36-0683F7A737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B"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ción de imagen 2">
            <a:extLst>
              <a:ext uri="{FF2B5EF4-FFF2-40B4-BE49-F238E27FC236}">
                <a16:creationId xmlns:a16="http://schemas.microsoft.com/office/drawing/2014/main" id="{5590149F-84F3-D74F-B6D5-73DBF54ADC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75">
            <a:fgClr>
              <a:srgbClr val="E2E2E2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 noProof="0"/>
              <a:t>IMAGE PLACEHOLDER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ADC66E2D-3F6C-4BCD-A5D7-1A63227AA7F8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BBF8A8C-1ABA-4050-AF74-B2338A62F3BC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F9B382-4C9B-4A6B-BAD7-C95F4D3373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6">
            <a:extLst>
              <a:ext uri="{FF2B5EF4-FFF2-40B4-BE49-F238E27FC236}">
                <a16:creationId xmlns:a16="http://schemas.microsoft.com/office/drawing/2014/main" id="{676DC24E-5825-8A44-ABE8-ACE2E1800F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BF91139-5AAB-4108-8C67-FF0774CD17F3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E68C901-F424-4EF0-A67F-7AEB0A80308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D798AAC-4E16-4480-BE0C-B3CDA8858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88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8497CD-B290-4B4D-AAD0-3875E4D93C0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5A12F53-B829-484C-926C-5BED65B8D291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B53031-9CB2-44B2-A116-2AF81300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E24EA6-6AAE-CC44-B5C1-15F4E5B6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1D2E874-BDB1-5C40-846F-384F93B8E3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87097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ECC48315-4711-674F-87A1-C8C908251505}"/>
              </a:ext>
            </a:extLst>
          </p:cNvPr>
          <p:cNvGrpSpPr/>
          <p:nvPr userDrawn="1"/>
        </p:nvGrpSpPr>
        <p:grpSpPr>
          <a:xfrm>
            <a:off x="771818" y="1574077"/>
            <a:ext cx="11420182" cy="5275581"/>
            <a:chOff x="771818" y="1574077"/>
            <a:chExt cx="11420182" cy="5275581"/>
          </a:xfrm>
        </p:grpSpPr>
        <p:cxnSp>
          <p:nvCxnSpPr>
            <p:cNvPr id="35" name="Straight Connector 162">
              <a:extLst>
                <a:ext uri="{FF2B5EF4-FFF2-40B4-BE49-F238E27FC236}">
                  <a16:creationId xmlns:a16="http://schemas.microsoft.com/office/drawing/2014/main" id="{A4E32C9A-4F46-4E4B-B6D1-41C99DA497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1629714"/>
              <a:ext cx="113829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62">
              <a:extLst>
                <a:ext uri="{FF2B5EF4-FFF2-40B4-BE49-F238E27FC236}">
                  <a16:creationId xmlns:a16="http://schemas.microsoft.com/office/drawing/2014/main" id="{BF5281AB-ABC0-8B40-B04A-DED8A729A4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2546184"/>
              <a:ext cx="11420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7">
              <a:extLst>
                <a:ext uri="{FF2B5EF4-FFF2-40B4-BE49-F238E27FC236}">
                  <a16:creationId xmlns:a16="http://schemas.microsoft.com/office/drawing/2014/main" id="{BA7F5968-99B1-7C44-9858-45C421208E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60949" y="1574077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7">
              <a:extLst>
                <a:ext uri="{FF2B5EF4-FFF2-40B4-BE49-F238E27FC236}">
                  <a16:creationId xmlns:a16="http://schemas.microsoft.com/office/drawing/2014/main" id="{C96C7FB3-D3A1-6143-8D8D-85F6EDEE9C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88039" y="162137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E6834266-C94B-3C42-9873-64067AFE4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0DE8E4A0-9097-1445-8ADD-1A9854588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3517DA86-BBCE-458C-B3AD-1B21B02306CE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B9280A30-3C7A-4419-827D-5B44640FD5E6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DE82E23-D39F-4F36-90E3-20883C16C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3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A59613F8-ADAB-CA4A-B14E-8A0A2FE01929}"/>
              </a:ext>
            </a:extLst>
          </p:cNvPr>
          <p:cNvGrpSpPr/>
          <p:nvPr userDrawn="1"/>
        </p:nvGrpSpPr>
        <p:grpSpPr>
          <a:xfrm>
            <a:off x="1094990" y="1629714"/>
            <a:ext cx="11097009" cy="5228284"/>
            <a:chOff x="1094990" y="1629714"/>
            <a:chExt cx="11097009" cy="5228284"/>
          </a:xfrm>
        </p:grpSpPr>
        <p:cxnSp>
          <p:nvCxnSpPr>
            <p:cNvPr id="40" name="Straight Connector 162">
              <a:extLst>
                <a:ext uri="{FF2B5EF4-FFF2-40B4-BE49-F238E27FC236}">
                  <a16:creationId xmlns:a16="http://schemas.microsoft.com/office/drawing/2014/main" id="{82117CC5-E604-5E47-B364-80E248A862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162971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62">
              <a:extLst>
                <a:ext uri="{FF2B5EF4-FFF2-40B4-BE49-F238E27FC236}">
                  <a16:creationId xmlns:a16="http://schemas.microsoft.com/office/drawing/2014/main" id="{8272F833-64D5-9C4D-93E9-976746AC7B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254618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209D5FB9-C86F-9846-83E7-F5F2C1A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164341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7">
              <a:extLst>
                <a:ext uri="{FF2B5EF4-FFF2-40B4-BE49-F238E27FC236}">
                  <a16:creationId xmlns:a16="http://schemas.microsoft.com/office/drawing/2014/main" id="{58E8D581-E255-CC44-87B7-E4517A10F1C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18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8">
              <a:extLst>
                <a:ext uri="{FF2B5EF4-FFF2-40B4-BE49-F238E27FC236}">
                  <a16:creationId xmlns:a16="http://schemas.microsoft.com/office/drawing/2014/main" id="{F3E4F0DA-8D5D-6E42-958A-B3EF22328F8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903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9">
              <a:extLst>
                <a:ext uri="{FF2B5EF4-FFF2-40B4-BE49-F238E27FC236}">
                  <a16:creationId xmlns:a16="http://schemas.microsoft.com/office/drawing/2014/main" id="{838EE874-7537-674B-86F0-953F4AC0EBB7}"/>
                </a:ext>
              </a:extLst>
            </p:cNvPr>
            <p:cNvCxnSpPr>
              <a:cxnSpLocks/>
            </p:cNvCxnSpPr>
            <p:nvPr/>
          </p:nvCxnSpPr>
          <p:spPr>
            <a:xfrm>
              <a:off x="9951970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34FE62F-BD6B-41AA-BAE9-A5ED9E8A084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7A06FC10-F3AD-4CF4-AFC3-B482D5E0EC9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DF633DE-D907-4F25-9A27-8E607B29F2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D07375BF-1028-4129-8006-19AFFF7D2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5188BFF-E113-4DD1-8D21-81FACDC092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4310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1B01F525-AB5F-4998-9DB9-911AFDC3A67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2E332EF1-769A-4955-AC31-927D2717F187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36FB9DB-5038-46A7-AC32-213A134C04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7466D14-4CAD-47A0-B9E3-6E4EDF8C2A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569799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6B620F4-60F1-4F86-98F3-07FB57DE1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569799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6225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15">
            <a:extLst>
              <a:ext uri="{FF2B5EF4-FFF2-40B4-BE49-F238E27FC236}">
                <a16:creationId xmlns:a16="http://schemas.microsoft.com/office/drawing/2014/main" id="{9FDFFAFE-56D3-1F48-A383-3E082ADF5FDC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noProof="0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07BEC089-41ED-4C0E-8C3B-DD3037F824C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146254C1-1C3A-4D61-BB9D-F7525477543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D4036590-9F0A-4018-9CE7-87DA04CB94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6A83F99-29BB-4FDD-9BD8-39BCA6E204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569799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02B52BE-EFC7-43F2-8257-1E473A2348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569799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40021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454B0C8B-A775-2441-BA44-8D3C9B423E43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DA9292-D997-854B-9F89-F183E5B233F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8005" y="1512277"/>
            <a:ext cx="11420175" cy="4577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Content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158B90E5-422F-47F4-B744-F3E765AB4BCA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9E63D88-46DE-4CF8-8C60-0DAF84C92AAE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BAB9383-BD82-4EB8-8F3D-FF34C991EB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FCBA5C8-E571-443B-8814-FD0E4885C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F8D6DE5-30CC-4BFD-8D5E-30C1B232F1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90288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00651B1-8EDD-491F-B01F-05890B44F3DC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D0591A-EE62-4339-9D2C-92B499BF5AB7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F5DDC6-CE00-476F-A78D-6227FB4CF3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1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C53859EC-3DC8-4711-AAAB-B8139D03AE05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5" name="TextBox 6">
            <a:extLst>
              <a:ext uri="{FF2B5EF4-FFF2-40B4-BE49-F238E27FC236}">
                <a16:creationId xmlns:a16="http://schemas.microsoft.com/office/drawing/2014/main" id="{3E34225D-793B-469A-BB1D-5B854B2D1C96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E54B1AC-A429-48BB-9FCA-059770FEF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431223B-B619-4191-B870-3FD65CED4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F7FE0CC-6E28-484E-9DA0-7AD0B9006E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79927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5F71212-873E-4C4C-880C-5E0BAF4CB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s-ES"/>
              <a:t>SMALL TITLE HERE</a:t>
            </a:r>
            <a:endParaRPr lang="es-CR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1B08B5F-84DB-4457-87D5-8A6FC1336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s-ES"/>
              <a:t>SUBTITLE HERE</a:t>
            </a:r>
            <a:endParaRPr lang="es-CR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66C0E77-6D49-4C75-B62D-7FB2C449BCE9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4B2C520-1EF3-475A-ADC2-656398D6F53E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3D71A69-09FB-4D90-84A4-DCA137CC78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1">
            <a:extLst>
              <a:ext uri="{FF2B5EF4-FFF2-40B4-BE49-F238E27FC236}">
                <a16:creationId xmlns:a16="http://schemas.microsoft.com/office/drawing/2014/main" id="{74570D30-EA72-48D2-84EB-FB740C890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s-ES"/>
              <a:t>SMALL TITLE HERE</a:t>
            </a:r>
            <a:endParaRPr lang="es-CR"/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FA2C2E10-D440-4F3D-B4F1-749B98D74CD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s-ES"/>
              <a:t>SUBTITLE HERE</a:t>
            </a:r>
            <a:endParaRPr lang="es-CR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DEE33AC8-A006-4C68-B0A0-0741C7BBCA72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E0FEC60-2A67-4830-8576-0C448B5C6750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B476661-5152-4F45-9C71-AC31BF3C3A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846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>
            <a:extLst>
              <a:ext uri="{FF2B5EF4-FFF2-40B4-BE49-F238E27FC236}">
                <a16:creationId xmlns:a16="http://schemas.microsoft.com/office/drawing/2014/main" id="{D7F528E8-B4D2-48DA-9029-AA7D36C45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s-ES"/>
              <a:t>SMALL TITLE HERE</a:t>
            </a:r>
            <a:endParaRPr lang="es-CR"/>
          </a:p>
        </p:txBody>
      </p:sp>
      <p:sp>
        <p:nvSpPr>
          <p:cNvPr id="65" name="Marcador de contenido 2">
            <a:extLst>
              <a:ext uri="{FF2B5EF4-FFF2-40B4-BE49-F238E27FC236}">
                <a16:creationId xmlns:a16="http://schemas.microsoft.com/office/drawing/2014/main" id="{80ED31BC-0780-4D66-BDCF-7CCE68C96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s-ES"/>
              <a:t>SUBTITLE HERE</a:t>
            </a:r>
            <a:endParaRPr lang="es-CR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D49A565-0A80-43E9-8667-D0D9A708C50C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D7862B1-7B0B-41E5-A861-D994406CE848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A87749-81EB-42D1-874E-D391F4CFA6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62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1A4068-ED2D-469C-AED3-2A42CD7FF035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F9BDE80-418E-445D-8E2A-27DC034F0C29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4072DC-5FA4-43BE-B9CF-B4B87CA676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9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4088">
          <p15:clr>
            <a:srgbClr val="FBAE40"/>
          </p15:clr>
        </p15:guide>
        <p15:guide id="8" pos="2026">
          <p15:clr>
            <a:srgbClr val="FBAE40"/>
          </p15:clr>
        </p15:guide>
        <p15:guide id="9" pos="565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8497CD-B290-4B4D-AAD0-3875E4D93C0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5A12F53-B829-484C-926C-5BED65B8D291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B53031-9CB2-44B2-A116-2AF81300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E24EA6-6AAE-CC44-B5C1-15F4E5B6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s-ES"/>
              <a:t>SMALL TITLE HERE</a:t>
            </a:r>
            <a:endParaRPr lang="es-CR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1D2E874-BDB1-5C40-846F-384F93B8E3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s-ES"/>
              <a:t>SUBTITLE HERE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7923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7D16F9A-29B0-45F6-99BB-E189C31FEC08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660775C-AFD9-4D59-92EF-0029D048BA23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F29FFD9-A1DA-4768-B61A-7431A35FF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D2141-4E17-4749-9782-1D7157CD5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s-CR"/>
              <a:t>IMAGE PLACEHOLDER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AFDB66BA-5709-4DCC-895B-AAE079026AFE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86648B5-7327-49AC-ABB9-A8FA8E8BAB6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544F844-52CD-44D2-9340-A42AD26B0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62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7">
            <a:extLst>
              <a:ext uri="{FF2B5EF4-FFF2-40B4-BE49-F238E27FC236}">
                <a16:creationId xmlns:a16="http://schemas.microsoft.com/office/drawing/2014/main" id="{81A3E88C-E026-454D-A61B-52B9D85D997D}"/>
              </a:ext>
            </a:extLst>
          </p:cNvPr>
          <p:cNvCxnSpPr>
            <a:cxnSpLocks/>
          </p:cNvCxnSpPr>
          <p:nvPr userDrawn="1"/>
        </p:nvCxnSpPr>
        <p:spPr>
          <a:xfrm>
            <a:off x="721894" y="0"/>
            <a:ext cx="0" cy="3683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0">
            <a:extLst>
              <a:ext uri="{FF2B5EF4-FFF2-40B4-BE49-F238E27FC236}">
                <a16:creationId xmlns:a16="http://schemas.microsoft.com/office/drawing/2014/main" id="{6948D827-4E0E-0843-B0E6-8D576669C96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68300"/>
            <a:ext cx="721894" cy="4794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posición de imagen 3">
            <a:extLst>
              <a:ext uri="{FF2B5EF4-FFF2-40B4-BE49-F238E27FC236}">
                <a16:creationId xmlns:a16="http://schemas.microsoft.com/office/drawing/2014/main" id="{0B08E5EF-FDB5-8B49-81EC-B63DA50E8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18805" cy="6846266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</p:pic>
      <p:sp>
        <p:nvSpPr>
          <p:cNvPr id="10" name="Rectangle 62">
            <a:extLst>
              <a:ext uri="{FF2B5EF4-FFF2-40B4-BE49-F238E27FC236}">
                <a16:creationId xmlns:a16="http://schemas.microsoft.com/office/drawing/2014/main" id="{267E5465-A7BE-3542-A894-01B684A7735A}"/>
              </a:ext>
            </a:extLst>
          </p:cNvPr>
          <p:cNvSpPr/>
          <p:nvPr userDrawn="1"/>
        </p:nvSpPr>
        <p:spPr>
          <a:xfrm>
            <a:off x="-12860" y="-2"/>
            <a:ext cx="12217720" cy="684626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0"/>
                  <a:alpha val="53000"/>
                </a:schemeClr>
              </a:gs>
              <a:gs pos="41000">
                <a:schemeClr val="tx1">
                  <a:lumMod val="0"/>
                  <a:alpha val="8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97">
            <a:extLst>
              <a:ext uri="{FF2B5EF4-FFF2-40B4-BE49-F238E27FC236}">
                <a16:creationId xmlns:a16="http://schemas.microsoft.com/office/drawing/2014/main" id="{EC4A1658-A14D-6D42-8B56-55B643FAC893}"/>
              </a:ext>
            </a:extLst>
          </p:cNvPr>
          <p:cNvGrpSpPr/>
          <p:nvPr userDrawn="1"/>
        </p:nvGrpSpPr>
        <p:grpSpPr>
          <a:xfrm rot="5400000">
            <a:off x="11157779" y="39282"/>
            <a:ext cx="925285" cy="1433010"/>
            <a:chOff x="10358677" y="5133706"/>
            <a:chExt cx="925285" cy="1433010"/>
          </a:xfrm>
        </p:grpSpPr>
        <p:sp>
          <p:nvSpPr>
            <p:cNvPr id="14" name="Oval 101">
              <a:extLst>
                <a:ext uri="{FF2B5EF4-FFF2-40B4-BE49-F238E27FC236}">
                  <a16:creationId xmlns:a16="http://schemas.microsoft.com/office/drawing/2014/main" id="{EE08869B-3354-E645-9DF7-945995E7D7D4}"/>
                </a:ext>
              </a:extLst>
            </p:cNvPr>
            <p:cNvSpPr/>
            <p:nvPr/>
          </p:nvSpPr>
          <p:spPr>
            <a:xfrm rot="5400000">
              <a:off x="10851167" y="5133706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02">
              <a:extLst>
                <a:ext uri="{FF2B5EF4-FFF2-40B4-BE49-F238E27FC236}">
                  <a16:creationId xmlns:a16="http://schemas.microsoft.com/office/drawing/2014/main" id="{442CF38C-9393-3343-BD37-FA37FED17C91}"/>
                </a:ext>
              </a:extLst>
            </p:cNvPr>
            <p:cNvSpPr/>
            <p:nvPr/>
          </p:nvSpPr>
          <p:spPr>
            <a:xfrm rot="5400000">
              <a:off x="10851167" y="5382999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12">
              <a:extLst>
                <a:ext uri="{FF2B5EF4-FFF2-40B4-BE49-F238E27FC236}">
                  <a16:creationId xmlns:a16="http://schemas.microsoft.com/office/drawing/2014/main" id="{C7241DE8-E24C-0844-9A50-0E4C53335188}"/>
                </a:ext>
              </a:extLst>
            </p:cNvPr>
            <p:cNvSpPr/>
            <p:nvPr/>
          </p:nvSpPr>
          <p:spPr>
            <a:xfrm rot="5400000">
              <a:off x="10851167" y="5632291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13">
              <a:extLst>
                <a:ext uri="{FF2B5EF4-FFF2-40B4-BE49-F238E27FC236}">
                  <a16:creationId xmlns:a16="http://schemas.microsoft.com/office/drawing/2014/main" id="{C2B9AB7A-CE93-C741-A77E-7C46CA17C7CB}"/>
                </a:ext>
              </a:extLst>
            </p:cNvPr>
            <p:cNvSpPr/>
            <p:nvPr/>
          </p:nvSpPr>
          <p:spPr>
            <a:xfrm rot="5400000">
              <a:off x="10604922" y="5133706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14">
              <a:extLst>
                <a:ext uri="{FF2B5EF4-FFF2-40B4-BE49-F238E27FC236}">
                  <a16:creationId xmlns:a16="http://schemas.microsoft.com/office/drawing/2014/main" id="{EAD204F3-111A-C949-B118-561BF244ADF1}"/>
                </a:ext>
              </a:extLst>
            </p:cNvPr>
            <p:cNvSpPr/>
            <p:nvPr/>
          </p:nvSpPr>
          <p:spPr>
            <a:xfrm rot="5400000">
              <a:off x="10604922" y="5382999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15">
              <a:extLst>
                <a:ext uri="{FF2B5EF4-FFF2-40B4-BE49-F238E27FC236}">
                  <a16:creationId xmlns:a16="http://schemas.microsoft.com/office/drawing/2014/main" id="{73441851-4F3F-E54F-9DE9-8383A14A138F}"/>
                </a:ext>
              </a:extLst>
            </p:cNvPr>
            <p:cNvSpPr/>
            <p:nvPr/>
          </p:nvSpPr>
          <p:spPr>
            <a:xfrm rot="5400000">
              <a:off x="10604922" y="5632291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16">
              <a:extLst>
                <a:ext uri="{FF2B5EF4-FFF2-40B4-BE49-F238E27FC236}">
                  <a16:creationId xmlns:a16="http://schemas.microsoft.com/office/drawing/2014/main" id="{8A2A1D1B-808F-3143-8B64-FEDF7B63636A}"/>
                </a:ext>
              </a:extLst>
            </p:cNvPr>
            <p:cNvSpPr/>
            <p:nvPr/>
          </p:nvSpPr>
          <p:spPr>
            <a:xfrm rot="5400000">
              <a:off x="10358677" y="5133706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17">
              <a:extLst>
                <a:ext uri="{FF2B5EF4-FFF2-40B4-BE49-F238E27FC236}">
                  <a16:creationId xmlns:a16="http://schemas.microsoft.com/office/drawing/2014/main" id="{05F9A65C-A68A-8C4B-A603-ED65B3871C3B}"/>
                </a:ext>
              </a:extLst>
            </p:cNvPr>
            <p:cNvSpPr/>
            <p:nvPr/>
          </p:nvSpPr>
          <p:spPr>
            <a:xfrm rot="5400000">
              <a:off x="10358677" y="5382999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18">
              <a:extLst>
                <a:ext uri="{FF2B5EF4-FFF2-40B4-BE49-F238E27FC236}">
                  <a16:creationId xmlns:a16="http://schemas.microsoft.com/office/drawing/2014/main" id="{850A4675-4B4B-4945-99AE-FA4191B46103}"/>
                </a:ext>
              </a:extLst>
            </p:cNvPr>
            <p:cNvSpPr/>
            <p:nvPr/>
          </p:nvSpPr>
          <p:spPr>
            <a:xfrm rot="5400000">
              <a:off x="10358677" y="5632291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19">
              <a:extLst>
                <a:ext uri="{FF2B5EF4-FFF2-40B4-BE49-F238E27FC236}">
                  <a16:creationId xmlns:a16="http://schemas.microsoft.com/office/drawing/2014/main" id="{9FC1AE95-E726-4F41-AF0C-D8E2233DC2F4}"/>
                </a:ext>
              </a:extLst>
            </p:cNvPr>
            <p:cNvSpPr/>
            <p:nvPr/>
          </p:nvSpPr>
          <p:spPr>
            <a:xfrm rot="5400000">
              <a:off x="11097413" y="5133706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20">
              <a:extLst>
                <a:ext uri="{FF2B5EF4-FFF2-40B4-BE49-F238E27FC236}">
                  <a16:creationId xmlns:a16="http://schemas.microsoft.com/office/drawing/2014/main" id="{85AF2E93-0E4A-9A41-9E80-637FDBFD34B5}"/>
                </a:ext>
              </a:extLst>
            </p:cNvPr>
            <p:cNvSpPr/>
            <p:nvPr/>
          </p:nvSpPr>
          <p:spPr>
            <a:xfrm rot="5400000">
              <a:off x="11097413" y="5382999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121">
              <a:extLst>
                <a:ext uri="{FF2B5EF4-FFF2-40B4-BE49-F238E27FC236}">
                  <a16:creationId xmlns:a16="http://schemas.microsoft.com/office/drawing/2014/main" id="{A657C455-0478-104E-A8CB-CC1414860B02}"/>
                </a:ext>
              </a:extLst>
            </p:cNvPr>
            <p:cNvSpPr/>
            <p:nvPr/>
          </p:nvSpPr>
          <p:spPr>
            <a:xfrm rot="5400000">
              <a:off x="11097413" y="5632291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22">
              <a:extLst>
                <a:ext uri="{FF2B5EF4-FFF2-40B4-BE49-F238E27FC236}">
                  <a16:creationId xmlns:a16="http://schemas.microsoft.com/office/drawing/2014/main" id="{E1C9F7C9-F2A2-3345-876D-8E0288C18624}"/>
                </a:ext>
              </a:extLst>
            </p:cNvPr>
            <p:cNvSpPr/>
            <p:nvPr/>
          </p:nvSpPr>
          <p:spPr>
            <a:xfrm rot="5400000">
              <a:off x="10851167" y="5881583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23">
              <a:extLst>
                <a:ext uri="{FF2B5EF4-FFF2-40B4-BE49-F238E27FC236}">
                  <a16:creationId xmlns:a16="http://schemas.microsoft.com/office/drawing/2014/main" id="{7C4C3182-7300-1944-8F36-C22AA7315931}"/>
                </a:ext>
              </a:extLst>
            </p:cNvPr>
            <p:cNvSpPr/>
            <p:nvPr/>
          </p:nvSpPr>
          <p:spPr>
            <a:xfrm rot="5400000">
              <a:off x="10851167" y="6130875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24">
              <a:extLst>
                <a:ext uri="{FF2B5EF4-FFF2-40B4-BE49-F238E27FC236}">
                  <a16:creationId xmlns:a16="http://schemas.microsoft.com/office/drawing/2014/main" id="{5EC9E830-D9B3-4241-8A6B-9D1B83084A6C}"/>
                </a:ext>
              </a:extLst>
            </p:cNvPr>
            <p:cNvSpPr/>
            <p:nvPr/>
          </p:nvSpPr>
          <p:spPr>
            <a:xfrm rot="5400000">
              <a:off x="10851167" y="6380167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25">
              <a:extLst>
                <a:ext uri="{FF2B5EF4-FFF2-40B4-BE49-F238E27FC236}">
                  <a16:creationId xmlns:a16="http://schemas.microsoft.com/office/drawing/2014/main" id="{5E5E7F4F-AB0B-7E4C-A1B6-91758E7B9642}"/>
                </a:ext>
              </a:extLst>
            </p:cNvPr>
            <p:cNvSpPr/>
            <p:nvPr/>
          </p:nvSpPr>
          <p:spPr>
            <a:xfrm rot="5400000">
              <a:off x="10604922" y="5881583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26">
              <a:extLst>
                <a:ext uri="{FF2B5EF4-FFF2-40B4-BE49-F238E27FC236}">
                  <a16:creationId xmlns:a16="http://schemas.microsoft.com/office/drawing/2014/main" id="{E4308F16-1577-0E45-8A1F-1A33C0311B7F}"/>
                </a:ext>
              </a:extLst>
            </p:cNvPr>
            <p:cNvSpPr/>
            <p:nvPr/>
          </p:nvSpPr>
          <p:spPr>
            <a:xfrm rot="5400000">
              <a:off x="10604922" y="6130875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27">
              <a:extLst>
                <a:ext uri="{FF2B5EF4-FFF2-40B4-BE49-F238E27FC236}">
                  <a16:creationId xmlns:a16="http://schemas.microsoft.com/office/drawing/2014/main" id="{9F70D78A-3ED0-2346-92A0-F51E087CBBCC}"/>
                </a:ext>
              </a:extLst>
            </p:cNvPr>
            <p:cNvSpPr/>
            <p:nvPr/>
          </p:nvSpPr>
          <p:spPr>
            <a:xfrm rot="5400000">
              <a:off x="10604922" y="6380167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28">
              <a:extLst>
                <a:ext uri="{FF2B5EF4-FFF2-40B4-BE49-F238E27FC236}">
                  <a16:creationId xmlns:a16="http://schemas.microsoft.com/office/drawing/2014/main" id="{9DF1F411-3CF9-6148-B15A-303EBFDA43B8}"/>
                </a:ext>
              </a:extLst>
            </p:cNvPr>
            <p:cNvSpPr/>
            <p:nvPr/>
          </p:nvSpPr>
          <p:spPr>
            <a:xfrm rot="5400000">
              <a:off x="10358677" y="5881583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29">
              <a:extLst>
                <a:ext uri="{FF2B5EF4-FFF2-40B4-BE49-F238E27FC236}">
                  <a16:creationId xmlns:a16="http://schemas.microsoft.com/office/drawing/2014/main" id="{5F90B7D0-CBA2-DA4E-BD1F-1BA0BA523396}"/>
                </a:ext>
              </a:extLst>
            </p:cNvPr>
            <p:cNvSpPr/>
            <p:nvPr/>
          </p:nvSpPr>
          <p:spPr>
            <a:xfrm rot="5400000">
              <a:off x="10358677" y="6130875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30">
              <a:extLst>
                <a:ext uri="{FF2B5EF4-FFF2-40B4-BE49-F238E27FC236}">
                  <a16:creationId xmlns:a16="http://schemas.microsoft.com/office/drawing/2014/main" id="{3CB80ED0-9372-0740-B439-22323D051688}"/>
                </a:ext>
              </a:extLst>
            </p:cNvPr>
            <p:cNvSpPr/>
            <p:nvPr/>
          </p:nvSpPr>
          <p:spPr>
            <a:xfrm rot="5400000">
              <a:off x="10358677" y="6380167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31">
              <a:extLst>
                <a:ext uri="{FF2B5EF4-FFF2-40B4-BE49-F238E27FC236}">
                  <a16:creationId xmlns:a16="http://schemas.microsoft.com/office/drawing/2014/main" id="{3A6F3937-C332-2A46-BDB8-CBDF7C6B1298}"/>
                </a:ext>
              </a:extLst>
            </p:cNvPr>
            <p:cNvSpPr/>
            <p:nvPr/>
          </p:nvSpPr>
          <p:spPr>
            <a:xfrm rot="5400000">
              <a:off x="11097413" y="5881583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132">
              <a:extLst>
                <a:ext uri="{FF2B5EF4-FFF2-40B4-BE49-F238E27FC236}">
                  <a16:creationId xmlns:a16="http://schemas.microsoft.com/office/drawing/2014/main" id="{6552B1F5-F1B7-BB4C-932A-87E0D497FFDE}"/>
                </a:ext>
              </a:extLst>
            </p:cNvPr>
            <p:cNvSpPr/>
            <p:nvPr/>
          </p:nvSpPr>
          <p:spPr>
            <a:xfrm rot="5400000">
              <a:off x="11097413" y="6130875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33">
              <a:extLst>
                <a:ext uri="{FF2B5EF4-FFF2-40B4-BE49-F238E27FC236}">
                  <a16:creationId xmlns:a16="http://schemas.microsoft.com/office/drawing/2014/main" id="{7EF732C7-9DE7-CC48-A4B3-34F818A3EC79}"/>
                </a:ext>
              </a:extLst>
            </p:cNvPr>
            <p:cNvSpPr/>
            <p:nvPr/>
          </p:nvSpPr>
          <p:spPr>
            <a:xfrm rot="5400000">
              <a:off x="11097413" y="6380167"/>
              <a:ext cx="186549" cy="1865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212068C5-9D2E-45C0-9EBF-67181266CA41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E97D9-7C1A-452D-9EBC-58BF97CCF47D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0F06BAC-AB8C-46D5-B960-6B39D30F8A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17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6">
            <a:extLst>
              <a:ext uri="{FF2B5EF4-FFF2-40B4-BE49-F238E27FC236}">
                <a16:creationId xmlns:a16="http://schemas.microsoft.com/office/drawing/2014/main" id="{676DC24E-5825-8A44-ABE8-ACE2E1800F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40" name="Marcador de número de diapositiva 5">
            <a:extLst>
              <a:ext uri="{FF2B5EF4-FFF2-40B4-BE49-F238E27FC236}">
                <a16:creationId xmlns:a16="http://schemas.microsoft.com/office/drawing/2014/main" id="{D2D9BBB4-F99F-41B8-8C15-41F2CF2C1E3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874A3116-4A7A-4398-BCDE-32E6B9714FE3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C326813-8859-4D7C-BBC3-387FFCA129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13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6">
            <a:extLst>
              <a:ext uri="{FF2B5EF4-FFF2-40B4-BE49-F238E27FC236}">
                <a16:creationId xmlns:a16="http://schemas.microsoft.com/office/drawing/2014/main" id="{676DC24E-5825-8A44-ABE8-ACE2E1800FD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44F1DBF-3AAF-4244-84E0-218C9CE8CF98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5D052AE-C721-47CF-9AE0-55E635A51C9A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B72456B-6EAE-4D3B-BE13-967D043C00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5BB-4202-451A-B9D4-62019C3AC2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9999"/>
                </a:solidFill>
                <a:latin typeface="Graphik Semibold" panose="020B0703030202060203" pitchFamily="34" charset="0"/>
              </a:defRPr>
            </a:lvl1pPr>
          </a:lstStyle>
          <a:p>
            <a:r>
              <a:rPr kumimoji="0" lang="en-IE" sz="6000" b="1" i="0" u="none" strike="noStrike" kern="1200" cap="none" spc="0" normalizeH="0" baseline="0" noProof="0">
                <a:ln>
                  <a:noFill/>
                </a:ln>
                <a:solidFill>
                  <a:srgbClr val="00635D"/>
                </a:solidFill>
                <a:effectLst/>
                <a:uLnTx/>
                <a:uFillTx/>
                <a:latin typeface="Futura ND for Nike 365 Cn"/>
                <a:ea typeface="Graphik Extralight" charset="0"/>
                <a:cs typeface="Graphik Extralight" charset="0"/>
              </a:rPr>
              <a:t>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5F361-BEEE-40EF-B8CE-FB560F27F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9018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5982B4E-A48C-46DD-80F8-8D0D0F2B60A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430617C-6A18-403A-AA04-17B007E3B3FF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1EF58BF-15D5-4C6A-A78E-67B38B40F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16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EE3C9C60-4E67-4621-AA24-ED5FF33D884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BB34C54B-1E71-47C2-8C94-1986F5D9ACBF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C5A5C8C-1DB7-4AD1-921B-3513A55B78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3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ECC48315-4711-674F-87A1-C8C908251505}"/>
              </a:ext>
            </a:extLst>
          </p:cNvPr>
          <p:cNvGrpSpPr/>
          <p:nvPr userDrawn="1"/>
        </p:nvGrpSpPr>
        <p:grpSpPr>
          <a:xfrm>
            <a:off x="771818" y="1574077"/>
            <a:ext cx="11420182" cy="5275581"/>
            <a:chOff x="771818" y="1574077"/>
            <a:chExt cx="11420182" cy="5275581"/>
          </a:xfrm>
        </p:grpSpPr>
        <p:cxnSp>
          <p:nvCxnSpPr>
            <p:cNvPr id="35" name="Straight Connector 162">
              <a:extLst>
                <a:ext uri="{FF2B5EF4-FFF2-40B4-BE49-F238E27FC236}">
                  <a16:creationId xmlns:a16="http://schemas.microsoft.com/office/drawing/2014/main" id="{A4E32C9A-4F46-4E4B-B6D1-41C99DA497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1629714"/>
              <a:ext cx="1138292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62">
              <a:extLst>
                <a:ext uri="{FF2B5EF4-FFF2-40B4-BE49-F238E27FC236}">
                  <a16:creationId xmlns:a16="http://schemas.microsoft.com/office/drawing/2014/main" id="{BF5281AB-ABC0-8B40-B04A-DED8A729A4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1818" y="2546184"/>
              <a:ext cx="114201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7">
              <a:extLst>
                <a:ext uri="{FF2B5EF4-FFF2-40B4-BE49-F238E27FC236}">
                  <a16:creationId xmlns:a16="http://schemas.microsoft.com/office/drawing/2014/main" id="{BA7F5968-99B1-7C44-9858-45C421208E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60949" y="1574077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7">
              <a:extLst>
                <a:ext uri="{FF2B5EF4-FFF2-40B4-BE49-F238E27FC236}">
                  <a16:creationId xmlns:a16="http://schemas.microsoft.com/office/drawing/2014/main" id="{C96C7FB3-D3A1-6143-8D8D-85F6EDEE9C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88039" y="162137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Marcador de número de diapositiva 5">
            <a:extLst>
              <a:ext uri="{FF2B5EF4-FFF2-40B4-BE49-F238E27FC236}">
                <a16:creationId xmlns:a16="http://schemas.microsoft.com/office/drawing/2014/main" id="{5034BF90-88EA-4BD1-9F6C-6592AB6E15BB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649C1E6C-2EF3-4FD4-8C0D-36224DD5CFB4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B283089-8022-4CE7-8ECE-4CD3E915E3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4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A59613F8-ADAB-CA4A-B14E-8A0A2FE01929}"/>
              </a:ext>
            </a:extLst>
          </p:cNvPr>
          <p:cNvGrpSpPr/>
          <p:nvPr userDrawn="1"/>
        </p:nvGrpSpPr>
        <p:grpSpPr>
          <a:xfrm>
            <a:off x="1094990" y="1629714"/>
            <a:ext cx="11097009" cy="5228284"/>
            <a:chOff x="1094990" y="1629714"/>
            <a:chExt cx="11097009" cy="5228284"/>
          </a:xfrm>
        </p:grpSpPr>
        <p:cxnSp>
          <p:nvCxnSpPr>
            <p:cNvPr id="40" name="Straight Connector 162">
              <a:extLst>
                <a:ext uri="{FF2B5EF4-FFF2-40B4-BE49-F238E27FC236}">
                  <a16:creationId xmlns:a16="http://schemas.microsoft.com/office/drawing/2014/main" id="{82117CC5-E604-5E47-B364-80E248A862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162971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62">
              <a:extLst>
                <a:ext uri="{FF2B5EF4-FFF2-40B4-BE49-F238E27FC236}">
                  <a16:creationId xmlns:a16="http://schemas.microsoft.com/office/drawing/2014/main" id="{8272F833-64D5-9C4D-93E9-976746AC7B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4990" y="2546184"/>
              <a:ext cx="110970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209D5FB9-C86F-9846-83E7-F5F2C1A4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164341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7">
              <a:extLst>
                <a:ext uri="{FF2B5EF4-FFF2-40B4-BE49-F238E27FC236}">
                  <a16:creationId xmlns:a16="http://schemas.microsoft.com/office/drawing/2014/main" id="{58E8D581-E255-CC44-87B7-E4517A10F1C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18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8">
              <a:extLst>
                <a:ext uri="{FF2B5EF4-FFF2-40B4-BE49-F238E27FC236}">
                  <a16:creationId xmlns:a16="http://schemas.microsoft.com/office/drawing/2014/main" id="{F3E4F0DA-8D5D-6E42-958A-B3EF22328F8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903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9">
              <a:extLst>
                <a:ext uri="{FF2B5EF4-FFF2-40B4-BE49-F238E27FC236}">
                  <a16:creationId xmlns:a16="http://schemas.microsoft.com/office/drawing/2014/main" id="{838EE874-7537-674B-86F0-953F4AC0EBB7}"/>
                </a:ext>
              </a:extLst>
            </p:cNvPr>
            <p:cNvCxnSpPr>
              <a:cxnSpLocks/>
            </p:cNvCxnSpPr>
            <p:nvPr/>
          </p:nvCxnSpPr>
          <p:spPr>
            <a:xfrm>
              <a:off x="9951970" y="1629714"/>
              <a:ext cx="0" cy="522828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Marcador de número de diapositiva 5">
            <a:extLst>
              <a:ext uri="{FF2B5EF4-FFF2-40B4-BE49-F238E27FC236}">
                <a16:creationId xmlns:a16="http://schemas.microsoft.com/office/drawing/2014/main" id="{84C73C5A-91B4-4896-B8BB-B642CC992969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8998ED48-8465-46C1-8A4B-1A34F6ED75AD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5749528-CDF5-439A-9BFB-B9AEBB7ED6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21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BBCF8B25-4ACB-FC4B-B2F5-4B77AFB3EFD6}"/>
              </a:ext>
            </a:extLst>
          </p:cNvPr>
          <p:cNvSpPr/>
          <p:nvPr userDrawn="1"/>
        </p:nvSpPr>
        <p:spPr>
          <a:xfrm>
            <a:off x="0" y="0"/>
            <a:ext cx="5524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944515D-ABD4-D041-86A7-D7738ACBFA70}"/>
              </a:ext>
            </a:extLst>
          </p:cNvPr>
          <p:cNvSpPr/>
          <p:nvPr userDrawn="1"/>
        </p:nvSpPr>
        <p:spPr>
          <a:xfrm rot="16200000">
            <a:off x="-1183324" y="1482234"/>
            <a:ext cx="2990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spc="300">
                <a:latin typeface="Futura" panose="020B0602020204020303" pitchFamily="34" charset="-79"/>
                <a:cs typeface="Futura" panose="020B0602020204020303" pitchFamily="34" charset="-79"/>
              </a:rPr>
              <a:t>LOREM IPSUM TITLE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E8A2DF7C-7EBC-174E-8191-6951DE76FD4A}"/>
              </a:ext>
            </a:extLst>
          </p:cNvPr>
          <p:cNvCxnSpPr>
            <a:cxnSpLocks/>
          </p:cNvCxnSpPr>
          <p:nvPr userDrawn="1"/>
        </p:nvCxnSpPr>
        <p:spPr>
          <a:xfrm>
            <a:off x="55245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56962EA2-7B33-41B7-AA9B-9A0E74CB73DB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AF51B0A8-E272-415B-99CC-3A260DA61AE0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ED04C5-C21B-4A73-BB6E-DFFF3BD704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90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BBCF8B25-4ACB-FC4B-B2F5-4B77AFB3EFD6}"/>
              </a:ext>
            </a:extLst>
          </p:cNvPr>
          <p:cNvSpPr/>
          <p:nvPr userDrawn="1"/>
        </p:nvSpPr>
        <p:spPr>
          <a:xfrm>
            <a:off x="0" y="0"/>
            <a:ext cx="5524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944515D-ABD4-D041-86A7-D7738ACBFA70}"/>
              </a:ext>
            </a:extLst>
          </p:cNvPr>
          <p:cNvSpPr/>
          <p:nvPr userDrawn="1"/>
        </p:nvSpPr>
        <p:spPr>
          <a:xfrm rot="16200000">
            <a:off x="-1183324" y="1482234"/>
            <a:ext cx="2990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spc="300">
                <a:latin typeface="Futura" panose="020B0602020204020303" pitchFamily="34" charset="-79"/>
                <a:cs typeface="Futura" panose="020B0602020204020303" pitchFamily="34" charset="-79"/>
              </a:rPr>
              <a:t>LOREM IPSUM TITLE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E8A2DF7C-7EBC-174E-8191-6951DE76FD4A}"/>
              </a:ext>
            </a:extLst>
          </p:cNvPr>
          <p:cNvCxnSpPr>
            <a:cxnSpLocks/>
          </p:cNvCxnSpPr>
          <p:nvPr userDrawn="1"/>
        </p:nvCxnSpPr>
        <p:spPr>
          <a:xfrm>
            <a:off x="55245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ción de imagen 66">
            <a:extLst>
              <a:ext uri="{FF2B5EF4-FFF2-40B4-BE49-F238E27FC236}">
                <a16:creationId xmlns:a16="http://schemas.microsoft.com/office/drawing/2014/main" id="{004F1EA3-3B3B-A14D-A109-84E1D1149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3" y="797859"/>
            <a:ext cx="5189350" cy="52622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62EE5E39-CC0B-4049-99DA-D6AB2FBBF7C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18616DC-5FBA-4946-BF90-1798344C7DF5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6C032DB-D5A9-4E00-BCF0-8CAE2D3872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8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2D8061E4-53CE-4779-8570-F78DDD5A8BC9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179B3286-BB10-43D8-9474-BF68A1D144E4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74A20940-D290-4F9C-A93D-472EC67E50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8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15">
            <a:extLst>
              <a:ext uri="{FF2B5EF4-FFF2-40B4-BE49-F238E27FC236}">
                <a16:creationId xmlns:a16="http://schemas.microsoft.com/office/drawing/2014/main" id="{9FDFFAFE-56D3-1F48-A383-3E082ADF5FDC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7" name="Marcador de posición de imagen 66">
            <a:extLst>
              <a:ext uri="{FF2B5EF4-FFF2-40B4-BE49-F238E27FC236}">
                <a16:creationId xmlns:a16="http://schemas.microsoft.com/office/drawing/2014/main" id="{8F209042-50E0-D249-BD83-4C2DA2F28E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152" y="365125"/>
            <a:ext cx="5410793" cy="574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D3C54E61-BFA7-49D6-8024-89E1DBECA10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A139F80F-E364-4B31-A6AD-2761B02DB012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362E8CB-3EBF-4B8F-9EE4-E21C33EA42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84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s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454B0C8B-A775-2441-BA44-8D3C9B423E43}"/>
              </a:ext>
            </a:extLst>
          </p:cNvPr>
          <p:cNvSpPr/>
          <p:nvPr userDrawn="1"/>
        </p:nvSpPr>
        <p:spPr>
          <a:xfrm>
            <a:off x="-3114733" y="-3187030"/>
            <a:ext cx="6549662" cy="6549662"/>
          </a:xfrm>
          <a:custGeom>
            <a:avLst/>
            <a:gdLst>
              <a:gd name="connsiteX0" fmla="*/ 2886040 w 5772080"/>
              <a:gd name="connsiteY0" fmla="*/ 1023551 h 5772080"/>
              <a:gd name="connsiteX1" fmla="*/ 1023552 w 5772080"/>
              <a:gd name="connsiteY1" fmla="*/ 2886040 h 5772080"/>
              <a:gd name="connsiteX2" fmla="*/ 2886040 w 5772080"/>
              <a:gd name="connsiteY2" fmla="*/ 4748529 h 5772080"/>
              <a:gd name="connsiteX3" fmla="*/ 4748528 w 5772080"/>
              <a:gd name="connsiteY3" fmla="*/ 2886040 h 5772080"/>
              <a:gd name="connsiteX4" fmla="*/ 2886040 w 5772080"/>
              <a:gd name="connsiteY4" fmla="*/ 1023551 h 5772080"/>
              <a:gd name="connsiteX5" fmla="*/ 2886040 w 5772080"/>
              <a:gd name="connsiteY5" fmla="*/ 0 h 5772080"/>
              <a:gd name="connsiteX6" fmla="*/ 5772080 w 5772080"/>
              <a:gd name="connsiteY6" fmla="*/ 2886040 h 5772080"/>
              <a:gd name="connsiteX7" fmla="*/ 2886040 w 5772080"/>
              <a:gd name="connsiteY7" fmla="*/ 5772080 h 5772080"/>
              <a:gd name="connsiteX8" fmla="*/ 0 w 5772080"/>
              <a:gd name="connsiteY8" fmla="*/ 2886040 h 5772080"/>
              <a:gd name="connsiteX9" fmla="*/ 2886040 w 5772080"/>
              <a:gd name="connsiteY9" fmla="*/ 0 h 577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2080" h="5772080">
                <a:moveTo>
                  <a:pt x="2886040" y="1023551"/>
                </a:moveTo>
                <a:cubicBezTo>
                  <a:pt x="1857416" y="1023551"/>
                  <a:pt x="1023552" y="1857416"/>
                  <a:pt x="1023552" y="2886040"/>
                </a:cubicBezTo>
                <a:cubicBezTo>
                  <a:pt x="1023552" y="3914664"/>
                  <a:pt x="1857416" y="4748529"/>
                  <a:pt x="2886040" y="4748529"/>
                </a:cubicBezTo>
                <a:cubicBezTo>
                  <a:pt x="3914664" y="4748529"/>
                  <a:pt x="4748528" y="3914664"/>
                  <a:pt x="4748528" y="2886040"/>
                </a:cubicBezTo>
                <a:cubicBezTo>
                  <a:pt x="4748528" y="1857416"/>
                  <a:pt x="3914664" y="1023551"/>
                  <a:pt x="2886040" y="1023551"/>
                </a:cubicBezTo>
                <a:close/>
                <a:moveTo>
                  <a:pt x="2886040" y="0"/>
                </a:moveTo>
                <a:cubicBezTo>
                  <a:pt x="4479956" y="0"/>
                  <a:pt x="5772080" y="1292124"/>
                  <a:pt x="5772080" y="2886040"/>
                </a:cubicBezTo>
                <a:cubicBezTo>
                  <a:pt x="5772080" y="4479956"/>
                  <a:pt x="4479956" y="5772080"/>
                  <a:pt x="2886040" y="5772080"/>
                </a:cubicBezTo>
                <a:cubicBezTo>
                  <a:pt x="1292124" y="5772080"/>
                  <a:pt x="0" y="4479956"/>
                  <a:pt x="0" y="2886040"/>
                </a:cubicBezTo>
                <a:cubicBezTo>
                  <a:pt x="0" y="1292124"/>
                  <a:pt x="1292124" y="0"/>
                  <a:pt x="2886040" y="0"/>
                </a:cubicBezTo>
                <a:close/>
              </a:path>
            </a:pathLst>
          </a:custGeom>
          <a:pattFill prst="pct10">
            <a:fgClr>
              <a:srgbClr val="FF7312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DA9292-D997-854B-9F89-F183E5B233F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714501"/>
            <a:ext cx="10515600" cy="4375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rial Nova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Content </a:t>
            </a:r>
            <a:r>
              <a:rPr lang="es-ES" err="1"/>
              <a:t>here</a:t>
            </a:r>
            <a:endParaRPr lang="es-ES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D905D858-1C94-44AA-8FF8-87B872ABB7A1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2F37020F-0D41-408B-8D4C-B143D8F4E85A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A345794-6FE0-4475-BA18-2E1990BC3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1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4">
            <a:extLst>
              <a:ext uri="{FF2B5EF4-FFF2-40B4-BE49-F238E27FC236}">
                <a16:creationId xmlns:a16="http://schemas.microsoft.com/office/drawing/2014/main" id="{E2C59C78-6D53-8646-9A95-1F8D299BB94F}"/>
              </a:ext>
            </a:extLst>
          </p:cNvPr>
          <p:cNvSpPr/>
          <p:nvPr userDrawn="1"/>
        </p:nvSpPr>
        <p:spPr>
          <a:xfrm>
            <a:off x="34928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C2F09607-7E9D-374D-A1CD-5A482927BC01}"/>
              </a:ext>
            </a:extLst>
          </p:cNvPr>
          <p:cNvSpPr/>
          <p:nvPr userDrawn="1"/>
        </p:nvSpPr>
        <p:spPr>
          <a:xfrm>
            <a:off x="59693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94668E5-276E-1445-BDAE-49F4DDA69CCA}"/>
              </a:ext>
            </a:extLst>
          </p:cNvPr>
          <p:cNvSpPr/>
          <p:nvPr userDrawn="1"/>
        </p:nvSpPr>
        <p:spPr>
          <a:xfrm>
            <a:off x="8445864" y="4001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438AA64-0977-DD47-B628-002881591A10}"/>
              </a:ext>
            </a:extLst>
          </p:cNvPr>
          <p:cNvSpPr/>
          <p:nvPr userDrawn="1"/>
        </p:nvSpPr>
        <p:spPr>
          <a:xfrm>
            <a:off x="34928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0247FFB0-EDDE-EA48-A968-41A2770FC3FB}"/>
              </a:ext>
            </a:extLst>
          </p:cNvPr>
          <p:cNvSpPr/>
          <p:nvPr userDrawn="1"/>
        </p:nvSpPr>
        <p:spPr>
          <a:xfrm>
            <a:off x="59693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07A49C95-6310-C74D-9682-7A6767433370}"/>
              </a:ext>
            </a:extLst>
          </p:cNvPr>
          <p:cNvSpPr/>
          <p:nvPr userDrawn="1"/>
        </p:nvSpPr>
        <p:spPr>
          <a:xfrm>
            <a:off x="8445864" y="3384653"/>
            <a:ext cx="2335322" cy="2044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R"/>
          </a:p>
        </p:txBody>
      </p:sp>
      <p:sp>
        <p:nvSpPr>
          <p:cNvPr id="28" name="Marcador de posición de imagen 66">
            <a:extLst>
              <a:ext uri="{FF2B5EF4-FFF2-40B4-BE49-F238E27FC236}">
                <a16:creationId xmlns:a16="http://schemas.microsoft.com/office/drawing/2014/main" id="{A1755225-785F-5448-B628-CFE0B4C5CF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93459" y="591672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9" name="Marcador de posición de imagen 66">
            <a:extLst>
              <a:ext uri="{FF2B5EF4-FFF2-40B4-BE49-F238E27FC236}">
                <a16:creationId xmlns:a16="http://schemas.microsoft.com/office/drawing/2014/main" id="{A037E2A5-16F3-9F4B-8AE9-8F72E0E5876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0907" y="582707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10" name="Marcador de posición de imagen 66">
            <a:extLst>
              <a:ext uri="{FF2B5EF4-FFF2-40B4-BE49-F238E27FC236}">
                <a16:creationId xmlns:a16="http://schemas.microsoft.com/office/drawing/2014/main" id="{256F0871-D2F4-E542-9851-6C3A8D698D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607236" y="600636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11" name="Marcador de posición de imagen 66">
            <a:extLst>
              <a:ext uri="{FF2B5EF4-FFF2-40B4-BE49-F238E27FC236}">
                <a16:creationId xmlns:a16="http://schemas.microsoft.com/office/drawing/2014/main" id="{8CEFDF74-B223-2542-8DCD-61AA725E09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1388" y="3603813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12" name="Marcador de posición de imagen 66">
            <a:extLst>
              <a:ext uri="{FF2B5EF4-FFF2-40B4-BE49-F238E27FC236}">
                <a16:creationId xmlns:a16="http://schemas.microsoft.com/office/drawing/2014/main" id="{6C2A9B57-6E54-D242-9B05-FE11407A19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8836" y="3594848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13" name="Marcador de posición de imagen 66">
            <a:extLst>
              <a:ext uri="{FF2B5EF4-FFF2-40B4-BE49-F238E27FC236}">
                <a16:creationId xmlns:a16="http://schemas.microsoft.com/office/drawing/2014/main" id="{A05BFF2A-D445-4148-8C8D-ADDF65192C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25165" y="3612777"/>
            <a:ext cx="1972235" cy="16674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 b="0" i="0" spc="30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s-CR"/>
              <a:t>PLACEHOLDER IMAGE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7994D576-7F4C-486A-BE42-E90A6923D973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3C85782-A75A-407B-B5EF-3F8C30CEE218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739B8F4B-96E6-4799-BE55-E099A6ECA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82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4088">
          <p15:clr>
            <a:srgbClr val="FBAE40"/>
          </p15:clr>
        </p15:guide>
        <p15:guide id="8" pos="2026">
          <p15:clr>
            <a:srgbClr val="FBAE40"/>
          </p15:clr>
        </p15:guide>
        <p15:guide id="9" pos="565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7"/>
          <p:cNvSpPr>
            <a:spLocks noGrp="1"/>
          </p:cNvSpPr>
          <p:nvPr>
            <p:ph type="dt" sz="half" idx="2"/>
          </p:nvPr>
        </p:nvSpPr>
        <p:spPr>
          <a:xfrm>
            <a:off x="10789870" y="6427176"/>
            <a:ext cx="7942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rade Gothic for Nike 365 BdCn" charset="0"/>
                <a:ea typeface="Trade Gothic for Nike 365 BdCn" charset="0"/>
                <a:cs typeface="Trade Gothic for Nike 365 BdCn" charset="0"/>
              </a:defRPr>
            </a:lvl1pPr>
          </a:lstStyle>
          <a:p>
            <a:r>
              <a:rPr lang="en-US"/>
              <a:t>10/20/17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8597" y="207955"/>
            <a:ext cx="11277384" cy="534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cap="all" baseline="0">
                <a:latin typeface="Trade Gothic for Nike 365 BdCn" charset="0"/>
                <a:ea typeface="Trade Gothic for Nike 365 BdCn" charset="0"/>
                <a:cs typeface="Trade Gothic for Nike 365 BdCn" charset="0"/>
              </a:defRPr>
            </a:lvl1pPr>
          </a:lstStyle>
          <a:p>
            <a:pPr lvl="0"/>
            <a:r>
              <a:rPr lang="en-US"/>
              <a:t>TITLE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A70A96-CEF8-4338-B6D5-BC1ED37AD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7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060302"/>
            <a:ext cx="11581517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26641-2186-F24D-B7C5-1B9BD0096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9E638DB-2D39-064B-BFFF-87F489C8BE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3B9CB54-70E0-5D48-A7A0-2A6AE13E1B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D515DCD-64B4-3147-9AC1-0F275C2919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E8AC774-C02E-5641-AFAC-ACF03E3E64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4782392-4399-7E42-AC32-94B62DB2DB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9D73CD5-4883-554D-A123-4EF6BBB22C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FB2A335-3700-DC45-926B-01ACCE24A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59288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5FAD81C-B50D-2A40-A978-4D7E582B34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7190AF1-68CD-D94E-80A7-92A916555A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A64ECFB-5109-DD44-A8BF-7AE717D0F3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5C0CF65-9038-764D-90E3-CB40422D3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BCA8C11-E4DC-D442-9904-6967A7A0EF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8125673-A0A7-DE4B-91A2-C8933901C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12F318A6-B214-0A46-9344-049DE2D379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8479B4F-1FE6-1E46-8CDF-1A5456F1C1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8DDA44A2-8BCE-0F40-95BF-D814D0FADA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C41960D6-D3E8-DD4F-A210-E720F025E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9866F4F1-3946-AA43-B91B-7144C1BC31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03FE9043-F04E-154F-9679-8B3D4F5FF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CD479865-9954-D54F-AB76-6C740E57A2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70C26A49-DF1A-004F-A6DD-98D84CE258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67380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96F2262D-8512-904A-800A-D2EB67E88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89D09150-E2A9-594B-8234-801093C367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DB41E67B-E805-974F-85B8-B2276A41F9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DF537846-0BA3-3740-AFBE-442F90FD59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111EDFB-385C-4D4E-85B9-F09BB6BF13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90B56353-8D1C-3B44-A420-E65FA88754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532EEF70-46C6-224D-AE81-F90D7BB058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553B0F02-4E63-FB42-BB7D-FF1D633D47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90462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CF366CD5-8E57-0F47-9305-3A6E6C300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3D147608-7D85-EE4B-8B65-9B0F8B2F70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E474262C-26B9-AA40-B647-C77DB8AAD0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5617871C-83CE-3540-8601-A50EFD9398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1F8FC28B-6573-2A42-AEA1-D25FAC9300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7F0958EE-2FBB-8B45-A177-C217916EE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2E7E7D3E-1F84-BC44-A31A-2828A8DBB0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4508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3CD00684-7C6B-704C-943A-32606674D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2461849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40B27669-F04A-7A43-B9AD-9FD6032291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300444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614E1FD6-1FC0-6F4C-AF24-9290B522D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3408903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07339033-4FD8-4142-8011-D7AAC6CFC0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381335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8132CA35-CDCB-D34C-BB04-AACA4D86AB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4245449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FBD241F8-6B34-B842-801A-E78FA5062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467261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E9F1239E-FCF9-6041-A159-FB3B4966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98554" y="507706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9" name="Marcador de número de diapositiva 5">
            <a:extLst>
              <a:ext uri="{FF2B5EF4-FFF2-40B4-BE49-F238E27FC236}">
                <a16:creationId xmlns:a16="http://schemas.microsoft.com/office/drawing/2014/main" id="{DBA348D4-5AB8-4C32-9913-BE4AAE64BCE3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FD3E62BC-FBBA-4D1F-849B-A77CCAD8A000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78363EB1-E6C4-4A7A-A920-C07ED8482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80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1539434"/>
            <a:ext cx="11581517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26641-2186-F24D-B7C5-1B9BD0096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6817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9E638DB-2D39-064B-BFFF-87F489C8BE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3B9CB54-70E0-5D48-A7A0-2A6AE13E1B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D515DCD-64B4-3147-9AC1-0F275C2919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E8AC774-C02E-5641-AFAC-ACF03E3E64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64782392-4399-7E42-AC32-94B62DB2DB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9D73CD5-4883-554D-A123-4EF6BBB22C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FB2A335-3700-DC45-926B-01ACCE24A0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0863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5FAD81C-B50D-2A40-A978-4D7E582B34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7190AF1-68CD-D94E-80A7-92A916555A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A64ECFB-5109-DD44-A8BF-7AE717D0F3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5C0CF65-9038-764D-90E3-CB40422D3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BCA8C11-E4DC-D442-9904-6967A7A0EF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8125673-A0A7-DE4B-91A2-C8933901C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12F318A6-B214-0A46-9344-049DE2D379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24909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A8479B4F-1FE6-1E46-8CDF-1A5456F1C1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8DDA44A2-8BCE-0F40-95BF-D814D0FADA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C41960D6-D3E8-DD4F-A210-E720F025E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9866F4F1-3946-AA43-B91B-7144C1BC31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03FE9043-F04E-154F-9679-8B3D4F5FF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CD479865-9954-D54F-AB76-6C740E57A2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70C26A49-DF1A-004F-A6DD-98D84CE258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78955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96F2262D-8512-904A-800A-D2EB67E88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47991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89D09150-E2A9-594B-8234-801093C367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DB41E67B-E805-974F-85B8-B2276A41F9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DF537846-0BA3-3740-AFBE-442F90FD59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B111EDFB-385C-4D4E-85B9-F09BB6BF13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90B56353-8D1C-3B44-A420-E65FA88754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532EEF70-46C6-224D-AE81-F90D7BB058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553B0F02-4E63-FB42-BB7D-FF1D633D47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02037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CF366CD5-8E57-0F47-9305-3A6E6C300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3D147608-7D85-EE4B-8B65-9B0F8B2F70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E474262C-26B9-AA40-B647-C77DB8AAD0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5617871C-83CE-3540-8601-A50EFD9398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1F8FC28B-6573-2A42-AEA1-D25FAC9300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7F0958EE-2FBB-8B45-A177-C217916EE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2E7E7D3E-1F84-BC44-A31A-2828A8DBB0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56083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3CD00684-7C6B-704C-943A-32606674D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1940981"/>
            <a:ext cx="1412224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40B27669-F04A-7A43-B9AD-9FD6032291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248358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614E1FD6-1FC0-6F4C-AF24-9290B522D2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2888035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07339033-4FD8-4142-8011-D7AAC6CFC0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3292490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8132CA35-CDCB-D34C-BB04-AACA4D86AB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3724581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FBD241F8-6B34-B842-801A-E78FA5062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4151742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8" name="Rectangle 17">
            <a:extLst>
              <a:ext uri="{FF2B5EF4-FFF2-40B4-BE49-F238E27FC236}">
                <a16:creationId xmlns:a16="http://schemas.microsoft.com/office/drawing/2014/main" id="{E9F1239E-FCF9-6041-A159-FB3B4966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0129" y="455619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9" name="Rectangle 17">
            <a:extLst>
              <a:ext uri="{FF2B5EF4-FFF2-40B4-BE49-F238E27FC236}">
                <a16:creationId xmlns:a16="http://schemas.microsoft.com/office/drawing/2014/main" id="{48AE9A85-943B-864A-95C1-F542506759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392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0E038A92-F202-DB4D-B892-B0DCDFF4D5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392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22F61F9C-C044-C047-878D-C799AFF6F6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82438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77641F36-1A0D-344E-B717-8335F0A79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82438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B589957C-2DDC-3D4F-B58C-37E4978D0E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36484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6" name="Rectangle 17">
            <a:extLst>
              <a:ext uri="{FF2B5EF4-FFF2-40B4-BE49-F238E27FC236}">
                <a16:creationId xmlns:a16="http://schemas.microsoft.com/office/drawing/2014/main" id="{77D38CF2-9D6B-B748-82B5-D29DFE8C9F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36484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8" name="Rectangle 17">
            <a:extLst>
              <a:ext uri="{FF2B5EF4-FFF2-40B4-BE49-F238E27FC236}">
                <a16:creationId xmlns:a16="http://schemas.microsoft.com/office/drawing/2014/main" id="{48A86C5F-B73D-2747-8C3A-62C41895B0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0530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id="{F04A3EF1-43D7-A74D-9481-EF53A5B344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0530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8023B718-037C-824D-BCDB-6A14665C72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59566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2" name="Rectangle 17">
            <a:extLst>
              <a:ext uri="{FF2B5EF4-FFF2-40B4-BE49-F238E27FC236}">
                <a16:creationId xmlns:a16="http://schemas.microsoft.com/office/drawing/2014/main" id="{14FFCA70-6965-6844-BB0A-7C88369E64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59566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547ACB12-66C4-154C-8160-87040382E4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13612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5" name="Rectangle 17">
            <a:extLst>
              <a:ext uri="{FF2B5EF4-FFF2-40B4-BE49-F238E27FC236}">
                <a16:creationId xmlns:a16="http://schemas.microsoft.com/office/drawing/2014/main" id="{DCF484BC-F3D6-DB4B-9B7B-66FACECDB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13612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421EF2D3-1B9A-D54B-B5E1-C3B81ED4E8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67658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1ED18F79-0EF3-5849-A6D3-B661F50E86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67658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B6F0BCED-A2E0-A443-88A4-BA15A1F7DB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1704" y="4974647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91" name="Rectangle 17">
            <a:extLst>
              <a:ext uri="{FF2B5EF4-FFF2-40B4-BE49-F238E27FC236}">
                <a16:creationId xmlns:a16="http://schemas.microsoft.com/office/drawing/2014/main" id="{394AF987-A3A1-8142-8FED-D0EA1C70B2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21704" y="5401808"/>
            <a:ext cx="1412224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92" name="Marcador de número de diapositiva 5">
            <a:extLst>
              <a:ext uri="{FF2B5EF4-FFF2-40B4-BE49-F238E27FC236}">
                <a16:creationId xmlns:a16="http://schemas.microsoft.com/office/drawing/2014/main" id="{57ED2AED-470E-48D4-A77F-0F88D2AB80B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23A63A79-1551-44F3-AE11-D8DF8B49979C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E07F7DFE-231B-4B20-8071-987F8705D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21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060302"/>
            <a:ext cx="11581517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461849"/>
            <a:ext cx="285128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00444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408903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81335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245449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67261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26641-2186-F24D-B7C5-1B9BD0096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507706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5FAD81C-B50D-2A40-A978-4D7E582B34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3" y="2461849"/>
            <a:ext cx="2851279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7190AF1-68CD-D94E-80A7-92A916555A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00444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A64ECFB-5109-DD44-A8BF-7AE717D0F3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408903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5C0CF65-9038-764D-90E3-CB40422D3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81335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BCA8C11-E4DC-D442-9904-6967A7A0EF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245449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8125673-A0A7-DE4B-91A2-C8933901C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67261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12F318A6-B214-0A46-9344-049DE2D379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507706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2461849"/>
            <a:ext cx="286627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00444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408903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81335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245449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67261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96F2262D-8512-904A-800A-D2EB67E88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507706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A1726136-40B5-A148-AEEC-3C8AE2AD2B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2461849"/>
            <a:ext cx="286627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A1C1B9A-76D0-A44C-8A78-EED1F7B407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300444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1" name="Rectangle 17">
            <a:extLst>
              <a:ext uri="{FF2B5EF4-FFF2-40B4-BE49-F238E27FC236}">
                <a16:creationId xmlns:a16="http://schemas.microsoft.com/office/drawing/2014/main" id="{A84492D3-B83F-1244-A0EB-C8794F8B43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3408903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E363D880-9963-3440-A4D6-7FF96E219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381335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238B912D-576A-1748-B87F-99E97E1496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4245449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3E7801BE-727B-F946-B0B9-8064A51597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467261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6915946-FE56-6246-8601-F5018522A7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507706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8" name="Marcador de número de diapositiva 5">
            <a:extLst>
              <a:ext uri="{FF2B5EF4-FFF2-40B4-BE49-F238E27FC236}">
                <a16:creationId xmlns:a16="http://schemas.microsoft.com/office/drawing/2014/main" id="{2C55FA6F-C5AE-4C4E-8199-725D68E9EA9F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49" name="TextBox 6">
            <a:extLst>
              <a:ext uri="{FF2B5EF4-FFF2-40B4-BE49-F238E27FC236}">
                <a16:creationId xmlns:a16="http://schemas.microsoft.com/office/drawing/2014/main" id="{2CCF61A5-2034-4D83-822B-135668AB2978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F649A6B-338A-45B9-B167-3AFB52751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883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1516294"/>
            <a:ext cx="11581517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1917841"/>
            <a:ext cx="285128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46044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286489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26935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3689866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105452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26641-2186-F24D-B7C5-1B9BD0096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509907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25FAD81C-B50D-2A40-A978-4D7E582B34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3" y="1917841"/>
            <a:ext cx="2851279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7190AF1-68CD-D94E-80A7-92A916555A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246044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A64ECFB-5109-DD44-A8BF-7AE717D0F3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286489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5C0CF65-9038-764D-90E3-CB40422D37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26935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BCA8C11-E4DC-D442-9904-6967A7A0EF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3689866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8125673-A0A7-DE4B-91A2-C8933901C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105452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12F318A6-B214-0A46-9344-049DE2D379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509907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1917841"/>
            <a:ext cx="286627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246044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286489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26935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3689866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105452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96F2262D-8512-904A-800A-D2EB67E88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509907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A1726136-40B5-A148-AEEC-3C8AE2AD2B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1917841"/>
            <a:ext cx="2866270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A1C1B9A-76D0-A44C-8A78-EED1F7B407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246044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1" name="Rectangle 17">
            <a:extLst>
              <a:ext uri="{FF2B5EF4-FFF2-40B4-BE49-F238E27FC236}">
                <a16:creationId xmlns:a16="http://schemas.microsoft.com/office/drawing/2014/main" id="{A84492D3-B83F-1244-A0EB-C8794F8B43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2864895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id="{E363D880-9963-3440-A4D6-7FF96E219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3269350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3" name="Rectangle 17">
            <a:extLst>
              <a:ext uri="{FF2B5EF4-FFF2-40B4-BE49-F238E27FC236}">
                <a16:creationId xmlns:a16="http://schemas.microsoft.com/office/drawing/2014/main" id="{238B912D-576A-1748-B87F-99E97E1496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3689866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4" name="Rectangle 17">
            <a:extLst>
              <a:ext uri="{FF2B5EF4-FFF2-40B4-BE49-F238E27FC236}">
                <a16:creationId xmlns:a16="http://schemas.microsoft.com/office/drawing/2014/main" id="{3E7801BE-727B-F946-B0B9-8064A51597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4105452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6915946-FE56-6246-8601-F5018522A7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4509907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E226D2E6-187F-1342-819C-B41EF4BEA8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490520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77EBC9-1841-E043-8797-EF2050385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5242" y="5320794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9CA4026B-122F-5749-BE90-FF5F4108A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490520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9A52D638-42EE-B64C-9E1E-48CED0258E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13334" y="5320794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4945E6C-2C1B-554A-AD60-976346984B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490520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CB929C96-E689-3E4D-BD73-D43595B43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36416" y="5320794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E818770E-48B8-9040-89EF-0E120E3C2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4905208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FD5D1B7C-F5F4-4D47-92E8-AF55949EB6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6385" y="5320794"/>
            <a:ext cx="2851278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98C2F1B4-A151-4FA5-B4F9-E9AEC22AAEE5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17639247-4D3B-4F69-A7A4-F90A8D24CAB9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C98A3C95-2DB2-4BBD-B794-E81315C835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97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1394" y="2309554"/>
            <a:ext cx="10149212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7" y="2718344"/>
            <a:ext cx="4986333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326094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3665398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06985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490369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90595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2718344"/>
            <a:ext cx="4986332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326094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3665398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06985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490369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90595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4CFBC8CE-3EC3-419A-9B90-D927F7070FF7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CC19304-1103-45AD-BCB2-2156985058FB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2A129-6216-48EE-A802-FCF9DB903D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894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79F211C5-7E03-D440-8745-CD3817E056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1394" y="1476176"/>
            <a:ext cx="10149212" cy="310354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0" cap="none" spc="60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F08873-7C65-C049-97CF-F5BE1F111E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7" y="1884966"/>
            <a:ext cx="4986333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3FCC0C99-BCD2-394A-9F71-56E678C35B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242756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EF607F9-9766-D645-A30F-4C790B7DD7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2832020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9454ED23-D213-5742-B1C2-8373EC9DE6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323647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D9CF25A8-5F48-924A-9462-AFE7D82C9F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3656991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189CFA2-CA8A-7D44-B3EA-3076624DAB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072577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26641-2186-F24D-B7C5-1B9BD00966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477032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513BE31D-448D-AB4B-A3AF-88A0C97764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1884966"/>
            <a:ext cx="4986332" cy="48732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PLACEHOLDER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B1FF06DD-501D-3249-8127-FBB1867EF9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242756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458FACD0-A876-B548-95F0-C7E9E51394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2832020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4D858521-912E-9942-95B3-776F933BC5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3236475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3EB2687A-6352-5A41-A569-EF54EEFD5E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3656991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B624D68-E277-604E-8F72-FE4FE3D873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072577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96F2262D-8512-904A-800A-D2EB67E88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477032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E226D2E6-187F-1342-819C-B41EF4BEA8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487233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577EBC9-1841-E043-8797-EF2050385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5287919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660EAA4-EB7F-D24D-9AA8-C7A66CD656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008" y="5692374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4945E6C-2C1B-554A-AD60-976346984B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4872333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CB929C96-E689-3E4D-BD73-D43595B43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5287919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F6E5B2A2-B839-694A-AD5A-1D8C249F0B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84274" y="5692374"/>
            <a:ext cx="4986332" cy="341919"/>
          </a:xfrm>
          <a:prstGeom prst="rect">
            <a:avLst/>
          </a:prstGeom>
          <a:noFill/>
          <a:ln w="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 Nova" panose="020B0504020202020204" pitchFamily="34" charset="0"/>
                <a:cs typeface="Futura Medium" panose="020B0602020204020303" pitchFamily="34" charset="-79"/>
              </a:rPr>
              <a:t>CONTENT HERE</a:t>
            </a:r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046473E8-8426-4C1C-9477-63E55A2F04A3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s-CR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CR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61D8A543-FE37-42C8-80FE-05FE6D8D0A0B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57C665B-D38D-40B0-854F-A4DAEB04A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3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49651" y="2836109"/>
            <a:ext cx="5029834" cy="2846235"/>
          </a:xfrm>
        </p:spPr>
        <p:txBody>
          <a:bodyPr>
            <a:normAutofit/>
          </a:bodyPr>
          <a:lstStyle>
            <a:lvl1pPr marL="285693" marR="0" indent="-285693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09" indent="0">
              <a:buNone/>
              <a:defRPr sz="1400"/>
            </a:lvl2pPr>
            <a:lvl3pPr marL="914217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1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249651" y="631372"/>
            <a:ext cx="4229102" cy="1600200"/>
          </a:xfrm>
        </p:spPr>
        <p:txBody>
          <a:bodyPr anchor="b">
            <a:normAutofit/>
          </a:bodyPr>
          <a:lstStyle>
            <a:lvl1pPr>
              <a:defRPr sz="3599" b="0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9598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C23A756-1CBB-4686-8D30-A4500B8A4E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think-cell Slide" r:id="rId5" imgW="327" imgH="327" progId="TCLayout.ActiveDocument.1">
                  <p:embed/>
                </p:oleObj>
              </mc:Choice>
              <mc:Fallback>
                <p:oleObj name="think-cell Slide" r:id="rId5" imgW="327" imgH="3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C23A756-1CBB-4686-8D30-A4500B8A4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34AF38F-CA6A-4FF9-8246-6E1C9E01031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7632B3-88A4-1142-A1E6-BB7CA081E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8" y="230944"/>
            <a:ext cx="11517872" cy="646331"/>
          </a:xfrm>
        </p:spPr>
        <p:txBody>
          <a:bodyPr lIns="0" rIns="0" anchor="ctr">
            <a:normAutofit/>
          </a:bodyPr>
          <a:lstStyle>
            <a:lvl1pPr marL="0" algn="l" defTabSz="3238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none" spc="-4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enter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5188B7-5438-2A4A-A139-97656109850A}"/>
              </a:ext>
            </a:extLst>
          </p:cNvPr>
          <p:cNvCxnSpPr/>
          <p:nvPr userDrawn="1"/>
        </p:nvCxnSpPr>
        <p:spPr>
          <a:xfrm>
            <a:off x="381410" y="956796"/>
            <a:ext cx="685800" cy="0"/>
          </a:xfrm>
          <a:prstGeom prst="line">
            <a:avLst/>
          </a:prstGeom>
          <a:ln>
            <a:solidFill>
              <a:srgbClr val="F34A03"/>
            </a:solidFill>
            <a:miter lim="400000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B3522-D3B5-B64F-8F00-14D1611C4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7545" y="6441575"/>
            <a:ext cx="731520" cy="2169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lvl1pPr>
              <a:defRPr lang="en-US" sz="900" b="0" i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fld id="{16731B55-A366-8A40-9258-E8658CB4A158}" type="slidenum">
              <a:rPr lang="uk-UA" smtClean="0"/>
              <a:pPr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</a:pPr>
              <a:t>‹#›</a:t>
            </a:fld>
            <a:endParaRPr lang="uk-UA" dirty="0"/>
          </a:p>
        </p:txBody>
      </p:sp>
      <p:sp>
        <p:nvSpPr>
          <p:cNvPr id="6" name="Highly Confidential, All Rights Reserved. Nike Inc.">
            <a:extLst>
              <a:ext uri="{FF2B5EF4-FFF2-40B4-BE49-F238E27FC236}">
                <a16:creationId xmlns:a16="http://schemas.microsoft.com/office/drawing/2014/main" id="{63D34EAB-2A15-0447-8FD2-EAFD0E5EA9AD}"/>
              </a:ext>
            </a:extLst>
          </p:cNvPr>
          <p:cNvSpPr txBox="1"/>
          <p:nvPr userDrawn="1"/>
        </p:nvSpPr>
        <p:spPr>
          <a:xfrm>
            <a:off x="5378944" y="6436092"/>
            <a:ext cx="1558119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30000"/>
              </a:lnSpc>
              <a:defRPr sz="1200" b="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marR="0" lv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Confidential  //  Keep It Tight</a:t>
            </a:r>
          </a:p>
        </p:txBody>
      </p:sp>
    </p:spTree>
    <p:extLst>
      <p:ext uri="{BB962C8B-B14F-4D97-AF65-F5344CB8AC3E}">
        <p14:creationId xmlns:p14="http://schemas.microsoft.com/office/powerpoint/2010/main" val="2250547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CCCCCC"/>
          </p15:clr>
        </p15:guide>
        <p15:guide id="2" pos="7472">
          <p15:clr>
            <a:srgbClr val="CCCCCC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7D88775-355A-724B-AD79-54A3557BD9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5870" y="471074"/>
            <a:ext cx="11788112" cy="434631"/>
          </a:xfrm>
          <a:prstGeom prst="rect">
            <a:avLst/>
          </a:prstGeom>
        </p:spPr>
        <p:txBody>
          <a:bodyPr lIns="109728" r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200" baseline="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SLIDE TITLE HERE IN ALL-CAPS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466DCC73-52C5-1A42-B80E-CFC944EB1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870" y="912281"/>
            <a:ext cx="11788112" cy="351127"/>
          </a:xfrm>
          <a:prstGeom prst="rect">
            <a:avLst/>
          </a:prstGeom>
        </p:spPr>
        <p:txBody>
          <a:bodyPr lIns="137160" rIns="0"/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300" dirty="0">
                <a:solidFill>
                  <a:srgbClr val="000000"/>
                </a:solidFill>
                <a:latin typeface="Arial Nova" panose="020B0504020202020204" pitchFamily="34" charset="0"/>
                <a:ea typeface="+mn-ea"/>
                <a:cs typeface="MerriweatherLight" panose="02000000000000000000" pitchFamily="2" charset="77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SUPPORTING TEXT HERE...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8620E17A-A6E4-314A-AADF-02C071F4A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870" y="224271"/>
            <a:ext cx="5920130" cy="209343"/>
          </a:xfrm>
          <a:prstGeom prst="rect">
            <a:avLst/>
          </a:prstGeom>
        </p:spPr>
        <p:txBody>
          <a:bodyPr lIns="137160" rIns="0" anchor="ctr"/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i="0" kern="1200" cap="all" spc="50" dirty="0">
                <a:solidFill>
                  <a:srgbClr val="000000"/>
                </a:solidFill>
                <a:latin typeface="Palatino"/>
                <a:ea typeface="Futura   Condensed" charset="0"/>
                <a:cs typeface="Futura   Condensed" charset="0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 smtClea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b="1" kern="1200" spc="3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</a:lstStyle>
          <a:p>
            <a:pPr algn="l">
              <a:defRPr/>
            </a:pPr>
            <a:r>
              <a:rPr lang="en-US" sz="800" i="0" cap="all" dirty="0">
                <a:solidFill>
                  <a:srgbClr val="000000"/>
                </a:solidFill>
                <a:latin typeface="Palatino"/>
                <a:ea typeface="Futura   Condensed" charset="0"/>
                <a:cs typeface="Futura   Condensed" charset="0"/>
              </a:rPr>
              <a:t>DECK TITL</a:t>
            </a:r>
            <a:r>
              <a:rPr lang="en-US" sz="800" i="0" cap="all" spc="100" baseline="0" dirty="0">
                <a:solidFill>
                  <a:srgbClr val="000000"/>
                </a:solidFill>
                <a:latin typeface="Palatino"/>
                <a:ea typeface="Futura   Condensed" charset="0"/>
                <a:cs typeface="Futura   Condensed" charset="0"/>
              </a:rPr>
              <a:t>E  / </a:t>
            </a:r>
            <a:r>
              <a:rPr lang="en-US" sz="800" i="0" cap="all" dirty="0">
                <a:solidFill>
                  <a:srgbClr val="000000"/>
                </a:solidFill>
                <a:latin typeface="Palatino"/>
                <a:ea typeface="Futura   Condensed" charset="0"/>
                <a:cs typeface="Futura   Condensed" charset="0"/>
              </a:rPr>
              <a:t>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0864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  <p15:guide id="4" pos="192">
          <p15:clr>
            <a:srgbClr val="FBAE40"/>
          </p15:clr>
        </p15:guide>
        <p15:guide id="5" pos="7464">
          <p15:clr>
            <a:srgbClr val="FBAE40"/>
          </p15:clr>
        </p15:guide>
        <p15:guide id="6" orient="horz" pos="4056">
          <p15:clr>
            <a:srgbClr val="FBAE40"/>
          </p15:clr>
        </p15:guide>
        <p15:guide id="7" pos="360">
          <p15:clr>
            <a:srgbClr val="FBAE40"/>
          </p15:clr>
        </p15:guide>
        <p15:guide id="8" pos="7320">
          <p15:clr>
            <a:srgbClr val="FBAE40"/>
          </p15:clr>
        </p15:guide>
        <p15:guide id="9" orient="horz" pos="8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04F59F-D8AB-46BC-A9BE-941390FB9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951" y="4731810"/>
            <a:ext cx="5197094" cy="49450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100">
                <a:solidFill>
                  <a:schemeClr val="bg1">
                    <a:lumMod val="50000"/>
                    <a:lumOff val="50000"/>
                  </a:schemeClr>
                </a:solidFill>
                <a:latin typeface="Trade Gothic LT Std Cn" panose="00000506000000000000" pitchFamily="50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&lt;INSERT DATE&gt;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D1761A-7436-42FD-9CFE-FCD635B27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748" y="283832"/>
            <a:ext cx="5906593" cy="345556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latin typeface="+mj-lt"/>
              </a:defRPr>
            </a:lvl1pPr>
          </a:lstStyle>
          <a:p>
            <a:pPr algn="l"/>
            <a:r>
              <a:rPr lang="en-US" spc="0">
                <a:solidFill>
                  <a:schemeClr val="accent1"/>
                </a:solidFill>
              </a:rPr>
              <a:t>&lt; INSERT TITLE &gt;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70B0752-3699-40CA-88EF-A3C83FCE74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951" y="4237304"/>
            <a:ext cx="5197094" cy="49450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&lt;INSERT MEETING NAME&gt;</a:t>
            </a:r>
          </a:p>
        </p:txBody>
      </p:sp>
    </p:spTree>
    <p:extLst>
      <p:ext uri="{BB962C8B-B14F-4D97-AF65-F5344CB8AC3E}">
        <p14:creationId xmlns:p14="http://schemas.microsoft.com/office/powerpoint/2010/main" val="35600220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9777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spc="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8502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6117D75-C558-D946-9D41-64E77A405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94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0185194-E0C4-4704-B820-F118A324EA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24" y="348986"/>
            <a:ext cx="10631727" cy="5628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algn="l"/>
            <a:r>
              <a:rPr lang="en-US"/>
              <a:t>&lt; INSERT TITLE 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4AD84-248E-4ECA-A5BC-84FAA29F21C7}"/>
              </a:ext>
            </a:extLst>
          </p:cNvPr>
          <p:cNvCxnSpPr>
            <a:cxnSpLocks/>
          </p:cNvCxnSpPr>
          <p:nvPr userDrawn="1"/>
        </p:nvCxnSpPr>
        <p:spPr>
          <a:xfrm>
            <a:off x="607681" y="358713"/>
            <a:ext cx="0" cy="548640"/>
          </a:xfrm>
          <a:prstGeom prst="line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79086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Two-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F4C8701-F2AA-4518-AB16-1C5FB8D87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24" y="348986"/>
            <a:ext cx="10631727" cy="5628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/>
              <a:t>&lt; INSERT TITLE 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4C7BB-BBAD-42AC-A8F4-BA254B1435E2}"/>
              </a:ext>
            </a:extLst>
          </p:cNvPr>
          <p:cNvCxnSpPr>
            <a:cxnSpLocks/>
          </p:cNvCxnSpPr>
          <p:nvPr/>
        </p:nvCxnSpPr>
        <p:spPr>
          <a:xfrm>
            <a:off x="607681" y="358713"/>
            <a:ext cx="0" cy="1138016"/>
          </a:xfrm>
          <a:prstGeom prst="line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1900EB-6B01-4204-BC19-44251D4998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5963" y="931863"/>
            <a:ext cx="10631488" cy="2391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&lt; Insert two-line subtitle 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6006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One-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F4C8701-F2AA-4518-AB16-1C5FB8D87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24" y="348986"/>
            <a:ext cx="10631727" cy="5628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/>
              <a:t>&lt; INSERT TITLE 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4C7BB-BBAD-42AC-A8F4-BA254B1435E2}"/>
              </a:ext>
            </a:extLst>
          </p:cNvPr>
          <p:cNvCxnSpPr>
            <a:cxnSpLocks/>
          </p:cNvCxnSpPr>
          <p:nvPr/>
        </p:nvCxnSpPr>
        <p:spPr>
          <a:xfrm>
            <a:off x="607681" y="358713"/>
            <a:ext cx="0" cy="834693"/>
          </a:xfrm>
          <a:prstGeom prst="line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1900EB-6B01-4204-BC19-44251D4998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5963" y="931863"/>
            <a:ext cx="10631488" cy="23911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&lt; Insert one-line subtitle 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664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F4C8701-F2AA-4518-AB16-1C5FB8D87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5724" y="348986"/>
            <a:ext cx="10631727" cy="56284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/>
              <a:t>&lt; INSERT TITLE 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4C7BB-BBAD-42AC-A8F4-BA254B1435E2}"/>
              </a:ext>
            </a:extLst>
          </p:cNvPr>
          <p:cNvCxnSpPr>
            <a:cxnSpLocks/>
          </p:cNvCxnSpPr>
          <p:nvPr/>
        </p:nvCxnSpPr>
        <p:spPr>
          <a:xfrm>
            <a:off x="607681" y="358713"/>
            <a:ext cx="0" cy="548640"/>
          </a:xfrm>
          <a:prstGeom prst="line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0601685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98611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image2.png">
            <a:extLst>
              <a:ext uri="{FF2B5EF4-FFF2-40B4-BE49-F238E27FC236}">
                <a16:creationId xmlns:a16="http://schemas.microsoft.com/office/drawing/2014/main" id="{72A346D8-35ED-437D-961F-F194B7338B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188" y="2922840"/>
            <a:ext cx="2817626" cy="1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C04F59F-D8AB-46BC-A9BE-941390FB9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1951" y="4731810"/>
            <a:ext cx="5197094" cy="49450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100">
                <a:solidFill>
                  <a:schemeClr val="bg1">
                    <a:lumMod val="50000"/>
                    <a:lumOff val="50000"/>
                  </a:schemeClr>
                </a:solidFill>
                <a:latin typeface="Trade Gothic LT Std Cn" panose="00000506000000000000" pitchFamily="50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&lt;INSERT DATE&gt;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D1761A-7436-42FD-9CFE-FCD635B27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748" y="283832"/>
            <a:ext cx="5906593" cy="345556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latin typeface="+mj-lt"/>
              </a:defRPr>
            </a:lvl1pPr>
          </a:lstStyle>
          <a:p>
            <a:pPr algn="l"/>
            <a:r>
              <a:rPr lang="en-US" spc="0">
                <a:solidFill>
                  <a:schemeClr val="accent1"/>
                </a:solidFill>
              </a:rPr>
              <a:t>&lt; INSERT TITLE 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6AAFE-D615-4883-8FFD-F94D34FBAA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10702"/>
            <a:ext cx="1328531" cy="747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7BB29-E9A5-41C0-8EAA-1E55BECD6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15" y="6350366"/>
            <a:ext cx="1195977" cy="223803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70B0752-3699-40CA-88EF-A3C83FCE74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951" y="4237304"/>
            <a:ext cx="5197094" cy="49450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&lt;INSERT MEETING NAME&gt;</a:t>
            </a:r>
          </a:p>
        </p:txBody>
      </p:sp>
    </p:spTree>
    <p:extLst>
      <p:ext uri="{BB962C8B-B14F-4D97-AF65-F5344CB8AC3E}">
        <p14:creationId xmlns:p14="http://schemas.microsoft.com/office/powerpoint/2010/main" val="15328990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8497CD-B290-4B4D-AAD0-3875E4D93C0D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5A12F53-B829-484C-926C-5BED65B8D291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B53031-9CB2-44B2-A116-2AF81300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E24EA6-6AAE-CC44-B5C1-15F4E5B6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1D2E874-BDB1-5C40-846F-384F93B8E3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633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1CC69E0-121A-441B-A4C7-EDDC5B8CCE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1CC69E0-121A-441B-A4C7-EDDC5B8CC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2993998-21E4-4E97-9711-41E37C3820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ea typeface="+mj-ea"/>
              <a:cs typeface="Futura" panose="020B0602020204020303"/>
              <a:sym typeface="Futura" panose="020B0602020204020303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D1970-43E0-904F-901D-E483004BFE3B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602020204020303" pitchFamily="34" charset="-79"/>
              <a:ea typeface="+mn-ea"/>
              <a:cs typeface="Futura Medium" panose="020B0602020204020303" pitchFamily="34" charset="-79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5FED2D8-4D59-1349-852F-C45419AB007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005" y="6382762"/>
            <a:ext cx="265137" cy="265137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242C8A7B-2157-4390-AED2-01F0D2729C44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1E7C12-9F81-4774-9C59-C0FD49AA7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005" y="331009"/>
            <a:ext cx="11420175" cy="368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i="0" spc="30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1pPr>
          </a:lstStyle>
          <a:p>
            <a:r>
              <a:rPr lang="en-US" noProof="0"/>
              <a:t>SMALL TITLE HERE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B06EA58-C25E-49C9-805B-6AC2783EFB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8005" y="713245"/>
            <a:ext cx="1142017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 spc="300"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208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D2141-4E17-4749-9782-1D7157CD5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50000"/>
                    <a:lumOff val="50000"/>
                  </a:schemeClr>
                </a:solidFill>
                <a:latin typeface="Graphik Medium" panose="020B0503030202060203" pitchFamily="34" charset="77"/>
              </a:defRPr>
            </a:lvl1pPr>
          </a:lstStyle>
          <a:p>
            <a:r>
              <a:rPr lang="en-US" noProof="0"/>
              <a:t>IMAGE PLACEHOLDER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2E0CC243-8F79-42C7-802A-D340BD6D59F9}"/>
              </a:ext>
            </a:extLst>
          </p:cNvPr>
          <p:cNvSpPr txBox="1">
            <a:spLocks/>
          </p:cNvSpPr>
          <p:nvPr userDrawn="1"/>
        </p:nvSpPr>
        <p:spPr>
          <a:xfrm>
            <a:off x="92412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R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B550-BB86-DE4A-AF57-189843559FD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+mn-ea"/>
                <a:cs typeface="Futura Medium" panose="020B0602020204020303" pitchFamily="34" charset="-79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ade Gothic for Nike 365 BdCn" panose="020B0806040303020004" pitchFamily="34" charset="0"/>
              <a:ea typeface="+mn-ea"/>
              <a:cs typeface="Futura Medium" panose="020B0602020204020303" pitchFamily="34" charset="-79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67DF79A-8B3A-46C3-B57A-50D32BC6B47B}"/>
              </a:ext>
            </a:extLst>
          </p:cNvPr>
          <p:cNvSpPr txBox="1"/>
          <p:nvPr userDrawn="1"/>
        </p:nvSpPr>
        <p:spPr>
          <a:xfrm>
            <a:off x="476250" y="6423496"/>
            <a:ext cx="112395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3600">
                <a:latin typeface="Futura Condensed Medium" charset="0"/>
                <a:ea typeface="Futura Condensed Medium" charset="0"/>
                <a:cs typeface="Futura Condensed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ade Gothic for Nike 365 BdCn" panose="020B0806040303020004" pitchFamily="34" charset="0"/>
                <a:ea typeface="Futura   Condensed" charset="0"/>
                <a:cs typeface="Futura   Condensed" charset="0"/>
              </a:rPr>
              <a:t>NIKE, Inc. Highly Confidential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33EB57C-F7E6-422E-84F3-705A5B2CC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05" y="6406344"/>
            <a:ext cx="265137" cy="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9.e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11.png"/><Relationship Id="rId10" Type="http://schemas.openxmlformats.org/officeDocument/2006/relationships/vmlDrawing" Target="../drawings/vmlDrawing4.vml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2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6AAA04-00CC-41AE-A3E3-712A4E13F5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1"/>
            </p:custDataLst>
            <p:extLst>
              <p:ext uri="{D42A27DB-BD31-4B8C-83A1-F6EECF244321}">
                <p14:modId xmlns:p14="http://schemas.microsoft.com/office/powerpoint/2010/main" val="743563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think-cell Slide" r:id="rId62" imgW="395" imgH="396" progId="TCLayout.ActiveDocument.1">
                  <p:embed/>
                </p:oleObj>
              </mc:Choice>
              <mc:Fallback>
                <p:oleObj name="think-cell Slide" r:id="rId62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A6AAA04-00CC-41AE-A3E3-712A4E13F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9" r:id="rId57"/>
    <p:sldLayoutId id="2147483729" r:id="rId5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726A25D-186D-4B87-BF53-5B1D709F2496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249227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think-cell Slide" r:id="rId12" imgW="415" imgH="416" progId="TCLayout.ActiveDocument.1">
                  <p:embed/>
                </p:oleObj>
              </mc:Choice>
              <mc:Fallback>
                <p:oleObj name="think-cell Slide" r:id="rId12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726A25D-186D-4B87-BF53-5B1D709F2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V1_White (1).png" descr="V1_White (1)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1436" y="6540500"/>
            <a:ext cx="1171598" cy="17071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433903F-9937-406E-9336-A71D6E99B1B8}"/>
              </a:ext>
            </a:extLst>
          </p:cNvPr>
          <p:cNvSpPr txBox="1">
            <a:spLocks/>
          </p:cNvSpPr>
          <p:nvPr/>
        </p:nvSpPr>
        <p:spPr>
          <a:xfrm>
            <a:off x="8988952" y="6555831"/>
            <a:ext cx="2685988" cy="140048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E664DBB-8A85-3C4A-A04B-103374E0EFC4}" type="slidenum">
              <a:rPr lang="en-US" sz="800" b="1" spc="0" smtClean="0">
                <a:solidFill>
                  <a:srgbClr val="000000"/>
                </a:solidFill>
                <a:latin typeface="+mn-lt"/>
              </a:rPr>
              <a:pPr algn="r"/>
              <a:t>‹#›</a:t>
            </a:fld>
            <a:r>
              <a:rPr lang="en-US" sz="800" b="1" spc="0">
                <a:solidFill>
                  <a:srgbClr val="000000"/>
                </a:solidFill>
                <a:latin typeface="+mn-lt"/>
              </a:rPr>
              <a:t>  |  </a:t>
            </a:r>
            <a:r>
              <a:rPr lang="en-US" sz="800" spc="0">
                <a:solidFill>
                  <a:srgbClr val="000000"/>
                </a:solidFill>
                <a:latin typeface="+mn-lt"/>
              </a:rPr>
              <a:t>INTERNAL USE ONLY. KEEP IT TIGHT. </a:t>
            </a:r>
          </a:p>
        </p:txBody>
      </p:sp>
      <p:pic>
        <p:nvPicPr>
          <p:cNvPr id="1036" name="Picture 12" descr="8dbc7676-1231-4bcd-96e2-c044f49caf43">
            <a:extLst>
              <a:ext uri="{FF2B5EF4-FFF2-40B4-BE49-F238E27FC236}">
                <a16:creationId xmlns:a16="http://schemas.microsoft.com/office/drawing/2014/main" id="{1BAA1E9F-C52F-4F04-B476-963CD4B1C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0" y="6432225"/>
            <a:ext cx="1442213" cy="38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625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ransition spd="med"/>
  <p:txStyles>
    <p:titleStyle>
      <a:lvl1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1pPr>
      <a:lvl2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2pPr>
      <a:lvl3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3pPr>
      <a:lvl4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4pPr>
      <a:lvl5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5pPr>
      <a:lvl6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6pPr>
      <a:lvl7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7pPr>
      <a:lvl8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8pPr>
      <a:lvl9pPr marL="0" marR="0" indent="0" algn="ctr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all" spc="102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rade Gothic for Nike 365 BdCn"/>
        </a:defRPr>
      </a:lvl9pPr>
    </p:titleStyle>
    <p:bodyStyle>
      <a:lvl1pPr marL="198437" marR="0" indent="-198437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1pPr>
      <a:lvl2pPr marL="5159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2pPr>
      <a:lvl3pPr marL="8334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3pPr>
      <a:lvl4pPr marL="11509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4pPr>
      <a:lvl5pPr marL="14684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5pPr>
      <a:lvl6pPr marL="17859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6pPr>
      <a:lvl7pPr marL="21034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7pPr>
      <a:lvl8pPr marL="24209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8pPr>
      <a:lvl9pPr marL="2738438" marR="0" indent="-198438" algn="ctr" defTabSz="412750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FFFFFF"/>
          </a:solidFill>
          <a:uFillTx/>
          <a:latin typeface="Trade Gothic for Nike 365"/>
          <a:ea typeface="Trade Gothic for Nike 365"/>
          <a:cs typeface="Trade Gothic for Nike 365"/>
          <a:sym typeface="Trade Gothic for Nike 365"/>
        </a:defRPr>
      </a:lvl9pPr>
    </p:bodyStyle>
    <p:otherStyle>
      <a:lvl1pPr marL="0" marR="0" indent="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1pPr>
      <a:lvl2pPr marL="0" marR="0" indent="1143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2pPr>
      <a:lvl3pPr marL="0" marR="0" indent="2286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3pPr>
      <a:lvl4pPr marL="0" marR="0" indent="3429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4pPr>
      <a:lvl5pPr marL="0" marR="0" indent="4572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5pPr>
      <a:lvl6pPr marL="0" marR="0" indent="5715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6pPr>
      <a:lvl7pPr marL="0" marR="0" indent="6858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7pPr>
      <a:lvl8pPr marL="0" marR="0" indent="8001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8pPr>
      <a:lvl9pPr marL="0" marR="0" indent="9144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ade Gothic for Nike 365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F3BBFD-65DA-493F-AEBE-A0ACAD9A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Governance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Generic Perspective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20220-7F51-4D88-868A-1E1A9AB7D9F2}"/>
              </a:ext>
            </a:extLst>
          </p:cNvPr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Governance is essentially about ensuring that business is conducted properly.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/>
              <a:t>It is less about overt control and strict adherence to rules, and more about guidance and effective and equitable usage of resources to ensure sustainability of an organization's strategic objectives</a:t>
            </a:r>
            <a:r>
              <a:rPr lang="en-US" sz="2000" dirty="0"/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10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4B83F7-88AA-4041-9279-BEF799D6E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Domain Design Review Council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86ED81-CF43-47B0-BD9C-639ABD5C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23726"/>
              </p:ext>
            </p:extLst>
          </p:nvPr>
        </p:nvGraphicFramePr>
        <p:xfrm>
          <a:off x="174387" y="1104674"/>
          <a:ext cx="11921065" cy="263956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60220">
                  <a:extLst>
                    <a:ext uri="{9D8B030D-6E8A-4147-A177-3AD203B41FA5}">
                      <a16:colId xmlns:a16="http://schemas.microsoft.com/office/drawing/2014/main" val="2791605580"/>
                    </a:ext>
                  </a:extLst>
                </a:gridCol>
                <a:gridCol w="1269247">
                  <a:extLst>
                    <a:ext uri="{9D8B030D-6E8A-4147-A177-3AD203B41FA5}">
                      <a16:colId xmlns:a16="http://schemas.microsoft.com/office/drawing/2014/main" val="2971467042"/>
                    </a:ext>
                  </a:extLst>
                </a:gridCol>
                <a:gridCol w="3694953">
                  <a:extLst>
                    <a:ext uri="{9D8B030D-6E8A-4147-A177-3AD203B41FA5}">
                      <a16:colId xmlns:a16="http://schemas.microsoft.com/office/drawing/2014/main" val="399481803"/>
                    </a:ext>
                  </a:extLst>
                </a:gridCol>
                <a:gridCol w="5296645">
                  <a:extLst>
                    <a:ext uri="{9D8B030D-6E8A-4147-A177-3AD203B41FA5}">
                      <a16:colId xmlns:a16="http://schemas.microsoft.com/office/drawing/2014/main" val="2159635325"/>
                    </a:ext>
                  </a:extLst>
                </a:gridCol>
              </a:tblGrid>
              <a:tr h="343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Meeting</a:t>
                      </a:r>
                      <a:endParaRPr lang="en-US" sz="120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Freq.</a:t>
                      </a:r>
                      <a:endParaRPr lang="en-US" sz="120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Meeting Objectives</a:t>
                      </a:r>
                      <a:endParaRPr lang="en-US" sz="120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Attendees</a:t>
                      </a:r>
                      <a:endParaRPr lang="en-US" sz="120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613893"/>
                  </a:ext>
                </a:extLst>
              </a:tr>
              <a:tr h="1319890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200" dirty="0"/>
                        <a:t>E2E Planning Domain Design Meeting</a:t>
                      </a:r>
                      <a:endParaRPr lang="en-US" sz="1200" b="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Weekly (1 hour) – Beginning TBD</a:t>
                      </a:r>
                      <a:endParaRPr lang="en-US" sz="1200" b="0" dirty="0">
                        <a:latin typeface="Trade Gothic for Nike 365" panose="020B0503040303020004"/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Architectural compliance at project level 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Reviews, consults, mentor project teams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Communication to relevant stakeholders to ensure common understanding and smooth execution 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Solution Architect for each platform make key decisions at high level and drive the platform design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Platform team and engineering team understand integrated planning design and North Star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What design deliverables to consider as part of backlog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latin typeface="Trade Gothic for Nike 365" panose="020B0503040303020004"/>
                        </a:rPr>
                        <a:t>Determine architecture deliverable, engineering team deliverable</a:t>
                      </a: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 dirty="0"/>
                        <a:t>Execs: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 dirty="0"/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/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 dirty="0"/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 dirty="0"/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 dirty="0"/>
                        <a:t>PMO: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val="118388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8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B7F5C9E-ACD9-DF47-8025-C12A3B1D1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DOMAIN DESIGN REVIEW COUNCIL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545AA9E-69EE-B04B-BDE3-D789D5649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IT Governance PLATFORM DESIGN REVIEW  /  DOMAIN DESIGN COUNCIL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B5DAF4-AEED-D643-B9C7-2A2ABF3E5083}"/>
              </a:ext>
            </a:extLst>
          </p:cNvPr>
          <p:cNvSpPr/>
          <p:nvPr/>
        </p:nvSpPr>
        <p:spPr bwMode="gray">
          <a:xfrm>
            <a:off x="576253" y="1270168"/>
            <a:ext cx="3963874" cy="22184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0" rtlCol="0" anchor="t" anchorCtr="0"/>
          <a:lstStyle/>
          <a:p>
            <a:pPr marL="225425" marR="0" lvl="0" indent="-2254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7808F3-4991-094B-BC7F-1754BAFC030D}"/>
              </a:ext>
            </a:extLst>
          </p:cNvPr>
          <p:cNvSpPr/>
          <p:nvPr/>
        </p:nvSpPr>
        <p:spPr bwMode="gray">
          <a:xfrm>
            <a:off x="4785950" y="1457866"/>
            <a:ext cx="3412107" cy="19690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Proposed changes to platform capabilities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Proposed platform alignment to e2e planning design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111111"/>
              </a:solidFill>
              <a:latin typeface="Arial Nova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96C7F3-098D-8741-B8A0-AB431C22BD38}"/>
              </a:ext>
            </a:extLst>
          </p:cNvPr>
          <p:cNvSpPr/>
          <p:nvPr/>
        </p:nvSpPr>
        <p:spPr bwMode="gray">
          <a:xfrm>
            <a:off x="576253" y="5319286"/>
            <a:ext cx="3963874" cy="1210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Agreement to proposed changes to platform capabilities or platform alignment to end to end platform design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rade Gothic for Nike 365" panose="020B0503040303020004"/>
              </a:rPr>
              <a:t>Solution Architect for each platform make key decisions at high level and drive the platform design</a:t>
            </a:r>
          </a:p>
          <a:p>
            <a:pPr marL="171450" lvl="0" indent="-171450" defTabSz="22860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Trade Gothic for Nike 365" panose="020B0503040303020004"/>
              </a:rPr>
              <a:t>Design deliverables to consider as part of backlog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50" dirty="0">
              <a:latin typeface="Trade Gothic for Nike 365" panose="020B0503040303020004"/>
            </a:endParaRP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111111"/>
              </a:solidFill>
              <a:latin typeface="Arial Nova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E93873-02CA-5C4A-A4B4-CBDF9929F40E}"/>
              </a:ext>
            </a:extLst>
          </p:cNvPr>
          <p:cNvSpPr/>
          <p:nvPr/>
        </p:nvSpPr>
        <p:spPr bwMode="gray">
          <a:xfrm>
            <a:off x="4785949" y="3602221"/>
            <a:ext cx="3412107" cy="25641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Escalation to enterprise design council  alignment or agreement is not achieved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changes to platform capabilities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Corresponding updates to enterprise architecture standards, artifacts and product roadmap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Trade Gothic for Nike 365" panose="020B0503040303020004"/>
              </a:rPr>
              <a:t>Determine architecture deliverable vs engineering team deliverable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111111"/>
              </a:solidFill>
              <a:latin typeface="Arial Nova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04F407-E5A4-434F-8A52-E78C83E740B0}"/>
              </a:ext>
            </a:extLst>
          </p:cNvPr>
          <p:cNvSpPr/>
          <p:nvPr/>
        </p:nvSpPr>
        <p:spPr bwMode="gray">
          <a:xfrm>
            <a:off x="576253" y="1270168"/>
            <a:ext cx="3963874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Purpose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C001E7-828C-0B4C-89E0-47D49AD12F73}"/>
              </a:ext>
            </a:extLst>
          </p:cNvPr>
          <p:cNvSpPr/>
          <p:nvPr/>
        </p:nvSpPr>
        <p:spPr bwMode="gray">
          <a:xfrm>
            <a:off x="576253" y="5216560"/>
            <a:ext cx="3963874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Decisions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345F97-2485-5149-BB40-BD5A1960D806}"/>
              </a:ext>
            </a:extLst>
          </p:cNvPr>
          <p:cNvSpPr/>
          <p:nvPr/>
        </p:nvSpPr>
        <p:spPr bwMode="gray">
          <a:xfrm>
            <a:off x="4785949" y="1270167"/>
            <a:ext cx="3412108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Input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276BBF9-F828-3B4B-B516-F65CD1153A07}"/>
              </a:ext>
            </a:extLst>
          </p:cNvPr>
          <p:cNvSpPr/>
          <p:nvPr/>
        </p:nvSpPr>
        <p:spPr bwMode="gray">
          <a:xfrm>
            <a:off x="4787995" y="3341894"/>
            <a:ext cx="3412108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Outcomes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71DFF5-FD62-B14C-BEBF-3C1F3F8E788C}"/>
              </a:ext>
            </a:extLst>
          </p:cNvPr>
          <p:cNvSpPr/>
          <p:nvPr/>
        </p:nvSpPr>
        <p:spPr>
          <a:xfrm>
            <a:off x="526824" y="1420796"/>
            <a:ext cx="4087562" cy="169892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1450" lvl="0" indent="-171450" defTabSz="228600"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Architectural compliance at project level </a:t>
            </a:r>
          </a:p>
          <a:p>
            <a:pPr marL="171450" lvl="0" indent="-171450" defTabSz="22860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Trade Gothic for Nike 365" panose="020B0503040303020004"/>
              </a:rPr>
              <a:t>Reviews, consults, mentor project teams</a:t>
            </a:r>
          </a:p>
          <a:p>
            <a:pPr marL="171450" lvl="0" indent="-171450" defTabSz="22860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Trade Gothic for Nike 365" panose="020B0503040303020004"/>
              </a:rPr>
              <a:t>Communication to relevant stakeholders to ensure common understanding and smooth execution </a:t>
            </a:r>
          </a:p>
          <a:p>
            <a:pPr marL="171450" lvl="0" indent="-171450" defTabSz="228600"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latin typeface="Trade Gothic for Nike 365" panose="020B0503040303020004"/>
              </a:rPr>
              <a:t>Platform team and engineering team understand integrated planning design and North Star Architecture</a:t>
            </a:r>
          </a:p>
          <a:p>
            <a:pPr marL="2286" fontAlgn="base">
              <a:spcAft>
                <a:spcPts val="400"/>
              </a:spcAft>
              <a:buClr>
                <a:schemeClr val="accent1"/>
              </a:buClr>
            </a:pPr>
            <a:endParaRPr lang="en-US" sz="1050" dirty="0">
              <a:solidFill>
                <a:srgbClr val="111111"/>
              </a:solidFill>
              <a:latin typeface="Arial Nova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2F3640-0FBA-764B-9984-3431471AE81B}"/>
              </a:ext>
            </a:extLst>
          </p:cNvPr>
          <p:cNvSpPr/>
          <p:nvPr/>
        </p:nvSpPr>
        <p:spPr bwMode="gray">
          <a:xfrm>
            <a:off x="569750" y="3561805"/>
            <a:ext cx="3963874" cy="15969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0" bIns="91440" rtlCol="0" anchor="b" anchorCtr="0"/>
          <a:lstStyle/>
          <a:p>
            <a:pPr marL="1174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49C97C9-8393-E84B-9081-42BAC4574E3A}"/>
              </a:ext>
            </a:extLst>
          </p:cNvPr>
          <p:cNvSpPr/>
          <p:nvPr/>
        </p:nvSpPr>
        <p:spPr bwMode="gray">
          <a:xfrm>
            <a:off x="569750" y="3366608"/>
            <a:ext cx="3963874" cy="249484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Scope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66C6DA-6C9B-B64D-8627-C1EECCC4E93E}"/>
              </a:ext>
            </a:extLst>
          </p:cNvPr>
          <p:cNvSpPr/>
          <p:nvPr/>
        </p:nvSpPr>
        <p:spPr>
          <a:xfrm>
            <a:off x="576253" y="3490940"/>
            <a:ext cx="3957372" cy="152349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Review all new proposed platforms or platform capabilities (with intentional exclusions or limitations)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Align on Platform Assignment of new proposed technology solutions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Review proposed platform modifications and divestitures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2BC943-DCE4-D042-8982-4011926F19C3}"/>
              </a:ext>
            </a:extLst>
          </p:cNvPr>
          <p:cNvSpPr txBox="1"/>
          <p:nvPr/>
        </p:nvSpPr>
        <p:spPr>
          <a:xfrm>
            <a:off x="1815208" y="496474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defRPr/>
            </a:pPr>
            <a:endParaRPr lang="en-US" sz="9000" dirty="0">
              <a:solidFill>
                <a:srgbClr val="111111"/>
              </a:solidFill>
              <a:latin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67D242-633D-4048-8C75-F2F600B919C1}"/>
              </a:ext>
            </a:extLst>
          </p:cNvPr>
          <p:cNvSpPr txBox="1"/>
          <p:nvPr/>
        </p:nvSpPr>
        <p:spPr>
          <a:xfrm>
            <a:off x="8396746" y="1186274"/>
            <a:ext cx="3317322" cy="44221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111111"/>
                </a:solidFill>
                <a:latin typeface="Arial Nova" panose="020B0504020202020204" pitchFamily="34" charset="0"/>
              </a:rPr>
              <a:t>Meeting Details</a:t>
            </a:r>
          </a:p>
          <a:p>
            <a:pPr marL="0" lvl="1">
              <a:spcAft>
                <a:spcPts val="600"/>
              </a:spcAft>
              <a:buClr>
                <a:srgbClr val="F5F5F5"/>
              </a:buClr>
              <a:buFont typeface="Arial" panose="020B0604020202020204" pitchFamily="34" charset="0"/>
              <a:buNone/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Cadence</a:t>
            </a:r>
            <a:br>
              <a:rPr lang="en-US" sz="1050" b="1" dirty="0">
                <a:solidFill>
                  <a:schemeClr val="accent1"/>
                </a:solidFill>
                <a:latin typeface="Helvetica Neue"/>
              </a:rPr>
            </a:br>
            <a:r>
              <a:rPr lang="en-US" sz="1000" dirty="0">
                <a:solidFill>
                  <a:srgbClr val="111111"/>
                </a:solidFill>
                <a:latin typeface="Helvetica Neue"/>
              </a:rPr>
              <a:t>Weekly or as needed</a:t>
            </a:r>
          </a:p>
          <a:p>
            <a:pPr marL="0" lvl="1">
              <a:spcAft>
                <a:spcPts val="600"/>
              </a:spcAft>
              <a:buClr>
                <a:srgbClr val="F5F5F5"/>
              </a:buClr>
              <a:buFont typeface="Arial" panose="020B0604020202020204" pitchFamily="34" charset="0"/>
              <a:buNone/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Administrator</a:t>
            </a:r>
            <a:br>
              <a:rPr lang="en-US" sz="1050" b="1" dirty="0">
                <a:solidFill>
                  <a:schemeClr val="accent1"/>
                </a:solidFill>
                <a:latin typeface="Helvetica Neue"/>
              </a:rPr>
            </a:br>
            <a:r>
              <a:rPr lang="en-US" sz="1000" dirty="0">
                <a:solidFill>
                  <a:srgbClr val="111111"/>
                </a:solidFill>
                <a:latin typeface="Helvetica Neue"/>
              </a:rPr>
              <a:t>Enterprise Architecture</a:t>
            </a:r>
            <a:endParaRPr lang="en-US" sz="1200" dirty="0">
              <a:solidFill>
                <a:srgbClr val="111111"/>
              </a:solidFill>
              <a:latin typeface="Helvetica Neue"/>
            </a:endParaRPr>
          </a:p>
          <a:p>
            <a:pPr marL="0" lvl="1">
              <a:spcAft>
                <a:spcPts val="600"/>
              </a:spcAft>
              <a:buClr>
                <a:srgbClr val="F5F5F5"/>
              </a:buClr>
              <a:buFont typeface="Arial" panose="020B0604020202020204" pitchFamily="34" charset="0"/>
              <a:buNone/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Council Members</a:t>
            </a:r>
          </a:p>
          <a:p>
            <a:pPr marL="171450" indent="-1714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1400" dirty="0">
                <a:solidFill>
                  <a:srgbClr val="111111"/>
                </a:solidFill>
                <a:latin typeface="Helvetica Neue"/>
              </a:rPr>
              <a:t>TRIAD</a:t>
            </a:r>
          </a:p>
          <a:p>
            <a:pPr marL="171450" indent="-1714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111111"/>
                </a:solidFill>
                <a:latin typeface="Helvetica Neue"/>
              </a:rPr>
              <a:t>Engineering Leads</a:t>
            </a:r>
            <a:endParaRPr lang="en-US" sz="1000" i="1" kern="1400" dirty="0">
              <a:solidFill>
                <a:srgbClr val="111111"/>
              </a:solidFill>
              <a:latin typeface="Helvetica Neue"/>
            </a:endParaRPr>
          </a:p>
          <a:p>
            <a:pPr marL="171450" indent="-1714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111111"/>
                </a:solidFill>
                <a:latin typeface="Helvetica Neue"/>
              </a:rPr>
              <a:t>TPM </a:t>
            </a:r>
          </a:p>
          <a:p>
            <a:pPr marL="171450" indent="-1714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111111"/>
                </a:solidFill>
                <a:latin typeface="Helvetica Neue"/>
              </a:rPr>
              <a:t>Domain Architects</a:t>
            </a:r>
          </a:p>
          <a:p>
            <a:pPr marL="628650" lvl="1" indent="-17145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1111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753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2F735-BCAC-4242-857D-41F2D1BB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Enterprise Architecture Governance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8598DA-7F03-42FB-902F-D0C1BD70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25105"/>
              </p:ext>
            </p:extLst>
          </p:nvPr>
        </p:nvGraphicFramePr>
        <p:xfrm>
          <a:off x="4502428" y="1137042"/>
          <a:ext cx="7225750" cy="4755155"/>
        </p:xfrm>
        <a:graphic>
          <a:graphicData uri="http://schemas.openxmlformats.org/drawingml/2006/table">
            <a:tbl>
              <a:tblPr firstRow="1" bandRow="1">
                <a:noFill/>
                <a:tableStyleId>{1FECB4D8-DB02-4DC6-A0A2-4F2EBAE1DC90}</a:tableStyleId>
              </a:tblPr>
              <a:tblGrid>
                <a:gridCol w="1195575">
                  <a:extLst>
                    <a:ext uri="{9D8B030D-6E8A-4147-A177-3AD203B41FA5}">
                      <a16:colId xmlns:a16="http://schemas.microsoft.com/office/drawing/2014/main" val="2592426054"/>
                    </a:ext>
                  </a:extLst>
                </a:gridCol>
                <a:gridCol w="2255162">
                  <a:extLst>
                    <a:ext uri="{9D8B030D-6E8A-4147-A177-3AD203B41FA5}">
                      <a16:colId xmlns:a16="http://schemas.microsoft.com/office/drawing/2014/main" val="1302749723"/>
                    </a:ext>
                  </a:extLst>
                </a:gridCol>
                <a:gridCol w="2261316">
                  <a:extLst>
                    <a:ext uri="{9D8B030D-6E8A-4147-A177-3AD203B41FA5}">
                      <a16:colId xmlns:a16="http://schemas.microsoft.com/office/drawing/2014/main" val="3281839742"/>
                    </a:ext>
                  </a:extLst>
                </a:gridCol>
                <a:gridCol w="1513697">
                  <a:extLst>
                    <a:ext uri="{9D8B030D-6E8A-4147-A177-3AD203B41FA5}">
                      <a16:colId xmlns:a16="http://schemas.microsoft.com/office/drawing/2014/main" val="378344677"/>
                    </a:ext>
                  </a:extLst>
                </a:gridCol>
              </a:tblGrid>
              <a:tr h="333752"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Component</a:t>
                      </a:r>
                    </a:p>
                  </a:txBody>
                  <a:tcPr marL="0" marR="44303" marT="17721" marB="13291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Description</a:t>
                      </a:r>
                    </a:p>
                  </a:txBody>
                  <a:tcPr marL="0" marR="44303" marT="17721" marB="13291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Objective</a:t>
                      </a:r>
                    </a:p>
                  </a:txBody>
                  <a:tcPr marL="0" marR="44303" marT="17721" marB="13291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Key Players</a:t>
                      </a:r>
                    </a:p>
                  </a:txBody>
                  <a:tcPr marL="0" marR="44303" marT="17721" marB="13291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02718"/>
                  </a:ext>
                </a:extLst>
              </a:tr>
              <a:tr h="1072141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Architecture Review Process</a:t>
                      </a:r>
                      <a:endParaRPr lang="en-US" sz="1000" b="0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Periodic review of solution at various points in technology delivery lifecycle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Propose change to body of architecture standards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Ensure conformance to strategy and standards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Identify exceptions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Document Issues with enterprise impact 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PMO: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563107"/>
                  </a:ext>
                </a:extLst>
              </a:tr>
              <a:tr h="1662852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Standards Management Process</a:t>
                      </a:r>
                      <a:endParaRPr lang="en-US" sz="1000" b="0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Establish change control over architecture standards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Track deficiencies and gaps in body of enterprise standards and work toward improvements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Controlling the change process and communicating the impacts</a:t>
                      </a:r>
                    </a:p>
                    <a:p>
                      <a:pPr algn="l"/>
                      <a:endParaRPr lang="en-US" sz="1000" b="0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Identify and document enterprise standards that need or present an opportunity for improvement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Assigns accountability and responsibility for improving the standards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Take input from and propose changes to technology and business components of enterprise roadmap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Measure and report against changes to determine effectiveness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PMO:</a:t>
                      </a:r>
                    </a:p>
                    <a:p>
                      <a:pPr marL="0" lvl="1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00" b="0" i="0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2963"/>
                  </a:ext>
                </a:extLst>
              </a:tr>
              <a:tr h="1515174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Roadmap Management Process</a:t>
                      </a:r>
                      <a:endParaRPr lang="en-US" sz="1000" b="0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Manage change against enterprise roadmap</a:t>
                      </a:r>
                    </a:p>
                    <a:p>
                      <a:pPr algn="l"/>
                      <a:endParaRPr lang="en-US" sz="1000" b="0" i="1" cap="none" spc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  <a:p>
                      <a:pPr algn="l"/>
                      <a:r>
                        <a:rPr lang="en-US" sz="1000" b="0" i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Prevent uncontrolled changes to roadmap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Define the roadmap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Proposed investments, technology landscape, strategy and desired outcomes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Document rules about how changes are made and who approves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cap="none" spc="0">
                          <a:solidFill>
                            <a:schemeClr val="tx1"/>
                          </a:solidFill>
                          <a:latin typeface="Trade Gothic for Nike 365" panose="020B0503040303020004"/>
                        </a:rPr>
                        <a:t>Set expectations and promote continued business and IT partnership through transparency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Business strategy and planning group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PMO:</a:t>
                      </a:r>
                    </a:p>
                  </a:txBody>
                  <a:tcPr marL="0" marR="44303" marT="17721" marB="1329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8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53F95-43A9-467D-B455-AE5ECBBB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Compliance Review Process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23D56-C800-4BE5-8F2D-2FAA84B9A944}"/>
              </a:ext>
            </a:extLst>
          </p:cNvPr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/>
              <a:t>The review will be coordinated by the lead Enterprise Architect, who will assemble a team of business and technical domain experts for the review and compile the answers to the questions posed during the review into some form of report</a:t>
            </a:r>
            <a:r>
              <a:rPr lang="en-US" sz="20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questions will typically be posed during the review by the business and technical domain experts. Alternatively, the review might be led by a representative of an Architecture Board or some similar body with enterprise-wide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423808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DDC5F-A407-47AD-B98A-D70B16DD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Compliance Review Process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D33AEE-2F0F-4DD3-955E-674CAD96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586434"/>
            <a:ext cx="7225748" cy="36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9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4500-DEA7-45F6-BAF0-B957E200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37"/>
            <a:ext cx="10515600" cy="697772"/>
          </a:xfrm>
        </p:spPr>
        <p:txBody>
          <a:bodyPr>
            <a:normAutofit/>
          </a:bodyPr>
          <a:lstStyle/>
          <a:p>
            <a:r>
              <a:rPr lang="en-US" dirty="0"/>
              <a:t>Architecture Compliance Review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295FCD-013F-43AA-B5B2-3191E1306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46866"/>
              </p:ext>
            </p:extLst>
          </p:nvPr>
        </p:nvGraphicFramePr>
        <p:xfrm>
          <a:off x="622792" y="911722"/>
          <a:ext cx="11121656" cy="5599253"/>
        </p:xfrm>
        <a:graphic>
          <a:graphicData uri="http://schemas.openxmlformats.org/drawingml/2006/table">
            <a:tbl>
              <a:tblPr/>
              <a:tblGrid>
                <a:gridCol w="2780414">
                  <a:extLst>
                    <a:ext uri="{9D8B030D-6E8A-4147-A177-3AD203B41FA5}">
                      <a16:colId xmlns:a16="http://schemas.microsoft.com/office/drawing/2014/main" val="638972426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2426769645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3213724379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3485745034"/>
                    </a:ext>
                  </a:extLst>
                </a:gridCol>
              </a:tblGrid>
              <a:tr h="5681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 architecture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 mandated by IT governance policies and procedures.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Anyone, whether IT or business-oriented, with an interest in or responsibility for the business area affected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34033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responsible part of organization and relevant project principals.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Review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Co-ordinator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62072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Lead Enterprise Architect and other architects.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Review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Co-ordinator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06690"/>
                  </a:ext>
                </a:extLst>
              </a:tr>
              <a:tr h="75074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scope of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which other business units/departments are involved.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 where the system fits in the corporate architecture framework.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Review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Coordinator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70712"/>
                  </a:ext>
                </a:extLst>
              </a:tr>
              <a:tr h="21490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Tailor checklists.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address the business requirements.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26315"/>
                  </a:ext>
                </a:extLst>
              </a:tr>
              <a:tr h="4095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Schedule Architecture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Meeting.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Review Co-ordinator with collaboration of 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38376"/>
                  </a:ext>
                </a:extLst>
              </a:tr>
              <a:tr h="75074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Interview project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principals.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get background and technical information: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internal project: in person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COTS: in person or via RFP</a:t>
                      </a:r>
                    </a:p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checklists.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 and/or Architect, Project Leader, and Customers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03324"/>
                  </a:ext>
                </a:extLst>
              </a:tr>
              <a:tr h="5681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 completed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against corporate standards.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and resolve issues.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recommendations.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61069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Prepare Architecture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Compliance review report.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involve supporting staff.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349868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Present review findings.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Customer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Architecture Board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33013"/>
                  </a:ext>
                </a:extLst>
              </a:tr>
              <a:tr h="385508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Accept review and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sign off.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Board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Customer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20986"/>
                  </a:ext>
                </a:extLst>
              </a:tr>
              <a:tr h="4095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Send assessment report/summary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Architecture Review Coordinator.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 Architect</a:t>
                      </a: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5939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757AA2-FF8C-4C88-914C-2241EBF6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1669"/>
              </p:ext>
            </p:extLst>
          </p:nvPr>
        </p:nvGraphicFramePr>
        <p:xfrm>
          <a:off x="-563377" y="672029"/>
          <a:ext cx="11121656" cy="297455"/>
        </p:xfrm>
        <a:graphic>
          <a:graphicData uri="http://schemas.openxmlformats.org/drawingml/2006/table">
            <a:tbl>
              <a:tblPr/>
              <a:tblGrid>
                <a:gridCol w="2780414">
                  <a:extLst>
                    <a:ext uri="{9D8B030D-6E8A-4147-A177-3AD203B41FA5}">
                      <a16:colId xmlns:a16="http://schemas.microsoft.com/office/drawing/2014/main" val="1216090912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2292237969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902361856"/>
                    </a:ext>
                  </a:extLst>
                </a:gridCol>
                <a:gridCol w="2780414">
                  <a:extLst>
                    <a:ext uri="{9D8B030D-6E8A-4147-A177-3AD203B41FA5}">
                      <a16:colId xmlns:a16="http://schemas.microsoft.com/office/drawing/2014/main" val="3355554295"/>
                    </a:ext>
                  </a:extLst>
                </a:gridCol>
              </a:tblGrid>
              <a:tr h="29745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Who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306" marR="9306" marT="9306" marB="93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20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388-1864-4607-A07C-554386D2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172038"/>
            <a:ext cx="10515600" cy="697772"/>
          </a:xfrm>
        </p:spPr>
        <p:txBody>
          <a:bodyPr>
            <a:normAutofit/>
          </a:bodyPr>
          <a:lstStyle/>
          <a:p>
            <a:r>
              <a:rPr lang="en-US" dirty="0"/>
              <a:t>Architecture Compliance Review Process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0BED8E-41DC-4B08-B397-CD049AF5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10067"/>
              </p:ext>
            </p:extLst>
          </p:nvPr>
        </p:nvGraphicFramePr>
        <p:xfrm>
          <a:off x="838200" y="1255986"/>
          <a:ext cx="10515600" cy="5749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543597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0492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68132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865892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Board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ensure that IT architectures are consistent and support overall business needs.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Sponsor and monitor architecture activities.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6197"/>
                  </a:ext>
                </a:extLst>
              </a:tr>
              <a:tr h="26785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Leader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(or Project Board)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for the whole project.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89785"/>
                  </a:ext>
                </a:extLst>
              </a:tr>
              <a:tr h="38914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Architecture Review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Co-ordinator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administer the whole architecture development and review process.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More likely to be business-oriented than technology-oriented.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42854"/>
                  </a:ext>
                </a:extLst>
              </a:tr>
              <a:tr h="38914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Lead Enterprise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ensure that the architecture is technically coherent and future-proof.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IT architecture specialist.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17494"/>
                  </a:ext>
                </a:extLst>
              </a:tr>
              <a:tr h="38914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Architect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 of the Lead Enterprise Architect's technical assistants.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14308"/>
                  </a:ext>
                </a:extLst>
              </a:tr>
              <a:tr h="6317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ensure that business requirements are clearly expressed and understood.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Manages that part of the organization that will depend on the success of the IT described in the architecture.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42249"/>
                  </a:ext>
                </a:extLst>
              </a:tr>
              <a:tr h="51043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Domain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Expert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ensure that the processes to satisfy the business requirements are justified and understood.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Knows how the business domain operates; may also be the customer.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71358"/>
                  </a:ext>
                </a:extLst>
              </a:tr>
              <a:tr h="111689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Principals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ensure that the architects have a sufficiently detailed understanding of the customer department's processes. They can provide input to the business domain expert or to the architects.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Members of the customer's organization who have input to the business requirements that the architecture is to address.</a:t>
                      </a: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7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7B9C56-531D-463F-AC1E-83AE52B84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33945"/>
              </p:ext>
            </p:extLst>
          </p:nvPr>
        </p:nvGraphicFramePr>
        <p:xfrm>
          <a:off x="-974201" y="943583"/>
          <a:ext cx="12395236" cy="238630"/>
        </p:xfrm>
        <a:graphic>
          <a:graphicData uri="http://schemas.openxmlformats.org/drawingml/2006/table">
            <a:tbl>
              <a:tblPr/>
              <a:tblGrid>
                <a:gridCol w="3098809">
                  <a:extLst>
                    <a:ext uri="{9D8B030D-6E8A-4147-A177-3AD203B41FA5}">
                      <a16:colId xmlns:a16="http://schemas.microsoft.com/office/drawing/2014/main" val="3087699222"/>
                    </a:ext>
                  </a:extLst>
                </a:gridCol>
                <a:gridCol w="3098809">
                  <a:extLst>
                    <a:ext uri="{9D8B030D-6E8A-4147-A177-3AD203B41FA5}">
                      <a16:colId xmlns:a16="http://schemas.microsoft.com/office/drawing/2014/main" val="686226457"/>
                    </a:ext>
                  </a:extLst>
                </a:gridCol>
                <a:gridCol w="3098809">
                  <a:extLst>
                    <a:ext uri="{9D8B030D-6E8A-4147-A177-3AD203B41FA5}">
                      <a16:colId xmlns:a16="http://schemas.microsoft.com/office/drawing/2014/main" val="2170603844"/>
                    </a:ext>
                  </a:extLst>
                </a:gridCol>
                <a:gridCol w="3098809">
                  <a:extLst>
                    <a:ext uri="{9D8B030D-6E8A-4147-A177-3AD203B41FA5}">
                      <a16:colId xmlns:a16="http://schemas.microsoft.com/office/drawing/2014/main" val="1484866390"/>
                    </a:ext>
                  </a:extLst>
                </a:gridCol>
              </a:tblGrid>
              <a:tr h="1465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Role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Responsibilities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35" marR="12635" marT="12635" marB="1263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6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4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4102C-DF2B-4D81-91A7-29C83D33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Governance Operating Model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2B5A36-44BB-4134-9A18-C4D41569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91941"/>
              </p:ext>
            </p:extLst>
          </p:nvPr>
        </p:nvGraphicFramePr>
        <p:xfrm>
          <a:off x="4502428" y="1385902"/>
          <a:ext cx="7225750" cy="40861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8602">
                  <a:extLst>
                    <a:ext uri="{9D8B030D-6E8A-4147-A177-3AD203B41FA5}">
                      <a16:colId xmlns:a16="http://schemas.microsoft.com/office/drawing/2014/main" val="3615223193"/>
                    </a:ext>
                  </a:extLst>
                </a:gridCol>
                <a:gridCol w="2922351">
                  <a:extLst>
                    <a:ext uri="{9D8B030D-6E8A-4147-A177-3AD203B41FA5}">
                      <a16:colId xmlns:a16="http://schemas.microsoft.com/office/drawing/2014/main" val="2355721402"/>
                    </a:ext>
                  </a:extLst>
                </a:gridCol>
                <a:gridCol w="2922351">
                  <a:extLst>
                    <a:ext uri="{9D8B030D-6E8A-4147-A177-3AD203B41FA5}">
                      <a16:colId xmlns:a16="http://schemas.microsoft.com/office/drawing/2014/main" val="2802818237"/>
                    </a:ext>
                  </a:extLst>
                </a:gridCol>
                <a:gridCol w="952446">
                  <a:extLst>
                    <a:ext uri="{9D8B030D-6E8A-4147-A177-3AD203B41FA5}">
                      <a16:colId xmlns:a16="http://schemas.microsoft.com/office/drawing/2014/main" val="3187984322"/>
                    </a:ext>
                  </a:extLst>
                </a:gridCol>
              </a:tblGrid>
              <a:tr h="2160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rade Gothic for Nike 365" panose="020B0503040303020004"/>
                        </a:rPr>
                        <a:t>  </a:t>
                      </a:r>
                    </a:p>
                  </a:txBody>
                  <a:tcPr marL="62362" marR="62362" marT="31181" marB="311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rade Gothic for Nike 365" panose="020B0503040303020004"/>
                        </a:rPr>
                        <a:t>Description </a:t>
                      </a:r>
                    </a:p>
                  </a:txBody>
                  <a:tcPr marL="62362" marR="62362" marT="31181" marB="311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rade Gothic for Nike 365" panose="020B0503040303020004"/>
                        </a:rPr>
                        <a:t> Objective</a:t>
                      </a:r>
                    </a:p>
                  </a:txBody>
                  <a:tcPr marL="62362" marR="62362" marT="31181" marB="3118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rade Gothic for Nike 365" panose="020B0503040303020004"/>
                        </a:rPr>
                        <a:t>Key Players </a:t>
                      </a:r>
                    </a:p>
                  </a:txBody>
                  <a:tcPr marL="62362" marR="62362" marT="31181" marB="3118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40356"/>
                  </a:ext>
                </a:extLst>
              </a:tr>
              <a:tr h="1083512">
                <a:tc>
                  <a:txBody>
                    <a:bodyPr/>
                    <a:lstStyle/>
                    <a:p>
                      <a:pPr marL="182880" lvl="0" algn="just"/>
                      <a:r>
                        <a:rPr lang="en-US" sz="800" b="0">
                          <a:latin typeface="Trade Gothic for Nike 365" panose="020B0503040303020004"/>
                        </a:rPr>
                        <a:t>1 </a:t>
                      </a: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/>
                        <a:t>The framework reviewed and approved by organizational entities and stakeholders involved in and impacted by EA program</a:t>
                      </a: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indent="-171450" algn="just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Defining, Reviewing, fine-tuning and approve the framework</a:t>
                      </a:r>
                    </a:p>
                    <a:p>
                      <a:pPr marL="0" indent="0" algn="just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800" b="0"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Execs: 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Architecture</a:t>
                      </a:r>
                    </a:p>
                    <a:p>
                      <a:pPr marL="171450" marR="0" lvl="1" indent="-171450" algn="just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800"/>
                        <a:t>Engineering: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Tech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Business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PMO:</a:t>
                      </a:r>
                    </a:p>
                    <a:p>
                      <a:pPr marL="0" lvl="1" indent="0" algn="just">
                        <a:spcBef>
                          <a:spcPts val="0"/>
                        </a:spcBef>
                        <a:buFontTx/>
                        <a:buNone/>
                      </a:pPr>
                      <a:endParaRPr lang="en-US" sz="800" b="0" i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extLst>
                  <a:ext uri="{0D108BD9-81ED-4DB2-BD59-A6C34878D82A}">
                    <a16:rowId xmlns:a16="http://schemas.microsoft.com/office/drawing/2014/main" val="1482607482"/>
                  </a:ext>
                </a:extLst>
              </a:tr>
              <a:tr h="1083512">
                <a:tc>
                  <a:txBody>
                    <a:bodyPr/>
                    <a:lstStyle/>
                    <a:p>
                      <a:pPr marL="182880" lvl="0" algn="just"/>
                      <a:r>
                        <a:rPr lang="en-US" sz="800"/>
                        <a:t>2</a:t>
                      </a:r>
                      <a:endParaRPr lang="en-US" sz="800" b="0"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dirty="0"/>
                        <a:t>Develop how-to details of EA governance</a:t>
                      </a: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Introduction of new standard or standard update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Prioritization process and criteria for inclusion of IT projects in the Transition plan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IT projects impact analysis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Alignment of IT projects with EA at SDLC milestones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>
                          <a:latin typeface="Trade Gothic for Nike 365" panose="020B0503040303020004"/>
                        </a:rPr>
                        <a:t>Waiver requests for non-compliance IT standards with EA</a:t>
                      </a: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Execs: 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Architecture</a:t>
                      </a:r>
                    </a:p>
                    <a:p>
                      <a:pPr marL="171450" marR="0" lvl="1" indent="-171450" algn="just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800"/>
                        <a:t>Engineering: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Tech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Business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/>
                        <a:t>PMO:</a:t>
                      </a:r>
                    </a:p>
                    <a:p>
                      <a:pPr marL="0" lvl="1" indent="0" algn="just">
                        <a:spcBef>
                          <a:spcPts val="0"/>
                        </a:spcBef>
                        <a:buFontTx/>
                        <a:buNone/>
                      </a:pPr>
                      <a:endParaRPr lang="en-US" sz="800" b="0" i="0">
                        <a:solidFill>
                          <a:schemeClr val="tx1"/>
                        </a:solidFill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extLst>
                  <a:ext uri="{0D108BD9-81ED-4DB2-BD59-A6C34878D82A}">
                    <a16:rowId xmlns:a16="http://schemas.microsoft.com/office/drawing/2014/main" val="3722339499"/>
                  </a:ext>
                </a:extLst>
              </a:tr>
              <a:tr h="1703142">
                <a:tc>
                  <a:txBody>
                    <a:bodyPr/>
                    <a:lstStyle/>
                    <a:p>
                      <a:pPr marL="182880" lvl="0" algn="just"/>
                      <a:r>
                        <a:rPr lang="en-US" sz="800"/>
                        <a:t>3</a:t>
                      </a:r>
                      <a:endParaRPr lang="en-US" sz="800" b="0"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EA governance implementation plan</a:t>
                      </a:r>
                    </a:p>
                    <a:p>
                      <a:pPr algn="just"/>
                      <a:endParaRPr lang="en-US" sz="800" b="0" i="1"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/>
                        <a:t>EA governance implementation plan is written that will expand on the EA governance framework 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/>
                        <a:t>Implementation of EA governance is responsibility of EA program manager or Chief Architect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/>
                        <a:t>The first step in implementing EA governance process is reviewing, fine-tuning and approving the EA governance framework.</a:t>
                      </a:r>
                    </a:p>
                    <a:p>
                      <a:pPr marL="171450" marR="0" lvl="0" indent="-17145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/>
                        <a:t>Once the framework has been finalized and approved, the supporting EA governance procedures will need to be developed and communicated to all parties involved.</a:t>
                      </a:r>
                    </a:p>
                    <a:p>
                      <a:pPr marL="0" marR="0" lvl="0" indent="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just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>
                        <a:latin typeface="Trade Gothic for Nike 365" panose="020B0503040303020004"/>
                      </a:endParaRPr>
                    </a:p>
                  </a:txBody>
                  <a:tcPr marL="62362" marR="62362" marT="31181" marB="31181"/>
                </a:tc>
                <a:tc>
                  <a:txBody>
                    <a:bodyPr/>
                    <a:lstStyle/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 dirty="0"/>
                        <a:t>Execs: 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 dirty="0"/>
                        <a:t>Architecture</a:t>
                      </a:r>
                    </a:p>
                    <a:p>
                      <a:pPr marL="171450" marR="0" lvl="1" indent="-171450" algn="just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800" dirty="0"/>
                        <a:t>Engineering: 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 dirty="0"/>
                        <a:t>Tech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 dirty="0"/>
                        <a:t>Business Product:</a:t>
                      </a:r>
                    </a:p>
                    <a:p>
                      <a:pPr marL="171450" lvl="1" indent="-171450" algn="just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800" dirty="0"/>
                        <a:t>PMO:</a:t>
                      </a:r>
                    </a:p>
                  </a:txBody>
                  <a:tcPr marL="62362" marR="62362" marT="31181" marB="31181"/>
                </a:tc>
                <a:extLst>
                  <a:ext uri="{0D108BD9-81ED-4DB2-BD59-A6C34878D82A}">
                    <a16:rowId xmlns:a16="http://schemas.microsoft.com/office/drawing/2014/main" val="343541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3F683-1435-4797-8B6B-8E1949B4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Governance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4FB66-1ABB-48E1-A30F-7521D389308E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Guiding Principle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Framework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Governance Structure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Processes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Architecture Review Process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Standards Management Process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Roadmap Management Process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Implementation and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40549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F3BBFD-65DA-493F-AEBE-A0ACAD9A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Governance within an Enterprise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20220-7F51-4D88-868A-1E1A9AB7D9F2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Architecture Governance typically does not operate in isolation, but within a hierarchy of governance structures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Corporate Governance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Technology Governance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IT Governance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Architecture Governance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Corporate governance is a broad topic, beyond the scope of an Enterprise Architecture framework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Technology governance controls how an organization utilizes technology in the research, development, and production of its goods and services.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IT governance institutionalizes best practices for planning, acquiring, implementing, and monitoring IT performance, to ensure that the enterprise's IT assets support its business objectives.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41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17146-BC9D-4256-A51B-1C341298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Governance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en-US" sz="4000" dirty="0">
                <a:solidFill>
                  <a:srgbClr val="FFFFFF"/>
                </a:solidFill>
              </a:rPr>
              <a:t>P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AA291-87A6-435B-A1F1-6671C78F7F2F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The following outlines the basic principles of </a:t>
            </a:r>
            <a:r>
              <a:rPr lang="en-US" sz="1400" b="1" i="1" dirty="0"/>
              <a:t>corporate governance</a:t>
            </a:r>
            <a:r>
              <a:rPr lang="en-US" sz="1400" dirty="0"/>
              <a:t>, as identified by the Organization for Economic Co-operation and Development (OECD)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b="1" i="1" dirty="0"/>
              <a:t>Focus on the rights, roles, and equitable treatment of shareholders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Disclosure and transparency and the responsibilities of the board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Ensure: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Sound strategic guidance of the organization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Effective monitoring of management by the board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Board accountability for the company and to the shareholders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Board's responsibilities: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Reviewing and guiding corporate strategy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Setting and monitoring achievement of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management's performance objectives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03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65AB78-0B4B-468D-A6D9-E363B1A9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Elements of Architecture Governance Strategy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96DC3-41AB-479B-83ED-0141BB153EBF}"/>
              </a:ext>
            </a:extLst>
          </p:cNvPr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b="1" i="1" dirty="0"/>
              <a:t>cross-organizational Tech Council </a:t>
            </a:r>
            <a:r>
              <a:rPr lang="en-US" sz="2000" dirty="0"/>
              <a:t>must be established with the backing of top management to oversee the implementation of the Enterprise Architecture Governance strategy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comprehensive set of </a:t>
            </a:r>
            <a:r>
              <a:rPr lang="en-US" sz="2000" b="1" i="1" dirty="0"/>
              <a:t>Architecture Principles </a:t>
            </a:r>
            <a:r>
              <a:rPr lang="en-US" sz="2000" dirty="0"/>
              <a:t>should be established, to guide, inform, and support the way in which an organization sets about fulfilling its mission through the use of IT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An </a:t>
            </a:r>
            <a:r>
              <a:rPr lang="en-US" sz="2000" b="1" i="1" dirty="0"/>
              <a:t>Architecture Compliance strategy </a:t>
            </a:r>
            <a:r>
              <a:rPr lang="en-US" sz="2000" dirty="0"/>
              <a:t>should be adopted - specific measures (more than just a statement of policy) to ensure compliance with the architecture, including </a:t>
            </a:r>
            <a:r>
              <a:rPr lang="en-US" sz="2000" b="1" i="1" dirty="0"/>
              <a:t>Project Impact Assessments, a formal Architecture Compliance review process</a:t>
            </a:r>
            <a:r>
              <a:rPr lang="en-US" sz="2000" dirty="0"/>
              <a:t>, and possibly including the involvement of the architecture team in product procurement</a:t>
            </a:r>
          </a:p>
        </p:txBody>
      </p:sp>
    </p:spTree>
    <p:extLst>
      <p:ext uri="{BB962C8B-B14F-4D97-AF65-F5344CB8AC3E}">
        <p14:creationId xmlns:p14="http://schemas.microsoft.com/office/powerpoint/2010/main" val="233879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99137-3AE4-4FC9-BD07-CE61A59A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Compliance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A3EAB-5453-43AF-8ECA-9AD8CF18AFF2}"/>
              </a:ext>
            </a:extLst>
          </p:cNvPr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/>
              <a:t>Ensure compliance of individual projects with the Enterprise Architecture.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IT governance function within an enterprise will normally define two complementary processes: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b="1" i="1" dirty="0"/>
              <a:t>Architecture function </a:t>
            </a:r>
            <a:r>
              <a:rPr lang="en-US" sz="2000" dirty="0"/>
              <a:t>will be required to prepare a series of Project Architectures; i.e., </a:t>
            </a:r>
            <a:r>
              <a:rPr lang="en-US" sz="2000" b="1" i="1" dirty="0"/>
              <a:t>project-specific views of the Enterprise Architecture </a:t>
            </a:r>
            <a:r>
              <a:rPr lang="en-US" sz="2000" dirty="0"/>
              <a:t>that illustrate how the </a:t>
            </a:r>
            <a:r>
              <a:rPr lang="en-US" sz="2000" b="1" i="1" dirty="0"/>
              <a:t>Enterprise Architecture impacts on the major projects within the organization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b="1" i="1" dirty="0"/>
              <a:t>IT Governance function </a:t>
            </a:r>
            <a:r>
              <a:rPr lang="en-US" sz="2000" dirty="0"/>
              <a:t>will define a formal </a:t>
            </a:r>
            <a:r>
              <a:rPr lang="en-US" sz="2000" b="1" i="1" dirty="0"/>
              <a:t>Architecture Compliance review process</a:t>
            </a:r>
            <a:r>
              <a:rPr lang="en-US" sz="2000" dirty="0"/>
              <a:t> for </a:t>
            </a:r>
            <a:r>
              <a:rPr lang="en-US" sz="2000" b="1" i="1" dirty="0"/>
              <a:t>reviewing the compliance of projects to the Enterprise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817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8041-FEC7-4BF2-A9EC-BF7BD3D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Governance Structure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F9A6E-3A03-4A55-9811-F582DF00A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04631"/>
              </p:ext>
            </p:extLst>
          </p:nvPr>
        </p:nvGraphicFramePr>
        <p:xfrm>
          <a:off x="799044" y="1966293"/>
          <a:ext cx="10593912" cy="4452162"/>
        </p:xfrm>
        <a:graphic>
          <a:graphicData uri="http://schemas.openxmlformats.org/drawingml/2006/table">
            <a:tbl>
              <a:tblPr firstRow="1" bandRow="1">
                <a:noFill/>
                <a:tableStyleId>{1FECB4D8-DB02-4DC6-A0A2-4F2EBAE1DC90}</a:tableStyleId>
              </a:tblPr>
              <a:tblGrid>
                <a:gridCol w="2483048">
                  <a:extLst>
                    <a:ext uri="{9D8B030D-6E8A-4147-A177-3AD203B41FA5}">
                      <a16:colId xmlns:a16="http://schemas.microsoft.com/office/drawing/2014/main" val="2833680296"/>
                    </a:ext>
                  </a:extLst>
                </a:gridCol>
                <a:gridCol w="2392108">
                  <a:extLst>
                    <a:ext uri="{9D8B030D-6E8A-4147-A177-3AD203B41FA5}">
                      <a16:colId xmlns:a16="http://schemas.microsoft.com/office/drawing/2014/main" val="274484351"/>
                    </a:ext>
                  </a:extLst>
                </a:gridCol>
                <a:gridCol w="3578162">
                  <a:extLst>
                    <a:ext uri="{9D8B030D-6E8A-4147-A177-3AD203B41FA5}">
                      <a16:colId xmlns:a16="http://schemas.microsoft.com/office/drawing/2014/main" val="405243663"/>
                    </a:ext>
                  </a:extLst>
                </a:gridCol>
                <a:gridCol w="2140594">
                  <a:extLst>
                    <a:ext uri="{9D8B030D-6E8A-4147-A177-3AD203B41FA5}">
                      <a16:colId xmlns:a16="http://schemas.microsoft.com/office/drawing/2014/main" val="2112255205"/>
                    </a:ext>
                  </a:extLst>
                </a:gridCol>
              </a:tblGrid>
              <a:tr h="3512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Responsibility </a:t>
                      </a:r>
                    </a:p>
                  </a:txBody>
                  <a:tcPr marL="143387" marR="68116" marT="71693" marB="716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Description </a:t>
                      </a:r>
                    </a:p>
                  </a:txBody>
                  <a:tcPr marL="143387" marR="68116" marT="71693" marB="716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 Objective</a:t>
                      </a:r>
                    </a:p>
                  </a:txBody>
                  <a:tcPr marL="143387" marR="68116" marT="71693" marB="716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Key Players</a:t>
                      </a:r>
                    </a:p>
                  </a:txBody>
                  <a:tcPr marL="143387" marR="68116" marT="71693" marB="716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01156"/>
                  </a:ext>
                </a:extLst>
              </a:tr>
              <a:tr h="1247466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Enterprise Design Tech Council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Director-level representation from engineering, product, business and architecture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Set enterprise level architecture vision and direction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Set best practices, processes, strategy, leadership, guiding principles, reference architectures, and other architectural guardrails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PMO: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77779"/>
                  </a:ext>
                </a:extLst>
              </a:tr>
              <a:tr h="1426699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Domain Design </a:t>
                      </a:r>
                    </a:p>
                    <a:p>
                      <a:pPr marL="182880" lvl="0" algn="l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Tech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Council</a:t>
                      </a:r>
                      <a:endParaRPr 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Lead level representation from </a:t>
                      </a: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engineering, product, business and architecture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Architectural compliance at project level 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Reviews, consults, mentor project teams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Communication to relevant stakeholders to ensure common understanding and smooth execution 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PMO:</a:t>
                      </a:r>
                    </a:p>
                    <a:p>
                      <a:pPr marL="0" lvl="1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451960"/>
                  </a:ext>
                </a:extLst>
              </a:tr>
              <a:tr h="1426699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Program/Project Teams Tech Council</a:t>
                      </a:r>
                      <a:endParaRPr lang="en-US" sz="12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Engineering Teams / Solution Architect</a:t>
                      </a:r>
                      <a:endParaRPr lang="en-US" sz="12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Architectural compliance at project level 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Reviews, consults, mentor project teams</a:t>
                      </a:r>
                    </a:p>
                    <a:p>
                      <a:pPr marL="171450" marR="0" lvl="0" indent="-17145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Communication to relevant stakeholders to ensure common understanding and smooth execution </a:t>
                      </a: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PMO:</a:t>
                      </a:r>
                    </a:p>
                    <a:p>
                      <a:pPr marL="0" lvl="1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143387" marR="68116" marT="71693" marB="7169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7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3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00424-3D4B-4732-ACBA-00EF6AA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 Enterprise Design Review Council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B643DE-1AE8-4F7E-9398-10965D9CD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90460"/>
              </p:ext>
            </p:extLst>
          </p:nvPr>
        </p:nvGraphicFramePr>
        <p:xfrm>
          <a:off x="432225" y="2457685"/>
          <a:ext cx="11327551" cy="3469378"/>
        </p:xfrm>
        <a:graphic>
          <a:graphicData uri="http://schemas.openxmlformats.org/drawingml/2006/table">
            <a:tbl>
              <a:tblPr firstRow="1" bandRow="1">
                <a:noFill/>
                <a:tableStyleId>{1FECB4D8-DB02-4DC6-A0A2-4F2EBAE1DC90}</a:tableStyleId>
              </a:tblPr>
              <a:tblGrid>
                <a:gridCol w="2229532">
                  <a:extLst>
                    <a:ext uri="{9D8B030D-6E8A-4147-A177-3AD203B41FA5}">
                      <a16:colId xmlns:a16="http://schemas.microsoft.com/office/drawing/2014/main" val="2833680296"/>
                    </a:ext>
                  </a:extLst>
                </a:gridCol>
                <a:gridCol w="2462547">
                  <a:extLst>
                    <a:ext uri="{9D8B030D-6E8A-4147-A177-3AD203B41FA5}">
                      <a16:colId xmlns:a16="http://schemas.microsoft.com/office/drawing/2014/main" val="274484351"/>
                    </a:ext>
                  </a:extLst>
                </a:gridCol>
                <a:gridCol w="4178963">
                  <a:extLst>
                    <a:ext uri="{9D8B030D-6E8A-4147-A177-3AD203B41FA5}">
                      <a16:colId xmlns:a16="http://schemas.microsoft.com/office/drawing/2014/main" val="405243663"/>
                    </a:ext>
                  </a:extLst>
                </a:gridCol>
                <a:gridCol w="2456509">
                  <a:extLst>
                    <a:ext uri="{9D8B030D-6E8A-4147-A177-3AD203B41FA5}">
                      <a16:colId xmlns:a16="http://schemas.microsoft.com/office/drawing/2014/main" val="2112255205"/>
                    </a:ext>
                  </a:extLst>
                </a:gridCol>
              </a:tblGrid>
              <a:tr h="625879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Meeting</a:t>
                      </a: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Freq.</a:t>
                      </a: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Meeting Objectives</a:t>
                      </a: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Attendees</a:t>
                      </a: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01156"/>
                  </a:ext>
                </a:extLst>
              </a:tr>
              <a:tr h="1784913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Enterprise Design Meeting</a:t>
                      </a: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Bi-Weekly (1 hour) – Beginning TBD</a:t>
                      </a: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Set enterprise level architecture vision and direction</a:t>
                      </a:r>
                    </a:p>
                    <a:p>
                      <a:pPr marL="171450" indent="-1714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ade Gothic for Nike 365" panose="020B0503040303020004"/>
                        </a:rPr>
                        <a:t>Set best practices, processes, strategy, leadership, guiding principles, reference architectures, and other architectural guardrails</a:t>
                      </a: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Execs: 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Architecture</a:t>
                      </a:r>
                    </a:p>
                    <a:p>
                      <a:pPr marL="171450" marR="0" lvl="1" indent="-171450" algn="l" defTabSz="304792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Engineering: 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 Product:</a:t>
                      </a:r>
                    </a:p>
                    <a:p>
                      <a:pPr marL="171450" lvl="1" indent="-171450" algn="l"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PMO:</a:t>
                      </a: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77779"/>
                  </a:ext>
                </a:extLst>
              </a:tr>
              <a:tr h="529293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451960"/>
                  </a:ext>
                </a:extLst>
              </a:tr>
              <a:tr h="529293">
                <a:tc>
                  <a:txBody>
                    <a:bodyPr/>
                    <a:lstStyle/>
                    <a:p>
                      <a:pPr marL="182880" lvl="0"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rade Gothic for Nike 365" panose="020B0503040303020004"/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1807" marR="173855" marT="115903" marB="1159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37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3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A94194-9BBA-E241-BEA7-7220A301F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Enterprise Design Review Council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015AE56-56C2-7B48-A8DF-548A0BAC5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DESIGN REVIEW / ENTEPRISE COUNCIL DETAIL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09F692-FD30-064E-A669-E9C1089983A3}"/>
              </a:ext>
            </a:extLst>
          </p:cNvPr>
          <p:cNvSpPr/>
          <p:nvPr/>
        </p:nvSpPr>
        <p:spPr bwMode="gray">
          <a:xfrm>
            <a:off x="576253" y="1270168"/>
            <a:ext cx="3963874" cy="221848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457200" rtlCol="0" anchor="t" anchorCtr="0"/>
          <a:lstStyle/>
          <a:p>
            <a:pPr marL="225425" marR="0" lvl="0" indent="-2254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C43E5A-FB4E-5E4E-9878-E0BF2E780554}"/>
              </a:ext>
            </a:extLst>
          </p:cNvPr>
          <p:cNvSpPr/>
          <p:nvPr/>
        </p:nvSpPr>
        <p:spPr bwMode="gray">
          <a:xfrm>
            <a:off x="4785950" y="1457866"/>
            <a:ext cx="3412107" cy="19690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Corporate &amp; business unit strategies and major initiatives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Technology trends 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Platform usage and feedback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Change to existing capabilities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91894B-DF14-0F44-BD94-7C68D22E32A9}"/>
              </a:ext>
            </a:extLst>
          </p:cNvPr>
          <p:cNvSpPr/>
          <p:nvPr/>
        </p:nvSpPr>
        <p:spPr bwMode="gray">
          <a:xfrm>
            <a:off x="576253" y="4700773"/>
            <a:ext cx="3963874" cy="12102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Drive, advocate and hold the engineering teams accountable.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6E304B-6652-B141-B7A1-67A1B51515F9}"/>
              </a:ext>
            </a:extLst>
          </p:cNvPr>
          <p:cNvSpPr/>
          <p:nvPr/>
        </p:nvSpPr>
        <p:spPr bwMode="gray">
          <a:xfrm>
            <a:off x="4785949" y="3614566"/>
            <a:ext cx="3412107" cy="25641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Platform delivery &amp; roadmap</a:t>
            </a:r>
          </a:p>
          <a:p>
            <a:pPr marL="173736" indent="-171450" fontAlgn="base"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692C88-4D3C-5F47-8B0D-94BBCFB2B30E}"/>
              </a:ext>
            </a:extLst>
          </p:cNvPr>
          <p:cNvSpPr/>
          <p:nvPr/>
        </p:nvSpPr>
        <p:spPr bwMode="gray">
          <a:xfrm>
            <a:off x="576253" y="1270168"/>
            <a:ext cx="3963874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Purpose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97099B-848F-4B47-9AEF-557D42AE009D}"/>
              </a:ext>
            </a:extLst>
          </p:cNvPr>
          <p:cNvSpPr/>
          <p:nvPr/>
        </p:nvSpPr>
        <p:spPr bwMode="gray">
          <a:xfrm>
            <a:off x="576253" y="4575187"/>
            <a:ext cx="3963874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Decisions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51A671-D337-734D-97E1-ED2B7DA5AD82}"/>
              </a:ext>
            </a:extLst>
          </p:cNvPr>
          <p:cNvSpPr/>
          <p:nvPr/>
        </p:nvSpPr>
        <p:spPr bwMode="gray">
          <a:xfrm>
            <a:off x="4785949" y="1270167"/>
            <a:ext cx="3412108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Input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95FF8B-F839-8341-9EC3-EB0D6086B31D}"/>
              </a:ext>
            </a:extLst>
          </p:cNvPr>
          <p:cNvSpPr/>
          <p:nvPr/>
        </p:nvSpPr>
        <p:spPr bwMode="gray">
          <a:xfrm>
            <a:off x="4787995" y="3465520"/>
            <a:ext cx="3412108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Outcomes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5897D6-9E9A-B74D-A701-09E9B2507258}"/>
              </a:ext>
            </a:extLst>
          </p:cNvPr>
          <p:cNvSpPr/>
          <p:nvPr/>
        </p:nvSpPr>
        <p:spPr>
          <a:xfrm>
            <a:off x="526824" y="1420796"/>
            <a:ext cx="4087562" cy="20313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Set enterprise level architecture vision and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 Nova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 Nova" panose="020B0504020202020204" pitchFamily="34" charset="0"/>
              </a:rPr>
              <a:t>Drive best practices, processes, strategy, leadership, guiding principles, reference architectures, and other architectural guardrails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 Nova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 Nova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3D803E-5EFA-FA41-B1FA-67389B313DB0}"/>
              </a:ext>
            </a:extLst>
          </p:cNvPr>
          <p:cNvSpPr/>
          <p:nvPr/>
        </p:nvSpPr>
        <p:spPr bwMode="gray">
          <a:xfrm>
            <a:off x="569750" y="3561805"/>
            <a:ext cx="3963874" cy="159691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91440" tIns="0" bIns="91440" rtlCol="0" anchor="b" anchorCtr="0"/>
          <a:lstStyle/>
          <a:p>
            <a:pPr marL="1174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111111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190468-8E36-7947-B3F2-C4D42F40F69D}"/>
              </a:ext>
            </a:extLst>
          </p:cNvPr>
          <p:cNvSpPr/>
          <p:nvPr/>
        </p:nvSpPr>
        <p:spPr bwMode="gray">
          <a:xfrm>
            <a:off x="569750" y="3490234"/>
            <a:ext cx="3963874" cy="24948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2880" rIns="18288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 panose="020B0504020202020204" pitchFamily="34" charset="0"/>
              </a:rPr>
              <a:t>Scope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FCD047-DCB1-5A40-B7B1-8E8F94688CE1}"/>
              </a:ext>
            </a:extLst>
          </p:cNvPr>
          <p:cNvSpPr/>
          <p:nvPr/>
        </p:nvSpPr>
        <p:spPr>
          <a:xfrm>
            <a:off x="576253" y="3614566"/>
            <a:ext cx="3957372" cy="9240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82880" tIns="182880" rIns="182880"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111111"/>
                </a:solidFill>
                <a:latin typeface="Arial Nova" panose="020B0504020202020204" pitchFamily="34" charset="0"/>
              </a:rPr>
              <a:t>Drive strategic vision, prioritization &amp; roadmap for the e2e planning platform ecosystem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 Nova" panose="020B0504020202020204" pitchFamily="34" charset="0"/>
            </a:endParaRPr>
          </a:p>
          <a:p>
            <a:br>
              <a:rPr lang="en-US" sz="1050" dirty="0"/>
            </a:br>
            <a:endParaRPr lang="en-US" sz="1050" dirty="0">
              <a:latin typeface="Arial Nova" panose="020B05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 Nova" panose="020B05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21076A-9B7F-3340-B5B1-832F5A4E43C7}"/>
              </a:ext>
            </a:extLst>
          </p:cNvPr>
          <p:cNvSpPr txBox="1"/>
          <p:nvPr/>
        </p:nvSpPr>
        <p:spPr>
          <a:xfrm>
            <a:off x="1815208" y="496474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defRPr/>
            </a:pPr>
            <a:endParaRPr lang="en-US" sz="9000" dirty="0">
              <a:solidFill>
                <a:srgbClr val="111111"/>
              </a:solidFill>
              <a:latin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3B2A37-D506-7A43-924D-3D03C9DC51D7}"/>
              </a:ext>
            </a:extLst>
          </p:cNvPr>
          <p:cNvSpPr txBox="1"/>
          <p:nvPr/>
        </p:nvSpPr>
        <p:spPr>
          <a:xfrm>
            <a:off x="8396746" y="1186274"/>
            <a:ext cx="3567236" cy="44221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000" b="1" dirty="0">
                <a:solidFill>
                  <a:srgbClr val="111111"/>
                </a:solidFill>
                <a:latin typeface="Arial Nova" panose="020B0504020202020204" pitchFamily="34" charset="0"/>
              </a:rPr>
              <a:t>Meeting Details</a:t>
            </a:r>
          </a:p>
          <a:p>
            <a:pPr marL="0" lvl="1">
              <a:spcAft>
                <a:spcPts val="600"/>
              </a:spcAft>
              <a:buClr>
                <a:srgbClr val="F5F5F5"/>
              </a:buClr>
              <a:buFont typeface="Arial" panose="020B0604020202020204" pitchFamily="34" charset="0"/>
              <a:buNone/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Cadence</a:t>
            </a:r>
            <a:br>
              <a:rPr lang="en-US" sz="1050" b="1" dirty="0">
                <a:solidFill>
                  <a:schemeClr val="accent1"/>
                </a:solidFill>
                <a:latin typeface="Helvetica Neue"/>
              </a:rPr>
            </a:br>
            <a:r>
              <a:rPr lang="en-US" sz="1000" dirty="0">
                <a:solidFill>
                  <a:srgbClr val="111111"/>
                </a:solidFill>
                <a:latin typeface="Helvetica Neue"/>
              </a:rPr>
              <a:t>Bi-Weekly</a:t>
            </a:r>
            <a:endParaRPr lang="en-US" sz="1600" dirty="0">
              <a:solidFill>
                <a:srgbClr val="111111"/>
              </a:solidFill>
              <a:latin typeface="Helvetica Neue"/>
            </a:endParaRPr>
          </a:p>
          <a:p>
            <a:pPr marL="0" lvl="1">
              <a:spcAft>
                <a:spcPts val="600"/>
              </a:spcAft>
              <a:buClr>
                <a:srgbClr val="F5F5F5"/>
              </a:buClr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Administrator</a:t>
            </a:r>
            <a:br>
              <a:rPr lang="en-US" sz="1050" b="1" dirty="0">
                <a:solidFill>
                  <a:schemeClr val="accent1"/>
                </a:solidFill>
                <a:latin typeface="Helvetica Neue"/>
              </a:rPr>
            </a:br>
            <a:r>
              <a:rPr lang="en-US" sz="1000" dirty="0">
                <a:solidFill>
                  <a:srgbClr val="111111"/>
                </a:solidFill>
                <a:latin typeface="Helvetica Neue"/>
              </a:rPr>
              <a:t>Program Office</a:t>
            </a:r>
            <a:endParaRPr lang="en-US" sz="1200" dirty="0">
              <a:solidFill>
                <a:srgbClr val="111111"/>
              </a:solidFill>
              <a:latin typeface="Helvetica Neue"/>
            </a:endParaRPr>
          </a:p>
          <a:p>
            <a:pPr marL="0" lvl="1">
              <a:spcAft>
                <a:spcPts val="300"/>
              </a:spcAft>
              <a:buClr>
                <a:srgbClr val="F5F5F5"/>
              </a:buClr>
              <a:buFont typeface="Arial" panose="020B0604020202020204" pitchFamily="34" charset="0"/>
              <a:buNone/>
              <a:defRPr/>
            </a:pPr>
            <a:r>
              <a:rPr lang="en-US" sz="1050" b="1" dirty="0">
                <a:solidFill>
                  <a:srgbClr val="002856"/>
                </a:solidFill>
                <a:latin typeface="Arial Nova" panose="020B0504020202020204" pitchFamily="34" charset="0"/>
              </a:rPr>
              <a:t>Decision Body</a:t>
            </a:r>
            <a:endParaRPr lang="en-US" sz="1000" dirty="0">
              <a:solidFill>
                <a:srgbClr val="002856"/>
              </a:solidFill>
              <a:latin typeface="Helvetica Neue"/>
            </a:endParaRPr>
          </a:p>
          <a:p>
            <a:pPr marL="171450" lvl="1" indent="-171450">
              <a:lnSpc>
                <a:spcPts val="68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111111"/>
                </a:solidFill>
                <a:latin typeface="Helvetica Neue"/>
              </a:rPr>
              <a:t>Executive</a:t>
            </a:r>
          </a:p>
          <a:p>
            <a:pPr marL="171450" lvl="1" indent="-171450">
              <a:lnSpc>
                <a:spcPts val="68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111111"/>
                </a:solidFill>
                <a:latin typeface="Helvetica Neue"/>
              </a:rPr>
              <a:t>Leads</a:t>
            </a:r>
          </a:p>
        </p:txBody>
      </p:sp>
    </p:spTree>
    <p:extLst>
      <p:ext uri="{BB962C8B-B14F-4D97-AF65-F5344CB8AC3E}">
        <p14:creationId xmlns:p14="http://schemas.microsoft.com/office/powerpoint/2010/main" val="2640900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FKVLOtMs28msv23W2p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fwz_er4Uqmijx86sKR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Tema de Office">
  <a:themeElements>
    <a:clrScheme name="NIK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460B"/>
      </a:accent1>
      <a:accent2>
        <a:srgbClr val="DB5654"/>
      </a:accent2>
      <a:accent3>
        <a:srgbClr val="04767F"/>
      </a:accent3>
      <a:accent4>
        <a:srgbClr val="2E312D"/>
      </a:accent4>
      <a:accent5>
        <a:srgbClr val="595759"/>
      </a:accent5>
      <a:accent6>
        <a:srgbClr val="798D82"/>
      </a:accent6>
      <a:hlink>
        <a:srgbClr val="01745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ike Deloitte Template">
  <a:themeElements>
    <a:clrScheme name="Nike Merch 09232019">
      <a:dk1>
        <a:srgbClr val="000000"/>
      </a:dk1>
      <a:lt1>
        <a:srgbClr val="D75F00"/>
      </a:lt1>
      <a:dk2>
        <a:srgbClr val="434343"/>
      </a:dk2>
      <a:lt2>
        <a:srgbClr val="A9A9A9"/>
      </a:lt2>
      <a:accent1>
        <a:srgbClr val="FFFFFF"/>
      </a:accent1>
      <a:accent2>
        <a:srgbClr val="CDE147"/>
      </a:accent2>
      <a:accent3>
        <a:srgbClr val="00BCD2"/>
      </a:accent3>
      <a:accent4>
        <a:srgbClr val="F0BF0F"/>
      </a:accent4>
      <a:accent5>
        <a:srgbClr val="EE220C"/>
      </a:accent5>
      <a:accent6>
        <a:srgbClr val="000000"/>
      </a:accent6>
      <a:hlink>
        <a:srgbClr val="0000FF"/>
      </a:hlink>
      <a:folHlink>
        <a:srgbClr val="0000FF"/>
      </a:folHlink>
    </a:clrScheme>
    <a:fontScheme name="Nike">
      <a:majorFont>
        <a:latin typeface="Trade Gothic for Nike 365 BdCn"/>
        <a:ea typeface="Trade Gothic for Nike 365 BdCn"/>
        <a:cs typeface="Trade Gothic for Nike 365 BdCn"/>
      </a:majorFont>
      <a:minorFont>
        <a:latin typeface="Trade Gothic for Nike 365"/>
        <a:ea typeface="Trade Gothic for Nike 365 BdCn"/>
        <a:cs typeface="Trade Gothic for Nike 365 BdC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40" tIns="91440" rIns="91440" bIns="91440" numCol="1" spcCol="3810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Trade Gothic for Nike 365" panose="020B0503040303020004" pitchFamily="34" charset="0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+mn-lt"/>
            <a:ea typeface="Futura ND for Nike 365 Cn"/>
            <a:cs typeface="Futura ND for Nike 365 Cn"/>
            <a:sym typeface="Futura ND for Nike 365 C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1" id="{1904AA7D-269D-4756-9130-B8A31E47AB06}" vid="{AEB3907E-46A7-4E12-B20B-301D6A4FBD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053C9CCB7CA40AC3C1DEF5253E5CB" ma:contentTypeVersion="5" ma:contentTypeDescription="Create a new document." ma:contentTypeScope="" ma:versionID="422c517a5640dd00b14709b2bdf40410">
  <xsd:schema xmlns:xsd="http://www.w3.org/2001/XMLSchema" xmlns:xs="http://www.w3.org/2001/XMLSchema" xmlns:p="http://schemas.microsoft.com/office/2006/metadata/properties" xmlns:ns3="f4f6673f-16c9-40bb-b7b8-a90bf0cecc8c" xmlns:ns4="d8362b57-2674-42d6-b883-a80eebaf263d" targetNamespace="http://schemas.microsoft.com/office/2006/metadata/properties" ma:root="true" ma:fieldsID="6af0c569f919ae3e9e569d7ca3322b45" ns3:_="" ns4:_="">
    <xsd:import namespace="f4f6673f-16c9-40bb-b7b8-a90bf0cecc8c"/>
    <xsd:import namespace="d8362b57-2674-42d6-b883-a80eebaf26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6673f-16c9-40bb-b7b8-a90bf0cecc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62b57-2674-42d6-b883-a80eebaf2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18D916-1C0B-4055-814A-67C01BED1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9A5C4-5EF6-4C22-A8BF-D711E0F6992D}">
  <ds:schemaRefs>
    <ds:schemaRef ds:uri="http://schemas.microsoft.com/office/infopath/2007/PartnerControls"/>
    <ds:schemaRef ds:uri="f4f6673f-16c9-40bb-b7b8-a90bf0cecc8c"/>
    <ds:schemaRef ds:uri="http://purl.org/dc/elements/1.1/"/>
    <ds:schemaRef ds:uri="http://schemas.microsoft.com/office/2006/metadata/properties"/>
    <ds:schemaRef ds:uri="d8362b57-2674-42d6-b883-a80eebaf263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657FB7-A4C1-4E08-BFE6-B5A2D9115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f6673f-16c9-40bb-b7b8-a90bf0cecc8c"/>
    <ds:schemaRef ds:uri="d8362b57-2674-42d6-b883-a80eebaf26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23845</TotalTime>
  <Words>2057</Words>
  <Application>Microsoft Office PowerPoint</Application>
  <PresentationFormat>Widescreen</PresentationFormat>
  <Paragraphs>368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Arial Nova</vt:lpstr>
      <vt:lpstr>Calibri</vt:lpstr>
      <vt:lpstr>Calibri Light</vt:lpstr>
      <vt:lpstr>Futura</vt:lpstr>
      <vt:lpstr>Futura Medium</vt:lpstr>
      <vt:lpstr>Futura ND for Nike 365 Cn</vt:lpstr>
      <vt:lpstr>Graphik</vt:lpstr>
      <vt:lpstr>Graphik Medium</vt:lpstr>
      <vt:lpstr>Graphik Semibold</vt:lpstr>
      <vt:lpstr>Helvetica Neue</vt:lpstr>
      <vt:lpstr>Palatino</vt:lpstr>
      <vt:lpstr>Trade Gothic for Nike 365</vt:lpstr>
      <vt:lpstr>Trade Gothic for Nike 365 BdCn</vt:lpstr>
      <vt:lpstr>Trade Gothic LT Std Cn</vt:lpstr>
      <vt:lpstr>Wingdings</vt:lpstr>
      <vt:lpstr>10_Tema de Office</vt:lpstr>
      <vt:lpstr>1_Nike Deloitte Template</vt:lpstr>
      <vt:lpstr>think-cell Slide</vt:lpstr>
      <vt:lpstr>IT Governance Generic Perspective</vt:lpstr>
      <vt:lpstr>IT Governance</vt:lpstr>
      <vt:lpstr>Levels of Governance within an Enterprise </vt:lpstr>
      <vt:lpstr>Governance Basic Principles</vt:lpstr>
      <vt:lpstr>Elements of Architecture Governance Strategy</vt:lpstr>
      <vt:lpstr>Architecture Compliance</vt:lpstr>
      <vt:lpstr>IT Governance Structure </vt:lpstr>
      <vt:lpstr>IT Enterprise Design Review Council</vt:lpstr>
      <vt:lpstr>PowerPoint Presentation</vt:lpstr>
      <vt:lpstr>PowerPoint Presentation</vt:lpstr>
      <vt:lpstr>PowerPoint Presentation</vt:lpstr>
      <vt:lpstr>Components of Enterprise Architecture Governance</vt:lpstr>
      <vt:lpstr>Architecture Compliance Review Process</vt:lpstr>
      <vt:lpstr>Architecture Compliance Review Process</vt:lpstr>
      <vt:lpstr>Architecture Compliance Review Process</vt:lpstr>
      <vt:lpstr>Architecture Compliance Review Process</vt:lpstr>
      <vt:lpstr>IT Governance Operating Model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(o9)  INTERIM GOVERNANCE MODEL  PROPOSAL</dc:title>
  <dc:creator>Blehinger, Betsy</dc:creator>
  <cp:lastModifiedBy>JANAPAREDDY, RAVINDRA (ETW - FLEX)</cp:lastModifiedBy>
  <cp:revision>135</cp:revision>
  <dcterms:created xsi:type="dcterms:W3CDTF">2021-01-26T20:00:31Z</dcterms:created>
  <dcterms:modified xsi:type="dcterms:W3CDTF">2021-11-25T17:18:07Z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0x010100293053C9CCB7CA40AC3C1DEF5253E5CB</vt:lpwstr>
  </property>
  <property fmtid="{D5CDD505-2E9C-101B-9397-08002B2CF9AE}" pid="3" name="_AdHocReviewCycleID">
    <vt:i4>-674303291</vt:i4>
  </property>
  <property fmtid="{D5CDD505-2E9C-101B-9397-08002B2CF9AE}" pid="4" name="_NewReviewCycle">
    <vt:lpwstr/>
  </property>
  <property fmtid="{D5CDD505-2E9C-101B-9397-08002B2CF9AE}" pid="5" name="_EmailSubject">
    <vt:lpwstr>E2E Planning Governance</vt:lpwstr>
  </property>
  <property fmtid="{D5CDD505-2E9C-101B-9397-08002B2CF9AE}" pid="6" name="_AuthorEmail">
    <vt:lpwstr>Ravindra.Janapareddy@nike.com</vt:lpwstr>
  </property>
  <property fmtid="{D5CDD505-2E9C-101B-9397-08002B2CF9AE}" pid="7" name="_AuthorEmailDisplayName">
    <vt:lpwstr>JANAPAREDDY, RAVINDRA (ETW - FLEX)</vt:lpwstr>
  </property>
  <property fmtid="{D5CDD505-2E9C-101B-9397-08002B2CF9AE}" pid="8" name="_PreviousAdHocReviewCycleID">
    <vt:i4>752832870</vt:i4>
  </property>
</Properties>
</file>