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25"/>
  </p:notesMasterIdLst>
  <p:sldIdLst>
    <p:sldId id="256" r:id="rId2"/>
    <p:sldId id="257" r:id="rId3"/>
    <p:sldId id="334" r:id="rId4"/>
    <p:sldId id="322" r:id="rId5"/>
    <p:sldId id="324" r:id="rId6"/>
    <p:sldId id="325" r:id="rId7"/>
    <p:sldId id="323" r:id="rId8"/>
    <p:sldId id="330" r:id="rId9"/>
    <p:sldId id="331" r:id="rId10"/>
    <p:sldId id="335" r:id="rId11"/>
    <p:sldId id="318" r:id="rId12"/>
    <p:sldId id="333" r:id="rId13"/>
    <p:sldId id="319" r:id="rId14"/>
    <p:sldId id="320" r:id="rId15"/>
    <p:sldId id="321" r:id="rId16"/>
    <p:sldId id="336" r:id="rId17"/>
    <p:sldId id="337" r:id="rId18"/>
    <p:sldId id="338" r:id="rId19"/>
    <p:sldId id="339" r:id="rId20"/>
    <p:sldId id="340" r:id="rId21"/>
    <p:sldId id="341" r:id="rId22"/>
    <p:sldId id="332" r:id="rId23"/>
    <p:sldId id="32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 autoAdjust="0"/>
    <p:restoredTop sz="76655" autoAdjust="0"/>
  </p:normalViewPr>
  <p:slideViewPr>
    <p:cSldViewPr snapToGrid="0">
      <p:cViewPr varScale="1">
        <p:scale>
          <a:sx n="85" d="100"/>
          <a:sy n="85" d="100"/>
        </p:scale>
        <p:origin x="14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20D20-ECC2-4A7D-8FC2-3CA1DD1AB3FA}" type="slidenum">
              <a:rPr lang="en-US"/>
              <a:pPr/>
              <a:t>13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Technical people generally are not motivated by money as long as they feel they are paid a fair salary.</a:t>
            </a:r>
          </a:p>
        </p:txBody>
      </p:sp>
    </p:spTree>
    <p:extLst>
      <p:ext uri="{BB962C8B-B14F-4D97-AF65-F5344CB8AC3E}">
        <p14:creationId xmlns:p14="http://schemas.microsoft.com/office/powerpoint/2010/main" val="306976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not give everyone a raise for a good job on the team?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01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Established standards can be communicated informally or they can be documented formally (esp for larger or complex projects</a:t>
            </a:r>
            <a:r>
              <a:rPr lang="en-US" baseline="0"/>
              <a:t> or where the project manager foresees potential conflict). Usually it is done informally; for the class I’m going to have you create a written project charter, basically so I can force you to establish group team procedures.</a:t>
            </a:r>
          </a:p>
          <a:p>
            <a:r>
              <a:rPr lang="en-US" baseline="0"/>
              <a:t>Example from semester where group did not coordinate well because they were using different means of communication</a:t>
            </a:r>
            <a:endParaRPr lang="en-US"/>
          </a:p>
          <a:p>
            <a:r>
              <a:rPr lang="en-US"/>
              <a:t>For a list</a:t>
            </a:r>
            <a:r>
              <a:rPr lang="en-US" baseline="0"/>
              <a:t> of standards, see Figure 2-18 (p 60 in 6</a:t>
            </a:r>
            <a:r>
              <a:rPr lang="en-US" baseline="30000"/>
              <a:t>th</a:t>
            </a:r>
            <a:r>
              <a:rPr lang="en-US" baseline="0"/>
              <a:t> edition; p 73 in 5</a:t>
            </a:r>
            <a:r>
              <a:rPr lang="en-US" baseline="30000"/>
              <a:t>th</a:t>
            </a:r>
            <a:r>
              <a:rPr lang="en-US" baseline="0"/>
              <a:t> edition). Standards can be included in the operating procedures, or they might be separate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1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info on the previous slide fits with the textbook material on managing group projects. I’d like to provide a few</a:t>
            </a:r>
            <a:r>
              <a:rPr lang="en-US" baseline="0" dirty="0"/>
              <a:t> more tools and practices that might help you based on my own experience in industry, in my time as a student, and in my current work.</a:t>
            </a:r>
          </a:p>
          <a:p>
            <a:r>
              <a:rPr lang="en-US" baseline="0" dirty="0"/>
              <a:t>How many of you have had a bad experience working in a team on a school project?</a:t>
            </a:r>
          </a:p>
          <a:p>
            <a:r>
              <a:rPr lang="en-US" baseline="0" dirty="0"/>
              <a:t>At my first IT job, all teamwork I did was face-to-face or within the same office. When I did consulting I did some face-to-face work and also did some virtual work with out-of-state clients. Now as a professor I am constantly working on projects with people from around the world, using more collaboration technology.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processes and technologies can help in addressing</a:t>
            </a:r>
            <a:r>
              <a:rPr lang="en-US" baseline="0" dirty="0"/>
              <a:t> these issues.</a:t>
            </a:r>
          </a:p>
          <a:p>
            <a:endParaRPr lang="en-US" dirty="0"/>
          </a:p>
          <a:p>
            <a:r>
              <a:rPr lang="en-US" dirty="0"/>
              <a:t>Technologies listed in order from most effective to least effective (generally speaking), but people who are comfortable with text can make it work</a:t>
            </a:r>
          </a:p>
          <a:p>
            <a:r>
              <a:rPr lang="en-US" dirty="0"/>
              <a:t>(Give example of team who didn’t receive texts)</a:t>
            </a:r>
          </a:p>
          <a:p>
            <a:r>
              <a:rPr lang="en-US" dirty="0"/>
              <a:t>Each of the technologies can be used for one-on-one, but can also be used for whole groups; video chat is</a:t>
            </a:r>
            <a:r>
              <a:rPr lang="en-US" baseline="0" dirty="0"/>
              <a:t> preferable for first meeting for those who never meet face-to-face</a:t>
            </a:r>
          </a:p>
          <a:p>
            <a:r>
              <a:rPr lang="en-US" baseline="0" dirty="0"/>
              <a:t>GoToMeeting and </a:t>
            </a:r>
            <a:r>
              <a:rPr lang="en-US" baseline="0" dirty="0" err="1"/>
              <a:t>Webex</a:t>
            </a:r>
            <a:r>
              <a:rPr lang="en-US" baseline="0" dirty="0"/>
              <a:t> are also commonly used in industry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Dropbox is also nice when you</a:t>
            </a:r>
            <a:r>
              <a:rPr lang="en-US" baseline="0" dirty="0"/>
              <a:t> install the app on your computer/laptop/smartphone because the files are always up to date on your own device.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Recap: It’s important to establish these norms ahead of time. A little extra effort up front saves a lot of time and stress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0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examples from my research projects on how I often use divide and conquer</a:t>
            </a:r>
          </a:p>
          <a:p>
            <a:endParaRPr lang="en-US" dirty="0"/>
          </a:p>
          <a:p>
            <a:r>
              <a:rPr lang="en-US" dirty="0"/>
              <a:t>Decide on a strategy or use a combination based on the type of work and how the benefits and drawbacks would contribute – for example, with</a:t>
            </a:r>
            <a:r>
              <a:rPr lang="en-US" baseline="0" dirty="0"/>
              <a:t> work that is fuzzy use synchronous; for work that is clear, use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5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talked about </a:t>
            </a:r>
            <a:r>
              <a:rPr lang="en-US" baseline="0"/>
              <a:t>the Work Breakdown Structure and the Project Work Plan, which have to do with both project size (number of tasks) and time. I mentioned Microsoft Project and other project management software as a tool to create a project work plan. These softwares can also be used to manage the cost aspect.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8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B616B-13FE-4029-B600-90CBFE561EB8}" type="slidenum">
              <a:rPr lang="en-US"/>
              <a:pPr/>
              <a:t>6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rest of the project is simpler than the part that was late and is no more complex</a:t>
            </a:r>
          </a:p>
          <a:p>
            <a:r>
              <a:rPr lang="en-US" dirty="0"/>
              <a:t>than the original estimate assumed, you can’t make up lost time, but you can shift the</a:t>
            </a:r>
          </a:p>
          <a:p>
            <a:r>
              <a:rPr lang="en-US" dirty="0"/>
              <a:t>entire schedule back by the amount of time you are behind.  E.g., shift the entire schedule</a:t>
            </a:r>
          </a:p>
          <a:p>
            <a:r>
              <a:rPr lang="en-US" dirty="0"/>
              <a:t>back three weeks if you are behind three weeks now.  Requires moving the target date.</a:t>
            </a:r>
          </a:p>
          <a:p>
            <a:endParaRPr lang="en-US" dirty="0"/>
          </a:p>
          <a:p>
            <a:r>
              <a:rPr lang="en-US" dirty="0"/>
              <a:t>IF the rest of the project is as complex as the part that was late, you should adjust</a:t>
            </a:r>
          </a:p>
          <a:p>
            <a:r>
              <a:rPr lang="en-US" dirty="0"/>
              <a:t>estimates for all scheduled dates by the percentage your estimate was off for the current</a:t>
            </a:r>
          </a:p>
          <a:p>
            <a:r>
              <a:rPr lang="en-US" dirty="0"/>
              <a:t>phase.  E.g., if you are three weeks late on a 12-week phase (25%), increase all remaining</a:t>
            </a:r>
          </a:p>
          <a:p>
            <a:r>
              <a:rPr lang="en-US" dirty="0"/>
              <a:t>deadlines by </a:t>
            </a:r>
            <a:r>
              <a:rPr lang="en-US"/>
              <a:t>25%.</a:t>
            </a:r>
          </a:p>
          <a:p>
            <a:endParaRPr lang="en-US"/>
          </a:p>
          <a:p>
            <a:r>
              <a:rPr lang="en-US"/>
              <a:t>Ask: Why is adding people not always</a:t>
            </a:r>
            <a:r>
              <a:rPr lang="en-US" baseline="0"/>
              <a:t> the right way? (training time, additional coordination,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0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</a:t>
            </a:r>
            <a:r>
              <a:rPr lang="en-US" baseline="0"/>
              <a:t>e formal change approval process, some suggestions can be approved and others denied. In all cases, the project manager and/or team of analysts lets the user know the impact the potential change would have on project time or cost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5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 at risk assessment handout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6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programmer gets upset and quits (unlikely and not major impact – green area)</a:t>
            </a:r>
          </a:p>
          <a:p>
            <a:r>
              <a:rPr lang="en-US"/>
              <a:t>Development costs go over the $35K budget (possible and moderate impact – yellow area)</a:t>
            </a:r>
          </a:p>
          <a:p>
            <a:r>
              <a:rPr lang="en-US"/>
              <a:t>No one books any conference rooms</a:t>
            </a:r>
          </a:p>
          <a:p>
            <a:r>
              <a:rPr lang="en-US"/>
              <a:t>(Probably don’t have any risks in the red area – otherwise the project would halt</a:t>
            </a:r>
            <a:r>
              <a:rPr lang="en-US" baseline="0"/>
              <a:t> or would have to have major changes)</a:t>
            </a:r>
          </a:p>
          <a:p>
            <a:endParaRPr lang="en-US" baseline="0"/>
          </a:p>
          <a:p>
            <a:r>
              <a:rPr lang="en-US" baseline="0"/>
              <a:t>In your feasibility analysis that you will do for mid-semester deliverable, you don’t have to use a matrix (you can if you want), but you should list potential risks and how you plan to deal with them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3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main job of the</a:t>
            </a:r>
            <a:r>
              <a:rPr lang="en-US" baseline="0"/>
              <a:t> project manager is to balance time, cost, and scope. However, another major role of the project manager that cannot be ignored is staffing issues.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3A5FE-3274-403C-AE1A-D0827E1C0692}" type="slidenum">
              <a:rPr lang="en-US"/>
              <a:pPr/>
              <a:t>11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Availability is a problem with flex time and telecommuting options today. People might also be on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3408255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3A5FE-3274-403C-AE1A-D0827E1C0692}" type="slidenum">
              <a:rPr lang="en-US"/>
              <a:pPr/>
              <a:t>12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students: why do you</a:t>
            </a:r>
            <a:r>
              <a:rPr lang="en-US" baseline="0" dirty="0"/>
              <a:t> think adding staff is not always productive?</a:t>
            </a:r>
          </a:p>
          <a:p>
            <a:r>
              <a:rPr lang="en-US" baseline="0" dirty="0"/>
              <a:t>I encourage you to determine a team lead for your semester team; not necessarily a person in charge of everyone else, but someone responsible to make sure coordination and communication happens smoothly.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1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4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2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5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2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2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llerton.edu/ittraining/other/dropbox/tutorial_studen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slack.com/i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Management,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4455621"/>
            <a:ext cx="10310899" cy="811704"/>
          </a:xfrm>
        </p:spPr>
        <p:txBody>
          <a:bodyPr>
            <a:normAutofit/>
          </a:bodyPr>
          <a:lstStyle/>
          <a:p>
            <a:r>
              <a:rPr lang="en-US"/>
              <a:t>Corresponding to Chapter 2 of “Systems </a:t>
            </a:r>
            <a:r>
              <a:rPr lang="en-US" dirty="0"/>
              <a:t>analysis </a:t>
            </a:r>
            <a:r>
              <a:rPr lang="en-US"/>
              <a:t>and design”, 6</a:t>
            </a:r>
            <a:r>
              <a:rPr lang="en-US" baseline="30000"/>
              <a:t>th</a:t>
            </a:r>
            <a:r>
              <a:rPr lang="en-US"/>
              <a:t> edition, by Dennis</a:t>
            </a:r>
            <a:r>
              <a:rPr lang="en-US" dirty="0"/>
              <a:t>, </a:t>
            </a:r>
            <a:r>
              <a:rPr lang="en-US" dirty="0" err="1"/>
              <a:t>wixom</a:t>
            </a:r>
            <a:r>
              <a:rPr lang="en-US" dirty="0"/>
              <a:t>, and </a:t>
            </a:r>
            <a:r>
              <a:rPr lang="en-US" dirty="0" err="1"/>
              <a:t>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ISDS 406, Bruce Hunt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6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tse1.mm.bing.net/th?&amp;id=OIP.Mb0400f54045ac42bb388eb5bc45653c6o0&amp;w=273&amp;h=139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14" y="2846247"/>
            <a:ext cx="2652466" cy="136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se1.mm.bing.net/th?&amp;id=OIP.M86e57ec8344ac962b86613cd9fde4e71H0&amp;w=300&amp;h=208&amp;c=0&amp;pid=1.9&amp;rs=0&amp;p=0&amp;r=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1" b="6094"/>
          <a:stretch/>
        </p:blipFill>
        <p:spPr bwMode="auto">
          <a:xfrm>
            <a:off x="2264723" y="1962046"/>
            <a:ext cx="2073813" cy="14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Management: </a:t>
            </a:r>
            <a:br>
              <a:rPr lang="en-US"/>
            </a:br>
            <a:r>
              <a:rPr lang="en-US"/>
              <a:t>Another major job role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https://tse1.mm.bing.net/th?&amp;id=OIP.Ma117c3c2db1a164266d2e6ef902980aco0&amp;w=300&amp;h=300&amp;c=0&amp;pid=1.9&amp;rs=0&amp;p=0&amp;r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31" y="2125073"/>
            <a:ext cx="1865335" cy="186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217" y="3250818"/>
            <a:ext cx="4242003" cy="291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6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785" y="626853"/>
            <a:ext cx="8229600" cy="1066800"/>
          </a:xfrm>
        </p:spPr>
        <p:txBody>
          <a:bodyPr/>
          <a:lstStyle/>
          <a:p>
            <a:r>
              <a:rPr lang="en-US" dirty="0"/>
              <a:t>Staffing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445" y="1837500"/>
            <a:ext cx="9704534" cy="333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skills to project needs whenever possible</a:t>
            </a:r>
          </a:p>
          <a:p>
            <a:pPr marL="457200" lvl="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technical skills and interpersonal skills</a:t>
            </a:r>
          </a:p>
          <a:p>
            <a:pPr marL="749808" lvl="3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are not sufficient – need to be able to work with others </a:t>
            </a:r>
          </a:p>
          <a:p>
            <a:pPr marL="749808" lvl="3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training and outside sources (consultants, vendor support) when skills are not readily available </a:t>
            </a: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Staffing levels will change over a </a:t>
            </a:r>
            <a:r>
              <a:rPr lang="en-US" sz="3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project’s lifetime</a:t>
            </a: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62" y="214008"/>
            <a:ext cx="1751292" cy="12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785" y="626853"/>
            <a:ext cx="8229600" cy="1066800"/>
          </a:xfrm>
        </p:spPr>
        <p:txBody>
          <a:bodyPr/>
          <a:lstStyle/>
          <a:p>
            <a:r>
              <a:rPr lang="en-US" dirty="0"/>
              <a:t>Staffing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0445" y="1797824"/>
            <a:ext cx="9704534" cy="4286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 adds overhead; not </a:t>
            </a:r>
            <a:r>
              <a:rPr lang="en-US" sz="3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productive</a:t>
            </a: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3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3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3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US" sz="32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a reporting structure; for teams with no formal leader, establish an informal team lead</a:t>
            </a:r>
          </a:p>
          <a:p>
            <a:pPr marL="457200" indent="-457200" defTabSz="914400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sizes should be less than 8-10; otherwise create sub-teams</a:t>
            </a: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b="17396"/>
          <a:stretch/>
        </p:blipFill>
        <p:spPr>
          <a:xfrm>
            <a:off x="2760020" y="2328485"/>
            <a:ext cx="6565384" cy="2091778"/>
          </a:xfrm>
          <a:prstGeom prst="rect">
            <a:avLst/>
          </a:prstGeom>
        </p:spPr>
      </p:pic>
      <p:pic>
        <p:nvPicPr>
          <p:cNvPr id="23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62" y="214008"/>
            <a:ext cx="1751292" cy="12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4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64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Use monetary rewards cautiously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Use intrinsic rewards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5"/>
                </a:solidFill>
              </a:rPr>
              <a:t>Recognition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5"/>
                </a:solidFill>
              </a:rPr>
              <a:t>Achievement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5"/>
                </a:solidFill>
              </a:rPr>
              <a:t>The work itself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5"/>
                </a:solidFill>
              </a:rPr>
              <a:t>Responsibility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5"/>
                </a:solidFill>
              </a:rPr>
              <a:t>Advancement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5"/>
                </a:solidFill>
              </a:rPr>
              <a:t>Chance to learn new skills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62" y="214008"/>
            <a:ext cx="1751292" cy="12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93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uiExpand="1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00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Consider the “de-motivators” … </a:t>
            </a:r>
            <a:r>
              <a:rPr lang="en-US" sz="3600" i="1" dirty="0">
                <a:solidFill>
                  <a:schemeClr val="accent2">
                    <a:lumMod val="75000"/>
                  </a:schemeClr>
                </a:solidFill>
              </a:rPr>
              <a:t>DO NOT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FF0000"/>
                </a:solidFill>
              </a:rPr>
              <a:t>Assign unrealistic deadlines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FF0000"/>
                </a:solidFill>
              </a:rPr>
              <a:t>Ignore good efforts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FF0000"/>
                </a:solidFill>
              </a:rPr>
              <a:t>Accept a low-quality product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FF0000"/>
                </a:solidFill>
              </a:rPr>
              <a:t>Give everyone on the project the same raise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FF0000"/>
                </a:solidFill>
              </a:rPr>
              <a:t>Make an important decision without the team’s input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FF0000"/>
                </a:solidFill>
              </a:rPr>
              <a:t>Maintain poor working conditions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62" y="214008"/>
            <a:ext cx="1751292" cy="12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1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Team Performance</a:t>
            </a:r>
            <a:endParaRPr lang="en-US" dirty="0"/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Make sure team understands the project and its goals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Establish operating </a:t>
            </a:r>
            <a:r>
              <a:rPr lang="en-US" sz="2800">
                <a:solidFill>
                  <a:prstClr val="black"/>
                </a:solidFill>
              </a:rPr>
              <a:t>procedures up front (Project </a:t>
            </a:r>
            <a:r>
              <a:rPr lang="en-US" sz="2800" dirty="0">
                <a:solidFill>
                  <a:prstClr val="black"/>
                </a:solidFill>
              </a:rPr>
              <a:t>Charter)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prstClr val="black"/>
                </a:solidFill>
              </a:rPr>
              <a:t>Availability: When can you meet or complete work?</a:t>
            </a:r>
            <a:endParaRPr lang="en-US" sz="2400" dirty="0">
              <a:solidFill>
                <a:prstClr val="black"/>
              </a:solidFill>
            </a:endParaRP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prstClr val="black"/>
                </a:solidFill>
              </a:rPr>
              <a:t>Status reporting: What are the individual deadlines?</a:t>
            </a:r>
            <a:endParaRPr lang="en-US" sz="2400" dirty="0">
              <a:solidFill>
                <a:prstClr val="black"/>
              </a:solidFill>
            </a:endParaRP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prstClr val="black"/>
                </a:solidFill>
              </a:rPr>
              <a:t>Meetings: How often? What days? In person or online?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prstClr val="black"/>
                </a:solidFill>
              </a:rPr>
              <a:t>Documentation storage: Where do we store our files?</a:t>
            </a:r>
            <a:endParaRPr lang="en-US" sz="24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>
                <a:solidFill>
                  <a:prstClr val="black"/>
                </a:solidFill>
              </a:rPr>
              <a:t>Provide formal or informal standards</a:t>
            </a:r>
            <a:endParaRPr lang="en-US" sz="28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Establish methods </a:t>
            </a:r>
            <a:r>
              <a:rPr lang="en-US" sz="2800">
                <a:solidFill>
                  <a:prstClr val="black"/>
                </a:solidFill>
              </a:rPr>
              <a:t>for conflict resolution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62" y="214008"/>
            <a:ext cx="1751292" cy="12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3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a Team</a:t>
            </a:r>
            <a:br>
              <a:rPr lang="en-US" dirty="0"/>
            </a:br>
            <a:r>
              <a:rPr lang="en-US" dirty="0"/>
              <a:t>(From a team member perspective)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444533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 Key aspects of working on a team (3 C’s)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Communication</a:t>
            </a:r>
            <a:r>
              <a:rPr lang="en-US" sz="3200" dirty="0">
                <a:solidFill>
                  <a:prstClr val="black"/>
                </a:solidFill>
              </a:rPr>
              <a:t>: Expectations and team cohesion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Conveyance</a:t>
            </a:r>
            <a:r>
              <a:rPr lang="en-US" sz="3200" dirty="0">
                <a:solidFill>
                  <a:prstClr val="black"/>
                </a:solidFill>
              </a:rPr>
              <a:t>: Sharing task information and work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Convergence</a:t>
            </a:r>
            <a:r>
              <a:rPr lang="en-US" sz="3200" dirty="0">
                <a:solidFill>
                  <a:prstClr val="black"/>
                </a:solidFill>
              </a:rPr>
              <a:t>: Making decisions about the work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Face-to-face or distributed (or combination)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Both types face issues related to the 3 C’s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Distributed teams are more prone to these issues but can be just as effective</a:t>
            </a:r>
            <a:endParaRPr lang="en-US" sz="3200" dirty="0">
              <a:solidFill>
                <a:prstClr val="black"/>
              </a:solidFill>
            </a:endParaRPr>
          </a:p>
          <a:p>
            <a:pPr lvl="3" indent="-228600">
              <a:buFont typeface="Courier New" panose="02070309020205020404" pitchFamily="49" charset="0"/>
              <a:buChar char="o"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62" y="214008"/>
            <a:ext cx="1751292" cy="12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97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Team Issues </a:t>
            </a:r>
            <a:br>
              <a:rPr lang="en-US" dirty="0"/>
            </a:br>
            <a:r>
              <a:rPr lang="en-US" dirty="0"/>
              <a:t>(and ways to address them)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704195" cy="444533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 Communication issues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Misunderstandings about expectations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Freeriding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Missed communication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Processes to help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Meet face-to-face (or through video) at beginning of project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Set expectations up front about who does what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Establish multiple ways to get in touch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Be professional: Address concerns openly, and respond to teammates within a reasonable amount of time</a:t>
            </a:r>
            <a:endParaRPr lang="en-US" sz="3200" dirty="0">
              <a:solidFill>
                <a:prstClr val="black"/>
              </a:solidFill>
            </a:endParaRPr>
          </a:p>
          <a:p>
            <a:pPr marL="457200" lvl="0" indent="-457200"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Technologies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Skype/Hangouts; email; phone; text or equivalent; forums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62" y="214008"/>
            <a:ext cx="1751292" cy="12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9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Team Issues </a:t>
            </a:r>
            <a:br>
              <a:rPr lang="en-US" dirty="0"/>
            </a:br>
            <a:r>
              <a:rPr lang="en-US" dirty="0"/>
              <a:t>(and ways to address them)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704195" cy="4445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 Conveyance issues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Duplicate work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Conflicting changes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Unable to see others’ work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Processes to help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Use shared document storage (preferred)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OR be clear about who is working on the “master copy”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Set expectations up front about access to information and work</a:t>
            </a:r>
          </a:p>
          <a:p>
            <a:pPr marL="457200" lvl="0" indent="-457200"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Technologies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Dropbox/Box/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</a:rPr>
              <a:t>shared_drives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; Google Docs/Drive; email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62" y="214008"/>
            <a:ext cx="1751292" cy="12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46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Team Issues </a:t>
            </a:r>
            <a:br>
              <a:rPr lang="en-US" dirty="0"/>
            </a:br>
            <a:r>
              <a:rPr lang="en-US" dirty="0"/>
              <a:t>(and ways to address them)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704195" cy="444533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 Convergence issues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Groupthink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Disagreement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Lack of input from some team members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Processes to help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Do individual brainstorming first, then come together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Spend time in initial meeting establishing rapport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Anonymous voting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Do not </a:t>
            </a:r>
            <a:r>
              <a:rPr lang="en-US" sz="3200">
                <a:solidFill>
                  <a:schemeClr val="accent5"/>
                </a:solidFill>
              </a:rPr>
              <a:t>make important group </a:t>
            </a:r>
            <a:r>
              <a:rPr lang="en-US" sz="3200" dirty="0">
                <a:solidFill>
                  <a:schemeClr val="accent5"/>
                </a:solidFill>
              </a:rPr>
              <a:t>decisions over email/text – meet together</a:t>
            </a:r>
          </a:p>
          <a:p>
            <a:pPr marL="457200" lvl="0" indent="-457200"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Technologies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Skype/Hangouts; Google Docs/Drive with chat;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62" y="214008"/>
            <a:ext cx="1751292" cy="12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3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>
                <a:solidFill>
                  <a:prstClr val="black"/>
                </a:solidFill>
              </a:rPr>
              <a:t>Understand additional project estimation practices (now that a work plan is developed or in progress)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endParaRPr lang="en-US" sz="260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>
                <a:solidFill>
                  <a:prstClr val="black"/>
                </a:solidFill>
              </a:rPr>
              <a:t>Understand scope creep and best practices for dealing with it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endParaRPr lang="en-US" sz="260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>
                <a:solidFill>
                  <a:prstClr val="black"/>
                </a:solidFill>
              </a:rPr>
              <a:t>Describe basic concepts of risk management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endParaRPr lang="en-US" sz="260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>
                <a:solidFill>
                  <a:prstClr val="black"/>
                </a:solidFill>
              </a:rPr>
              <a:t>Describe project staffing issues, including motivation and effective group collaboration tools and techniques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endParaRPr lang="en-US" sz="26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33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Team Strategies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704195" cy="44453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Work synchronously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Meet in person / Google Docs / Skype with screen sharing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Benefits: Concurrent feedback, creativity, full input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/>
                </a:solidFill>
              </a:rPr>
              <a:t>Drawbacks: Scheduling, lost efficiency</a:t>
            </a:r>
          </a:p>
          <a:p>
            <a:pPr marL="457200" lvl="0" indent="-457200">
              <a:buClr>
                <a:srgbClr val="1CADE4"/>
              </a:buCl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Divide and conquer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Meet to decide how work with be divided; then work individually; then combine;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then every member reviews and approves combined work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Benefits: Efficient, scheduling, use key strengths of individuals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Drawbacks: Feedback, decision making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62" y="214008"/>
            <a:ext cx="1751292" cy="12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7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collaboration technologies</a:t>
            </a:r>
          </a:p>
        </p:txBody>
      </p:sp>
      <p:sp>
        <p:nvSpPr>
          <p:cNvPr id="165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79" y="1845734"/>
            <a:ext cx="10704195" cy="44453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Highly recommend learning to use: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400" dirty="0">
                <a:solidFill>
                  <a:prstClr val="black"/>
                </a:solidFill>
              </a:rPr>
              <a:t>Skype/Hangouts/GoToMeeting/</a:t>
            </a:r>
            <a:r>
              <a:rPr lang="en-US" sz="3400" dirty="0" err="1">
                <a:solidFill>
                  <a:prstClr val="black"/>
                </a:solidFill>
              </a:rPr>
              <a:t>AdobeConnect</a:t>
            </a:r>
            <a:r>
              <a:rPr lang="en-US" sz="3400" dirty="0">
                <a:solidFill>
                  <a:prstClr val="black"/>
                </a:solidFill>
              </a:rPr>
              <a:t>/etc.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400" dirty="0">
                <a:solidFill>
                  <a:prstClr val="black"/>
                </a:solidFill>
              </a:rPr>
              <a:t>Google Docs / Drive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400" dirty="0">
                <a:solidFill>
                  <a:prstClr val="black"/>
                </a:solidFill>
              </a:rPr>
              <a:t>Dropbox (for individual work, too)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prstClr val="black"/>
                </a:solidFill>
                <a:hlinkClick r:id="rId3"/>
              </a:rPr>
              <a:t>http://www.fullerton.edu/ittraining/other/dropbox/tutorial_student/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prstClr val="black"/>
                </a:solidFill>
              </a:rPr>
              <a:t>Other tools out there that aim to facilitate all aspects of team collaboration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400" dirty="0">
                <a:solidFill>
                  <a:prstClr val="black"/>
                </a:solidFill>
              </a:rPr>
              <a:t>E.g., </a:t>
            </a:r>
            <a:r>
              <a:rPr lang="en-US" sz="3400" dirty="0">
                <a:solidFill>
                  <a:prstClr val="black"/>
                </a:solidFill>
                <a:hlinkClick r:id="rId4"/>
              </a:rPr>
              <a:t>https://slack.com/is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e974cb8616263ebe4d4692ce60ee08f7H0&amp;w=300&amp;h=206&amp;c=0&amp;pid=1.9&amp;rs=0&amp;p=0&amp;r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562" y="214008"/>
            <a:ext cx="1751292" cy="120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55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>
                <a:solidFill>
                  <a:prstClr val="black"/>
                </a:solidFill>
              </a:rPr>
              <a:t>Understand additional project estimation practices (now that a work plan is developed or in progress)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endParaRPr lang="en-US" sz="260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>
                <a:solidFill>
                  <a:prstClr val="black"/>
                </a:solidFill>
              </a:rPr>
              <a:t>Understand scope creep and best practices for dealing with it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endParaRPr lang="en-US" sz="260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>
                <a:solidFill>
                  <a:prstClr val="black"/>
                </a:solidFill>
              </a:rPr>
              <a:t>Describe basic concepts of risk management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endParaRPr lang="en-US" sz="260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600">
                <a:solidFill>
                  <a:prstClr val="black"/>
                </a:solidFill>
              </a:rPr>
              <a:t>Describe project staffing issues, including motivation and effective group collaboration tools and techniques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80000"/>
              <a:buFont typeface="Wingdings" panose="05000000000000000000" pitchFamily="2" charset="2"/>
              <a:buChar char="q"/>
            </a:pPr>
            <a:endParaRPr lang="en-US" sz="26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08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158" y="286603"/>
            <a:ext cx="10189522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End of Slides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459785"/>
            <a:ext cx="10696575" cy="365125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+mj-lt"/>
              </a:rPr>
              <a:pPr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7318" y="5615596"/>
            <a:ext cx="939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on Chapter 3 slides if there is extra time, since next week will be busy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318" y="2000250"/>
            <a:ext cx="97483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50000"/>
                  </a:schemeClr>
                </a:solidFill>
              </a:rPr>
              <a:t>Assignment: Meet with your team and create a team charter</a:t>
            </a:r>
          </a:p>
          <a:p>
            <a:r>
              <a:rPr lang="en-US" sz="5400" dirty="0">
                <a:solidFill>
                  <a:schemeClr val="accent4">
                    <a:lumMod val="50000"/>
                  </a:schemeClr>
                </a:solidFill>
              </a:rPr>
              <a:t>(instructions on </a:t>
            </a:r>
            <a:r>
              <a:rPr lang="en-US" sz="5400" dirty="0" err="1">
                <a:solidFill>
                  <a:schemeClr val="accent4">
                    <a:lumMod val="50000"/>
                  </a:schemeClr>
                </a:solidFill>
              </a:rPr>
              <a:t>TITANium</a:t>
            </a:r>
            <a:r>
              <a:rPr lang="en-US" sz="54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FA2FA-46F0-408D-9191-4F532CC0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Management: Recap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https://tse1.mm.bing.net/th?&amp;id=OIP.Ma117c3c2db1a164266d2e6ef902980aco0&amp;w=300&amp;h=300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669822"/>
            <a:ext cx="2472271" cy="247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se1.mm.bing.net/th?&amp;id=OIP.M86e57ec8344ac962b86613cd9fde4e71H0&amp;w=300&amp;h=208&amp;c=0&amp;pid=1.9&amp;rs=0&amp;p=0&amp;r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713" y="2915356"/>
            <a:ext cx="2857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se1.mm.bing.net/th?&amp;id=OIP.Mb0400f54045ac42bb388eb5bc45653c6o0&amp;w=273&amp;h=139&amp;c=0&amp;pid=1.9&amp;rs=0&amp;p=0&amp;r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968" y="3093396"/>
            <a:ext cx="3515515" cy="180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4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Estimates Require Refinement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40" y="5603132"/>
            <a:ext cx="11547986" cy="824107"/>
          </a:xfrm>
        </p:spPr>
        <p:txBody>
          <a:bodyPr>
            <a:normAutofit lnSpcReduction="10000"/>
          </a:bodyPr>
          <a:lstStyle/>
          <a:p>
            <a:pPr lvl="1" indent="-2286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Even projects with high-quality estimates will </a:t>
            </a:r>
            <a:r>
              <a:rPr lang="en-US" sz="2800">
                <a:solidFill>
                  <a:prstClr val="black"/>
                </a:solidFill>
              </a:rPr>
              <a:t>need refinement throughout the life of the project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27" y="1769906"/>
            <a:ext cx="10084320" cy="371596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8" name="Picture 2" descr="https://tse1.mm.bing.net/th?&amp;id=OIP.Ma117c3c2db1a164266d2e6ef902980aco0&amp;w=300&amp;h=300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59" y="169343"/>
            <a:ext cx="1198448" cy="11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63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1104181"/>
            <a:ext cx="10058400" cy="633179"/>
          </a:xfrm>
          <a:noFill/>
          <a:ln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dirty="0" err="1"/>
              <a:t>Timeboxing</a:t>
            </a:r>
            <a:endParaRPr lang="en-US" dirty="0"/>
          </a:p>
        </p:txBody>
      </p:sp>
      <p:sp>
        <p:nvSpPr>
          <p:cNvPr id="15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Time estimating techniques may reveal that the project requires more time than we have available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prstClr val="black"/>
                </a:solidFill>
              </a:rPr>
              <a:t>Timeboxing</a:t>
            </a:r>
            <a:r>
              <a:rPr lang="en-US" sz="2800" dirty="0">
                <a:solidFill>
                  <a:prstClr val="black"/>
                </a:solidFill>
              </a:rPr>
              <a:t> helps in these situations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Set a tight but realistic deadline. Identify core, essential functional requirements 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Team limits its focus just to essential functions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High quality is stressed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Other functions will be added later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Repeat to add refinements and enhancements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a117c3c2db1a164266d2e6ef902980aco0&amp;w=300&amp;h=300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59" y="169343"/>
            <a:ext cx="1198448" cy="11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7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Target Date is Missed…</a:t>
            </a:r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Don’t assume you can catch 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The ONLY situation in which you can make up time is when: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The remainder of the project is simpler than the part you fell behind on, and </a:t>
            </a:r>
          </a:p>
          <a:p>
            <a:pPr lvl="3" indent="-2286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black"/>
                </a:solidFill>
              </a:rPr>
              <a:t>The remainder of the project is simpler than you expected when the original estimates were made.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Evaluate the complexity of the remainder of the project to determine the correct schedule adjustment.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Adding people is not always the right way to handle schedule slippages.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2" descr="https://tse1.mm.bing.net/th?&amp;id=OIP.Ma117c3c2db1a164266d2e6ef902980aco0&amp;w=300&amp;h=300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59" y="169343"/>
            <a:ext cx="1198448" cy="11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3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Scope</a:t>
            </a:r>
          </a:p>
        </p:txBody>
      </p:sp>
      <p:sp>
        <p:nvSpPr>
          <p:cNvPr id="17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10058400" cy="432160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Beware of </a:t>
            </a:r>
            <a:r>
              <a:rPr lang="en-US" sz="3200" b="1" dirty="0">
                <a:solidFill>
                  <a:prstClr val="black"/>
                </a:solidFill>
              </a:rPr>
              <a:t>scope creep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>
                <a:solidFill>
                  <a:prstClr val="black"/>
                </a:solidFill>
              </a:rPr>
              <a:t>Best practices: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>
                <a:solidFill>
                  <a:prstClr val="black"/>
                </a:solidFill>
              </a:rPr>
              <a:t>For projects with unclear requirements, consider extensive user meetings and/or prototypes early in the project</a:t>
            </a:r>
            <a:endParaRPr lang="en-US" sz="2800" dirty="0">
              <a:solidFill>
                <a:prstClr val="black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>
                <a:solidFill>
                  <a:prstClr val="black"/>
                </a:solidFill>
              </a:rPr>
              <a:t>Implement a formal </a:t>
            </a:r>
            <a:r>
              <a:rPr lang="en-US" sz="2800" dirty="0">
                <a:solidFill>
                  <a:prstClr val="black"/>
                </a:solidFill>
              </a:rPr>
              <a:t>change approval process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Defer additional requirements as future system enhancements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pic>
        <p:nvPicPr>
          <p:cNvPr id="7" name="Picture 6" descr="https://tse1.mm.bing.net/th?&amp;id=OIP.Mb0400f54045ac42bb388eb5bc45653c6o0&amp;w=273&amp;h=139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335" y="178229"/>
            <a:ext cx="2476905" cy="127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Remember that the project sponsor and/or the analyst completed a feasibility study before the project started.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Now, the project manager takes responsibility for managing project risks.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Risk = Probability x Potential Impact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238061" y="178229"/>
            <a:ext cx="4846924" cy="1307061"/>
            <a:chOff x="7238061" y="178229"/>
            <a:chExt cx="4846924" cy="1307061"/>
          </a:xfrm>
        </p:grpSpPr>
        <p:pic>
          <p:nvPicPr>
            <p:cNvPr id="7" name="Picture 2" descr="https://tse1.mm.bing.net/th?&amp;id=OIP.Ma117c3c2db1a164266d2e6ef902980aco0&amp;w=300&amp;h=300&amp;c=0&amp;pid=1.9&amp;rs=0&amp;p=0&amp;r=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061" y="178229"/>
              <a:ext cx="1307061" cy="1307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s://tse1.mm.bing.net/th?&amp;id=OIP.M86e57ec8344ac962b86613cd9fde4e71H0&amp;w=300&amp;h=208&amp;c=0&amp;pid=1.9&amp;rs=0&amp;p=0&amp;r=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5647" y="308040"/>
              <a:ext cx="1510727" cy="1047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tse1.mm.bing.net/th?&amp;id=OIP.Mb0400f54045ac42bb388eb5bc45653c6o0&amp;w=273&amp;h=139&amp;c=0&amp;pid=1.9&amp;rs=0&amp;p=0&amp;r=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6374" y="286603"/>
              <a:ext cx="1858611" cy="953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38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9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What are some risks associated with the semester project?</a:t>
            </a:r>
          </a:p>
          <a:p>
            <a:pPr marL="914400" lvl="1" indent="-182563">
              <a:buFont typeface="Wingdings" panose="05000000000000000000" pitchFamily="2" charset="2"/>
              <a:buChar char="q"/>
            </a:pPr>
            <a:r>
              <a:rPr lang="en-US" sz="3000"/>
              <a:t>Let’s plot them on a risk assessment matrix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Techniques for managing risk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/>
              <a:t>Avoidance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/>
              <a:t>Transfer (insure or share)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/>
              <a:t>Reduction (mitigation)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/>
              <a:t>Retention (accept)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ISDS 406, Bruce Hunt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38061" y="178229"/>
            <a:ext cx="4846924" cy="1307061"/>
            <a:chOff x="7238061" y="178229"/>
            <a:chExt cx="4846924" cy="1307061"/>
          </a:xfrm>
        </p:grpSpPr>
        <p:pic>
          <p:nvPicPr>
            <p:cNvPr id="8" name="Picture 2" descr="https://tse1.mm.bing.net/th?&amp;id=OIP.Ma117c3c2db1a164266d2e6ef902980aco0&amp;w=300&amp;h=300&amp;c=0&amp;pid=1.9&amp;rs=0&amp;p=0&amp;r=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061" y="178229"/>
              <a:ext cx="1307061" cy="1307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tse1.mm.bing.net/th?&amp;id=OIP.M86e57ec8344ac962b86613cd9fde4e71H0&amp;w=300&amp;h=208&amp;c=0&amp;pid=1.9&amp;rs=0&amp;p=0&amp;r=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5647" y="308040"/>
              <a:ext cx="1510727" cy="1047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tse1.mm.bing.net/th?&amp;id=OIP.Mb0400f54045ac42bb388eb5bc45653c6o0&amp;w=273&amp;h=139&amp;c=0&amp;pid=1.9&amp;rs=0&amp;p=0&amp;r=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6374" y="286603"/>
              <a:ext cx="1858611" cy="953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007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962</TotalTime>
  <Words>2187</Words>
  <Application>Microsoft Office PowerPoint</Application>
  <PresentationFormat>Widescreen</PresentationFormat>
  <Paragraphs>269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Courier New</vt:lpstr>
      <vt:lpstr>Times New Roman</vt:lpstr>
      <vt:lpstr>Wingdings</vt:lpstr>
      <vt:lpstr>Retrospect</vt:lpstr>
      <vt:lpstr>Project Management, Part 2</vt:lpstr>
      <vt:lpstr>Learning Objectives</vt:lpstr>
      <vt:lpstr>Project Management: Recap</vt:lpstr>
      <vt:lpstr>Project Estimates Require Refinement</vt:lpstr>
      <vt:lpstr>Timeboxing</vt:lpstr>
      <vt:lpstr>When a Target Date is Missed…</vt:lpstr>
      <vt:lpstr>Managing Scope</vt:lpstr>
      <vt:lpstr>Managing Risk</vt:lpstr>
      <vt:lpstr>Managing Risk</vt:lpstr>
      <vt:lpstr>Project Management:  Another major job role</vt:lpstr>
      <vt:lpstr>Staffing Considerations</vt:lpstr>
      <vt:lpstr>Staffing Considerations</vt:lpstr>
      <vt:lpstr>Motivation</vt:lpstr>
      <vt:lpstr>Motivation</vt:lpstr>
      <vt:lpstr>Improving Team Performance</vt:lpstr>
      <vt:lpstr>Working on a Team (From a team member perspective)</vt:lpstr>
      <vt:lpstr>Common Team Issues  (and ways to address them)</vt:lpstr>
      <vt:lpstr>Common Team Issues  (and ways to address them)</vt:lpstr>
      <vt:lpstr>Common Team Issues  (and ways to address them)</vt:lpstr>
      <vt:lpstr>Two Team Strategies</vt:lpstr>
      <vt:lpstr>Recap on collaboration technologies</vt:lpstr>
      <vt:lpstr>Learning Objectives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Selection and Management</dc:title>
  <dc:creator>Jordan Barlow; Roberta M Roth</dc:creator>
  <cp:lastModifiedBy>Bruce Hunt</cp:lastModifiedBy>
  <cp:revision>107</cp:revision>
  <dcterms:created xsi:type="dcterms:W3CDTF">2014-11-25T13:17:53Z</dcterms:created>
  <dcterms:modified xsi:type="dcterms:W3CDTF">2018-06-26T04:46:43Z</dcterms:modified>
</cp:coreProperties>
</file>