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3"/>
  </p:notesMasterIdLst>
  <p:sldIdLst>
    <p:sldId id="293" r:id="rId2"/>
    <p:sldId id="257" r:id="rId3"/>
    <p:sldId id="295" r:id="rId4"/>
    <p:sldId id="298" r:id="rId5"/>
    <p:sldId id="300" r:id="rId6"/>
    <p:sldId id="316" r:id="rId7"/>
    <p:sldId id="325" r:id="rId8"/>
    <p:sldId id="326" r:id="rId9"/>
    <p:sldId id="329" r:id="rId10"/>
    <p:sldId id="342" r:id="rId11"/>
    <p:sldId id="34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7" autoAdjust="0"/>
    <p:restoredTop sz="85989" autoAdjust="0"/>
  </p:normalViewPr>
  <p:slideViewPr>
    <p:cSldViewPr snapToGrid="0">
      <p:cViewPr varScale="1">
        <p:scale>
          <a:sx n="98" d="100"/>
          <a:sy n="98" d="100"/>
        </p:scale>
        <p:origin x="10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many, many web pages, tutorials,</a:t>
            </a:r>
            <a:r>
              <a:rPr lang="en-US" baseline="0" dirty="0"/>
              <a:t> and YouTube videos online. This lecture / these slides are only a short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4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area at the top is the entity name. The items</a:t>
            </a:r>
            <a:r>
              <a:rPr lang="en-US" baseline="0"/>
              <a:t> below are attributes. Starred attributes are identifiers. The relationships (sometimes) have names. The Crow’s Feet identify minimum and maximum cardinalities.</a:t>
            </a:r>
          </a:p>
          <a:p>
            <a:r>
              <a:rPr lang="en-US" baseline="0"/>
              <a:t>Ask for volunteers to interpret this diagram.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intersection entity always has 0-to-many cardinality on its side, and one-to-one cardinality</a:t>
            </a:r>
            <a:r>
              <a:rPr lang="en-US" baseline="0" dirty="0"/>
              <a:t> on the other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entity only occurs once and will only ever occur once, there is no need to have an entity in the database</a:t>
            </a:r>
          </a:p>
          <a:p>
            <a:endParaRPr lang="en-US" dirty="0"/>
          </a:p>
          <a:p>
            <a:r>
              <a:rPr lang="en-US" dirty="0"/>
              <a:t>Modality = minimum cardinality</a:t>
            </a:r>
          </a:p>
          <a:p>
            <a:endParaRPr lang="en-US" dirty="0"/>
          </a:p>
          <a:p>
            <a:r>
              <a:rPr lang="en-US" dirty="0"/>
              <a:t>If you need more info on normalization, seek online, in </a:t>
            </a:r>
            <a:r>
              <a:rPr lang="en-US" dirty="0" err="1"/>
              <a:t>Ch</a:t>
            </a:r>
            <a:r>
              <a:rPr lang="en-US" dirty="0"/>
              <a:t> 6, meet with me later,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2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aqkiHpIj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841936"/>
          </a:xfrm>
        </p:spPr>
        <p:txBody>
          <a:bodyPr/>
          <a:lstStyle/>
          <a:p>
            <a:r>
              <a:rPr lang="en-US"/>
              <a:t>A brief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539" y="5506277"/>
            <a:ext cx="1029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more info, see Ch.6; also see: </a:t>
            </a:r>
            <a:r>
              <a:rPr lang="en-US">
                <a:hlinkClick r:id="rId3"/>
              </a:rPr>
              <a:t>https://www.youtube.com/watch?v=IfaqkiHpIjo</a:t>
            </a: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2856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Recall rules and style guidelines for creating appropriate entity relationship diagrams (ERDs).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4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Create an ERD.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5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86603"/>
            <a:ext cx="10189522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End of Slides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59785"/>
            <a:ext cx="11344072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work developed by Dr. Jordan Barlow in conjunction with some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provided by the publisher of “Systems Analysis and Design”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along with some slides provided by Dr. Joyce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Indiana University; © 2015 John Wiley &amp; Sons.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72775" y="6459785"/>
            <a:ext cx="1312025" cy="365125"/>
          </a:xfrm>
        </p:spPr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73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Recall rules and style guidelines for creating appropriate entity relationship diagrams (ERDs).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4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Create an ERD.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4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Key Definitions</a:t>
            </a: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7351" y="1781355"/>
            <a:ext cx="9730916" cy="4325112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Data model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formal way of representing the data that are used and created by a business system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Shows the people, places and things about which data is captured and the relationships among them.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i="1" dirty="0">
                <a:solidFill>
                  <a:schemeClr val="accent2"/>
                </a:solidFill>
              </a:rPr>
              <a:t>Logical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data model </a:t>
            </a:r>
            <a:r>
              <a:rPr lang="en-US" sz="2600" dirty="0">
                <a:solidFill>
                  <a:schemeClr val="tx1"/>
                </a:solidFill>
              </a:rPr>
              <a:t>shows the organization of data without indicating how it is stored, created, or manipulated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i="1" dirty="0">
                <a:solidFill>
                  <a:schemeClr val="accent2"/>
                </a:solidFill>
              </a:rPr>
              <a:t>Physical </a:t>
            </a:r>
            <a:r>
              <a:rPr lang="en-US" sz="2600" dirty="0">
                <a:solidFill>
                  <a:schemeClr val="tx1"/>
                </a:solidFill>
              </a:rPr>
              <a:t>data model shows how the data will actually be stored in databases or files.  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</a:t>
            </a:r>
            <a:r>
              <a:rPr lang="en-US" dirty="0"/>
              <a:t>Modeling Issues…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structures and properties are reasonably permanent –more stable than the processes that use the data. 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Typically very similar to the existing system.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models are much smaller than process models and are constructed more rapidly</a:t>
            </a:r>
            <a:r>
              <a:rPr lang="en-US" sz="3000">
                <a:solidFill>
                  <a:prstClr val="black"/>
                </a:solidFill>
              </a:rPr>
              <a:t>.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>
                <a:solidFill>
                  <a:prstClr val="black"/>
                </a:solidFill>
              </a:rPr>
              <a:t>The most popular type of data model diagram is: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</a:rPr>
              <a:t>Entity-Relationship (E-R)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ERD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5" y="1896497"/>
            <a:ext cx="12089046" cy="2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Relationships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943599" y="481579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57399" y="481579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951538" y="3427561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065338" y="3427561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019800" y="2055962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981200" y="2055962"/>
            <a:ext cx="13716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55813" y="2055963"/>
            <a:ext cx="5267326" cy="1100138"/>
            <a:chOff x="1199" y="1344"/>
            <a:chExt cx="3318" cy="69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199" y="1344"/>
              <a:ext cx="822" cy="632"/>
              <a:chOff x="1194" y="1344"/>
              <a:chExt cx="822" cy="632"/>
            </a:xfrm>
          </p:grpSpPr>
          <p:sp>
            <p:nvSpPr>
              <p:cNvPr id="42041" name="AutoShape 14"/>
              <p:cNvSpPr>
                <a:spLocks noChangeArrowheads="1"/>
              </p:cNvSpPr>
              <p:nvPr/>
            </p:nvSpPr>
            <p:spPr bwMode="auto">
              <a:xfrm>
                <a:off x="1195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2" name="Rectangle 15"/>
              <p:cNvSpPr>
                <a:spLocks noChangeArrowheads="1"/>
              </p:cNvSpPr>
              <p:nvPr/>
            </p:nvSpPr>
            <p:spPr bwMode="auto">
              <a:xfrm>
                <a:off x="1194" y="1528"/>
                <a:ext cx="816" cy="204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EMPLOYEE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696" y="1344"/>
              <a:ext cx="821" cy="632"/>
              <a:chOff x="3691" y="1344"/>
              <a:chExt cx="821" cy="632"/>
            </a:xfrm>
          </p:grpSpPr>
          <p:sp>
            <p:nvSpPr>
              <p:cNvPr id="42039" name="AutoShape 17"/>
              <p:cNvSpPr>
                <a:spLocks noChangeArrowheads="1"/>
              </p:cNvSpPr>
              <p:nvPr/>
            </p:nvSpPr>
            <p:spPr bwMode="auto">
              <a:xfrm>
                <a:off x="3691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0" name="Rectangle 18"/>
              <p:cNvSpPr>
                <a:spLocks noChangeArrowheads="1"/>
              </p:cNvSpPr>
              <p:nvPr/>
            </p:nvSpPr>
            <p:spPr bwMode="auto">
              <a:xfrm>
                <a:off x="3749" y="1457"/>
                <a:ext cx="763" cy="349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PARKING PLACE</a:t>
                </a:r>
              </a:p>
            </p:txBody>
          </p:sp>
        </p:grpSp>
        <p:sp>
          <p:nvSpPr>
            <p:cNvPr id="42031" name="Line 19"/>
            <p:cNvSpPr>
              <a:spLocks noChangeShapeType="1"/>
            </p:cNvSpPr>
            <p:nvPr/>
          </p:nvSpPr>
          <p:spPr bwMode="auto">
            <a:xfrm>
              <a:off x="2021" y="168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Rectangle 20"/>
            <p:cNvSpPr>
              <a:spLocks noChangeArrowheads="1"/>
            </p:cNvSpPr>
            <p:nvPr/>
          </p:nvSpPr>
          <p:spPr bwMode="auto">
            <a:xfrm>
              <a:off x="2400" y="1440"/>
              <a:ext cx="8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assigned</a:t>
              </a:r>
            </a:p>
          </p:txBody>
        </p:sp>
        <p:sp>
          <p:nvSpPr>
            <p:cNvPr id="42033" name="Line 21"/>
            <p:cNvSpPr>
              <a:spLocks noChangeShapeType="1"/>
            </p:cNvSpPr>
            <p:nvPr/>
          </p:nvSpPr>
          <p:spPr bwMode="auto">
            <a:xfrm>
              <a:off x="2069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22"/>
            <p:cNvSpPr>
              <a:spLocks noChangeShapeType="1"/>
            </p:cNvSpPr>
            <p:nvPr/>
          </p:nvSpPr>
          <p:spPr bwMode="auto">
            <a:xfrm>
              <a:off x="2117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Oval 23"/>
            <p:cNvSpPr>
              <a:spLocks noChangeArrowheads="1"/>
            </p:cNvSpPr>
            <p:nvPr/>
          </p:nvSpPr>
          <p:spPr bwMode="auto">
            <a:xfrm>
              <a:off x="3513" y="1636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24"/>
            <p:cNvSpPr>
              <a:spLocks noChangeShapeType="1"/>
            </p:cNvSpPr>
            <p:nvPr/>
          </p:nvSpPr>
          <p:spPr bwMode="auto">
            <a:xfrm>
              <a:off x="3653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Rectangle 25"/>
            <p:cNvSpPr>
              <a:spLocks noChangeArrowheads="1"/>
            </p:cNvSpPr>
            <p:nvPr/>
          </p:nvSpPr>
          <p:spPr bwMode="auto">
            <a:xfrm>
              <a:off x="2443" y="1823"/>
              <a:ext cx="67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one-to-one</a:t>
              </a:r>
            </a:p>
          </p:txBody>
        </p:sp>
        <p:sp>
          <p:nvSpPr>
            <p:cNvPr id="42038" name="Rectangle 20"/>
            <p:cNvSpPr>
              <a:spLocks noChangeArrowheads="1"/>
            </p:cNvSpPr>
            <p:nvPr/>
          </p:nvSpPr>
          <p:spPr bwMode="auto">
            <a:xfrm>
              <a:off x="2400" y="1632"/>
              <a:ext cx="9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assigned to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057402" y="3427562"/>
            <a:ext cx="5265737" cy="1101725"/>
            <a:chOff x="1243" y="2208"/>
            <a:chExt cx="3317" cy="694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243" y="2208"/>
              <a:ext cx="843" cy="632"/>
              <a:chOff x="1243" y="2208"/>
              <a:chExt cx="843" cy="632"/>
            </a:xfrm>
          </p:grpSpPr>
          <p:sp>
            <p:nvSpPr>
              <p:cNvPr id="42027" name="AutoShape 28"/>
              <p:cNvSpPr>
                <a:spLocks noChangeArrowheads="1"/>
              </p:cNvSpPr>
              <p:nvPr/>
            </p:nvSpPr>
            <p:spPr bwMode="auto">
              <a:xfrm>
                <a:off x="1243" y="2208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8" name="Rectangle 29"/>
              <p:cNvSpPr>
                <a:spLocks noChangeArrowheads="1"/>
              </p:cNvSpPr>
              <p:nvPr/>
            </p:nvSpPr>
            <p:spPr bwMode="auto">
              <a:xfrm>
                <a:off x="1270" y="2317"/>
                <a:ext cx="816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  LINE</a:t>
                </a: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691" y="2208"/>
              <a:ext cx="869" cy="632"/>
              <a:chOff x="3691" y="2208"/>
              <a:chExt cx="869" cy="632"/>
            </a:xfrm>
          </p:grpSpPr>
          <p:sp>
            <p:nvSpPr>
              <p:cNvPr id="42025" name="AutoShape 31"/>
              <p:cNvSpPr>
                <a:spLocks noChangeArrowheads="1"/>
              </p:cNvSpPr>
              <p:nvPr/>
            </p:nvSpPr>
            <p:spPr bwMode="auto">
              <a:xfrm>
                <a:off x="3691" y="2208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6" name="Rectangle 32"/>
              <p:cNvSpPr>
                <a:spLocks noChangeArrowheads="1"/>
              </p:cNvSpPr>
              <p:nvPr/>
            </p:nvSpPr>
            <p:spPr bwMode="auto">
              <a:xfrm>
                <a:off x="3744" y="2392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</a:p>
            </p:txBody>
          </p:sp>
        </p:grpSp>
        <p:sp>
          <p:nvSpPr>
            <p:cNvPr id="42016" name="Line 33"/>
            <p:cNvSpPr>
              <a:spLocks noChangeShapeType="1"/>
            </p:cNvSpPr>
            <p:nvPr/>
          </p:nvSpPr>
          <p:spPr bwMode="auto">
            <a:xfrm>
              <a:off x="2064" y="25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Rectangle 34"/>
            <p:cNvSpPr>
              <a:spLocks noChangeArrowheads="1"/>
            </p:cNvSpPr>
            <p:nvPr/>
          </p:nvSpPr>
          <p:spPr bwMode="auto">
            <a:xfrm>
              <a:off x="2496" y="2304"/>
              <a:ext cx="6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includes</a:t>
              </a:r>
            </a:p>
          </p:txBody>
        </p:sp>
        <p:sp>
          <p:nvSpPr>
            <p:cNvPr id="42018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6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7"/>
            <p:cNvSpPr>
              <a:spLocks noChangeShapeType="1"/>
            </p:cNvSpPr>
            <p:nvPr/>
          </p:nvSpPr>
          <p:spPr bwMode="auto">
            <a:xfrm flipV="1">
              <a:off x="3600" y="244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>
              <a:off x="3600" y="25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Rectangle 39"/>
            <p:cNvSpPr>
              <a:spLocks noChangeArrowheads="1"/>
            </p:cNvSpPr>
            <p:nvPr/>
          </p:nvSpPr>
          <p:spPr bwMode="auto">
            <a:xfrm>
              <a:off x="2496" y="2688"/>
              <a:ext cx="7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one-to-many</a:t>
              </a:r>
            </a:p>
          </p:txBody>
        </p:sp>
        <p:sp>
          <p:nvSpPr>
            <p:cNvPr id="42024" name="Rectangle 34"/>
            <p:cNvSpPr>
              <a:spLocks noChangeArrowheads="1"/>
            </p:cNvSpPr>
            <p:nvPr/>
          </p:nvSpPr>
          <p:spPr bwMode="auto">
            <a:xfrm>
              <a:off x="2448" y="2496"/>
              <a:ext cx="9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included in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2160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049463" y="4815795"/>
            <a:ext cx="5265737" cy="1177925"/>
            <a:chOff x="1243" y="3072"/>
            <a:chExt cx="3317" cy="742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243" y="3072"/>
              <a:ext cx="821" cy="632"/>
              <a:chOff x="1243" y="3072"/>
              <a:chExt cx="821" cy="632"/>
            </a:xfrm>
          </p:grpSpPr>
          <p:sp>
            <p:nvSpPr>
              <p:cNvPr id="42012" name="AutoShape 43"/>
              <p:cNvSpPr>
                <a:spLocks noChangeArrowheads="1"/>
              </p:cNvSpPr>
              <p:nvPr/>
            </p:nvSpPr>
            <p:spPr bwMode="auto">
              <a:xfrm>
                <a:off x="1243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Rectangle 44"/>
              <p:cNvSpPr>
                <a:spLocks noChangeArrowheads="1"/>
              </p:cNvSpPr>
              <p:nvPr/>
            </p:nvSpPr>
            <p:spPr bwMode="auto">
              <a:xfrm>
                <a:off x="1296" y="3256"/>
                <a:ext cx="725" cy="204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</a:t>
                </a:r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3691" y="3072"/>
              <a:ext cx="869" cy="632"/>
              <a:chOff x="3691" y="3072"/>
              <a:chExt cx="869" cy="632"/>
            </a:xfrm>
          </p:grpSpPr>
          <p:sp>
            <p:nvSpPr>
              <p:cNvPr id="42010" name="AutoShape 46"/>
              <p:cNvSpPr>
                <a:spLocks noChangeArrowheads="1"/>
              </p:cNvSpPr>
              <p:nvPr/>
            </p:nvSpPr>
            <p:spPr bwMode="auto">
              <a:xfrm>
                <a:off x="3691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Rectangle 47"/>
              <p:cNvSpPr>
                <a:spLocks noChangeArrowheads="1"/>
              </p:cNvSpPr>
              <p:nvPr/>
            </p:nvSpPr>
            <p:spPr bwMode="auto">
              <a:xfrm>
                <a:off x="3744" y="3256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</a:t>
                </a:r>
              </a:p>
            </p:txBody>
          </p:sp>
        </p:grpSp>
        <p:sp>
          <p:nvSpPr>
            <p:cNvPr id="42000" name="Line 48"/>
            <p:cNvSpPr>
              <a:spLocks noChangeShapeType="1"/>
            </p:cNvSpPr>
            <p:nvPr/>
          </p:nvSpPr>
          <p:spPr bwMode="auto">
            <a:xfrm>
              <a:off x="2064" y="34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Rectangle 49"/>
            <p:cNvSpPr>
              <a:spLocks noChangeArrowheads="1"/>
            </p:cNvSpPr>
            <p:nvPr/>
          </p:nvSpPr>
          <p:spPr bwMode="auto">
            <a:xfrm>
              <a:off x="2448" y="3216"/>
              <a:ext cx="8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 for</a:t>
              </a:r>
            </a:p>
          </p:txBody>
        </p:sp>
        <p:sp>
          <p:nvSpPr>
            <p:cNvPr id="42002" name="Oval 50"/>
            <p:cNvSpPr>
              <a:spLocks noChangeArrowheads="1"/>
            </p:cNvSpPr>
            <p:nvPr/>
          </p:nvSpPr>
          <p:spPr bwMode="auto">
            <a:xfrm>
              <a:off x="3508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Rectangle 51"/>
            <p:cNvSpPr>
              <a:spLocks noChangeArrowheads="1"/>
            </p:cNvSpPr>
            <p:nvPr/>
          </p:nvSpPr>
          <p:spPr bwMode="auto">
            <a:xfrm>
              <a:off x="2400" y="3600"/>
              <a:ext cx="88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many-to-many</a:t>
              </a:r>
            </a:p>
          </p:txBody>
        </p:sp>
        <p:sp>
          <p:nvSpPr>
            <p:cNvPr id="42004" name="Line 52"/>
            <p:cNvSpPr>
              <a:spLocks noChangeShapeType="1"/>
            </p:cNvSpPr>
            <p:nvPr/>
          </p:nvSpPr>
          <p:spPr bwMode="auto">
            <a:xfrm flipV="1">
              <a:off x="3600" y="336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53"/>
            <p:cNvSpPr>
              <a:spLocks noChangeShapeType="1"/>
            </p:cNvSpPr>
            <p:nvPr/>
          </p:nvSpPr>
          <p:spPr bwMode="auto">
            <a:xfrm>
              <a:off x="3600" y="345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Oval 54"/>
            <p:cNvSpPr>
              <a:spLocks noChangeArrowheads="1"/>
            </p:cNvSpPr>
            <p:nvPr/>
          </p:nvSpPr>
          <p:spPr bwMode="auto">
            <a:xfrm>
              <a:off x="2212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55"/>
            <p:cNvSpPr>
              <a:spLocks noChangeShapeType="1"/>
            </p:cNvSpPr>
            <p:nvPr/>
          </p:nvSpPr>
          <p:spPr bwMode="auto">
            <a:xfrm flipH="1" flipV="1">
              <a:off x="2064" y="336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56"/>
            <p:cNvSpPr>
              <a:spLocks noChangeShapeType="1"/>
            </p:cNvSpPr>
            <p:nvPr/>
          </p:nvSpPr>
          <p:spPr bwMode="auto">
            <a:xfrm flipH="1">
              <a:off x="2064" y="345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49"/>
            <p:cNvSpPr>
              <a:spLocks noChangeArrowheads="1"/>
            </p:cNvSpPr>
            <p:nvPr/>
          </p:nvSpPr>
          <p:spPr bwMode="auto">
            <a:xfrm>
              <a:off x="2544" y="3408"/>
              <a:ext cx="6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1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Advanced Syntax - Intersection Entities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entity is created to store information about two entities sharing an M:N relationship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M:N relationship between two entities and insert new entity between them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two 1:N relationships: original entities are parents to the new child intersection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the intersection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 parent entity primary keys to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entity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9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Resolving M:N with an Intersection Entity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787526" y="2539472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02" name="Rectangle 9"/>
          <p:cNvSpPr>
            <a:spLocks noChangeArrowheads="1"/>
          </p:cNvSpPr>
          <p:nvPr/>
        </p:nvSpPr>
        <p:spPr bwMode="auto">
          <a:xfrm>
            <a:off x="7823200" y="227753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4622800" y="2277534"/>
            <a:ext cx="1295400" cy="990600"/>
          </a:xfrm>
          <a:prstGeom prst="rect">
            <a:avLst/>
          </a:prstGeom>
          <a:solidFill>
            <a:srgbClr val="114FF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498600" y="227753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90664" y="2277534"/>
            <a:ext cx="1379537" cy="1003300"/>
            <a:chOff x="619" y="1440"/>
            <a:chExt cx="869" cy="632"/>
          </a:xfrm>
        </p:grpSpPr>
        <p:sp>
          <p:nvSpPr>
            <p:cNvPr id="55333" name="AutoShape 13"/>
            <p:cNvSpPr>
              <a:spLocks noChangeArrowheads="1"/>
            </p:cNvSpPr>
            <p:nvPr/>
          </p:nvSpPr>
          <p:spPr bwMode="auto">
            <a:xfrm>
              <a:off x="619" y="1440"/>
              <a:ext cx="821" cy="632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Rectangle 14"/>
            <p:cNvSpPr>
              <a:spLocks noChangeArrowheads="1"/>
            </p:cNvSpPr>
            <p:nvPr/>
          </p:nvSpPr>
          <p:spPr bwMode="auto">
            <a:xfrm>
              <a:off x="672" y="1624"/>
              <a:ext cx="8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815264" y="2277534"/>
            <a:ext cx="1379537" cy="1003300"/>
            <a:chOff x="4603" y="1440"/>
            <a:chExt cx="869" cy="632"/>
          </a:xfrm>
        </p:grpSpPr>
        <p:sp>
          <p:nvSpPr>
            <p:cNvPr id="55331" name="AutoShape 16"/>
            <p:cNvSpPr>
              <a:spLocks noChangeArrowheads="1"/>
            </p:cNvSpPr>
            <p:nvPr/>
          </p:nvSpPr>
          <p:spPr bwMode="auto">
            <a:xfrm>
              <a:off x="4603" y="1440"/>
              <a:ext cx="821" cy="632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4656" y="1624"/>
              <a:ext cx="8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</a:t>
              </a:r>
            </a:p>
          </p:txBody>
        </p:sp>
      </p:grp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2794000" y="2887134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2930525" y="2307697"/>
            <a:ext cx="141384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for</a:t>
            </a:r>
          </a:p>
        </p:txBody>
      </p:sp>
      <p:sp>
        <p:nvSpPr>
          <p:cNvPr id="185364" name="Oval 20"/>
          <p:cNvSpPr>
            <a:spLocks noChangeArrowheads="1"/>
          </p:cNvSpPr>
          <p:nvPr/>
        </p:nvSpPr>
        <p:spPr bwMode="auto">
          <a:xfrm>
            <a:off x="4324350" y="28172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470400" y="3460689"/>
            <a:ext cx="1845057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 (PK FK)</a:t>
            </a:r>
          </a:p>
          <a:p>
            <a:r>
              <a:rPr 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ID (PK FK)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(PK)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Grade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470400" y="2734734"/>
            <a:ext cx="152400" cy="304800"/>
            <a:chOff x="2496" y="1728"/>
            <a:chExt cx="96" cy="192"/>
          </a:xfrm>
        </p:grpSpPr>
        <p:sp>
          <p:nvSpPr>
            <p:cNvPr id="55329" name="Line 23"/>
            <p:cNvSpPr>
              <a:spLocks noChangeShapeType="1"/>
            </p:cNvSpPr>
            <p:nvPr/>
          </p:nvSpPr>
          <p:spPr bwMode="auto">
            <a:xfrm flipV="1">
              <a:off x="2496" y="17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24"/>
            <p:cNvSpPr>
              <a:spLocks noChangeShapeType="1"/>
            </p:cNvSpPr>
            <p:nvPr/>
          </p:nvSpPr>
          <p:spPr bwMode="auto">
            <a:xfrm>
              <a:off x="2496" y="182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1378565" y="3572934"/>
            <a:ext cx="152753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- PK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Address</a:t>
            </a: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7654926" y="3495147"/>
            <a:ext cx="146835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ID - PK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>
            <a:off x="5918200" y="2887134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72" name="Oval 28"/>
          <p:cNvSpPr>
            <a:spLocks noChangeArrowheads="1"/>
          </p:cNvSpPr>
          <p:nvPr/>
        </p:nvSpPr>
        <p:spPr bwMode="auto">
          <a:xfrm>
            <a:off x="6153150" y="28172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918200" y="2734734"/>
            <a:ext cx="228600" cy="304800"/>
            <a:chOff x="3408" y="1728"/>
            <a:chExt cx="144" cy="192"/>
          </a:xfrm>
        </p:grpSpPr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H="1" flipV="1">
              <a:off x="3408" y="172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 flipH="1">
              <a:off x="3408" y="182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622802" y="2277534"/>
            <a:ext cx="1303338" cy="1003300"/>
            <a:chOff x="2592" y="1440"/>
            <a:chExt cx="821" cy="632"/>
          </a:xfrm>
          <a:solidFill>
            <a:srgbClr val="0070C0"/>
          </a:solidFill>
        </p:grpSpPr>
        <p:sp>
          <p:nvSpPr>
            <p:cNvPr id="55325" name="AutoShape 33"/>
            <p:cNvSpPr>
              <a:spLocks noChangeArrowheads="1"/>
            </p:cNvSpPr>
            <p:nvPr/>
          </p:nvSpPr>
          <p:spPr bwMode="auto">
            <a:xfrm>
              <a:off x="2592" y="1440"/>
              <a:ext cx="821" cy="632"/>
            </a:xfrm>
            <a:prstGeom prst="roundRect">
              <a:avLst>
                <a:gd name="adj" fmla="val 12495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Rectangle 34"/>
            <p:cNvSpPr>
              <a:spLocks noChangeArrowheads="1"/>
            </p:cNvSpPr>
            <p:nvPr/>
          </p:nvSpPr>
          <p:spPr bwMode="auto">
            <a:xfrm>
              <a:off x="2592" y="1488"/>
              <a:ext cx="816" cy="4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 REGIS-TRATION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870200" y="2810934"/>
            <a:ext cx="76200" cy="152400"/>
            <a:chOff x="1488" y="1776"/>
            <a:chExt cx="48" cy="96"/>
          </a:xfrm>
        </p:grpSpPr>
        <p:sp>
          <p:nvSpPr>
            <p:cNvPr id="55323" name="Line 36"/>
            <p:cNvSpPr>
              <a:spLocks noChangeShapeType="1"/>
            </p:cNvSpPr>
            <p:nvPr/>
          </p:nvSpPr>
          <p:spPr bwMode="auto">
            <a:xfrm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37"/>
            <p:cNvSpPr>
              <a:spLocks noChangeShapeType="1"/>
            </p:cNvSpPr>
            <p:nvPr/>
          </p:nvSpPr>
          <p:spPr bwMode="auto">
            <a:xfrm>
              <a:off x="1488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670800" y="2810934"/>
            <a:ext cx="76200" cy="152400"/>
            <a:chOff x="4512" y="1776"/>
            <a:chExt cx="48" cy="96"/>
          </a:xfrm>
        </p:grpSpPr>
        <p:sp>
          <p:nvSpPr>
            <p:cNvPr id="55321" name="Line 39"/>
            <p:cNvSpPr>
              <a:spLocks noChangeShapeType="1"/>
            </p:cNvSpPr>
            <p:nvPr/>
          </p:nvSpPr>
          <p:spPr bwMode="auto">
            <a:xfrm>
              <a:off x="45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40"/>
            <p:cNvSpPr>
              <a:spLocks noChangeShapeType="1"/>
            </p:cNvSpPr>
            <p:nvPr/>
          </p:nvSpPr>
          <p:spPr bwMode="auto">
            <a:xfrm>
              <a:off x="451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6344917" y="2325166"/>
            <a:ext cx="10515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Design Guidelines</a:t>
            </a:r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845733"/>
            <a:ext cx="10058400" cy="4356283"/>
          </a:xfrm>
        </p:spPr>
        <p:txBody>
          <a:bodyPr>
            <a:noAutofit/>
          </a:bodyPr>
          <a:lstStyle/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have many occurrences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unnecessary attributes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cardinality and modality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reflect common business terms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should be 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stated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with the DFD:</a:t>
            </a:r>
          </a:p>
          <a:p>
            <a:pPr marL="758952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stores of the DFD often correspond to entities in the ERD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normalization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4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603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Times New Roman</vt:lpstr>
      <vt:lpstr>Wingdings</vt:lpstr>
      <vt:lpstr>Retrospect</vt:lpstr>
      <vt:lpstr>Data Modeling</vt:lpstr>
      <vt:lpstr>Learning Objectives</vt:lpstr>
      <vt:lpstr>Key Definitions</vt:lpstr>
      <vt:lpstr>Data Modeling Issues…</vt:lpstr>
      <vt:lpstr>Reading an ERD</vt:lpstr>
      <vt:lpstr>Binary Relationships</vt:lpstr>
      <vt:lpstr>Advanced Syntax - Intersection Entities</vt:lpstr>
      <vt:lpstr>Resolving M:N with an Intersection Entity</vt:lpstr>
      <vt:lpstr>Design Guidelines</vt:lpstr>
      <vt:lpstr>Learning Objectives</vt:lpstr>
      <vt:lpstr>End of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Data Modeling</dc:title>
  <cp:lastModifiedBy>Bruce Hunt</cp:lastModifiedBy>
  <cp:revision>12</cp:revision>
  <dcterms:created xsi:type="dcterms:W3CDTF">2014-11-25T14:41:57Z</dcterms:created>
  <dcterms:modified xsi:type="dcterms:W3CDTF">2018-07-10T05:45:57Z</dcterms:modified>
</cp:coreProperties>
</file>