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739" r:id="rId5"/>
  </p:sldMasterIdLst>
  <p:notesMasterIdLst>
    <p:notesMasterId r:id="rId23"/>
  </p:notesMasterIdLst>
  <p:handoutMasterIdLst>
    <p:handoutMasterId r:id="rId24"/>
  </p:handoutMasterIdLst>
  <p:sldIdLst>
    <p:sldId id="446" r:id="rId6"/>
    <p:sldId id="449" r:id="rId7"/>
    <p:sldId id="455" r:id="rId8"/>
    <p:sldId id="464" r:id="rId9"/>
    <p:sldId id="463" r:id="rId10"/>
    <p:sldId id="461" r:id="rId11"/>
    <p:sldId id="466" r:id="rId12"/>
    <p:sldId id="465" r:id="rId13"/>
    <p:sldId id="467" r:id="rId14"/>
    <p:sldId id="468" r:id="rId15"/>
    <p:sldId id="469" r:id="rId16"/>
    <p:sldId id="457" r:id="rId17"/>
    <p:sldId id="456" r:id="rId18"/>
    <p:sldId id="458" r:id="rId19"/>
    <p:sldId id="459" r:id="rId20"/>
    <p:sldId id="460" r:id="rId21"/>
    <p:sldId id="4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lph Jankowich" initials="RJ" lastIdx="2" clrIdx="0">
    <p:extLst>
      <p:ext uri="{19B8F6BF-5375-455C-9EA6-DF929625EA0E}">
        <p15:presenceInfo xmlns:p15="http://schemas.microsoft.com/office/powerpoint/2012/main" userId="96c142e7dd1bd2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AB"/>
    <a:srgbClr val="295A8F"/>
    <a:srgbClr val="2F5189"/>
    <a:srgbClr val="009900"/>
    <a:srgbClr val="8C5896"/>
    <a:srgbClr val="7C6560"/>
    <a:srgbClr val="29282D"/>
    <a:srgbClr val="E288B6"/>
    <a:srgbClr val="D75078"/>
    <a:srgbClr val="B38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59" d="100"/>
          <a:sy n="159" d="100"/>
        </p:scale>
        <p:origin x="150" y="50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5694" y="25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8/10/relationships/authors" Targe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9T11:03:09.059" idx="2">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1/27/2023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 surprise that fewer bike rentals happen in the colder months.</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08999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286795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6562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1140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404158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86247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80574129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F310904-DE8F-4B8E-99C6-5AFA03672FFA}" type="datetimeFigureOut">
              <a:rPr lang="en-US" smtClean="0"/>
              <a:t>1/27/2023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C5FADE3-B84E-4AF7-91CC-AB47E1A43619}"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79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84002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86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51577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927607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10710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111933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670544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12060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9370652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589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05054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33975785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74707902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349852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8619408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5.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37" r:id="rId6"/>
    <p:sldLayoutId id="2147483738"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732" r:id="rId3"/>
    <p:sldLayoutId id="2147483733" r:id="rId4"/>
    <p:sldLayoutId id="2147483734" r:id="rId5"/>
    <p:sldLayoutId id="2147483735" r:id="rId6"/>
    <p:sldLayoutId id="2147483736" r:id="rId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1/27/2023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F310904-DE8F-4B8E-99C6-5AFA03672FFA}" type="datetimeFigureOut">
              <a:rPr lang="en-US" smtClean="0"/>
              <a:t>1/27/2023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3928007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7" r:id="rId14"/>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2.xml"/><Relationship Id="rId5"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t="2" b="2"/>
          <a:stretch/>
        </p:blipFill>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63873" y="3510763"/>
            <a:ext cx="10081762" cy="2489570"/>
          </a:xfrm>
        </p:spPr>
        <p:txBody>
          <a:bodyPr anchor="t" anchorCtr="0">
            <a:normAutofit fontScale="90000"/>
          </a:bodyPr>
          <a:lstStyle/>
          <a:p>
            <a:pPr>
              <a:lnSpc>
                <a:spcPct val="150000"/>
              </a:lnSpc>
            </a:pPr>
            <a:r>
              <a:rPr lang="en-US" sz="4400" dirty="0"/>
              <a:t>Google Data Analytics CAPSTONE</a:t>
            </a:r>
            <a:br>
              <a:rPr lang="en-US" dirty="0"/>
            </a:br>
            <a:r>
              <a:rPr lang="en-US" sz="3200" dirty="0"/>
              <a:t>Case Study 1 - </a:t>
            </a:r>
            <a:r>
              <a:rPr lang="en-US" sz="3200" dirty="0" err="1"/>
              <a:t>Cyclistic</a:t>
            </a:r>
            <a:r>
              <a:rPr lang="en-US" sz="3200" dirty="0"/>
              <a:t> Bike-Share</a:t>
            </a:r>
            <a:br>
              <a:rPr lang="en-US" sz="1800" dirty="0"/>
            </a:br>
            <a:r>
              <a:rPr lang="en-US" sz="1800" dirty="0"/>
              <a:t>Ralph Jankowich</a:t>
            </a:r>
            <a:br>
              <a:rPr lang="en-US" sz="1800" dirty="0"/>
            </a:br>
            <a:r>
              <a:rPr lang="en-US" sz="1800" dirty="0"/>
              <a:t>November 28</a:t>
            </a:r>
            <a:r>
              <a:rPr lang="en-US" sz="1800" baseline="30000" dirty="0"/>
              <a:t>th</a:t>
            </a:r>
            <a:r>
              <a:rPr lang="en-US" sz="1800" dirty="0"/>
              <a:t>, 2022</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86887" y="111271"/>
            <a:ext cx="9244942" cy="1323735"/>
          </a:xfrm>
        </p:spPr>
        <p:txBody>
          <a:bodyPr>
            <a:normAutofit/>
          </a:bodyPr>
          <a:lstStyle/>
          <a:p>
            <a:r>
              <a:rPr lang="en-US" sz="4000" dirty="0" err="1">
                <a:solidFill>
                  <a:srgbClr val="6667AB"/>
                </a:solidFill>
              </a:rPr>
              <a:t>Cyclistic</a:t>
            </a:r>
            <a:r>
              <a:rPr lang="en-US" sz="4000" dirty="0">
                <a:solidFill>
                  <a:srgbClr val="6667AB"/>
                </a:solidFill>
              </a:rPr>
              <a:t> Bike-share</a:t>
            </a:r>
            <a:br>
              <a:rPr lang="en-US" dirty="0">
                <a:solidFill>
                  <a:srgbClr val="6667AB"/>
                </a:solidFill>
              </a:rPr>
            </a:br>
            <a:r>
              <a:rPr lang="en-US" sz="2800" dirty="0">
                <a:solidFill>
                  <a:srgbClr val="6667AB"/>
                </a:solidFill>
              </a:rPr>
              <a:t>Summary of Observations</a:t>
            </a:r>
          </a:p>
        </p:txBody>
      </p:sp>
      <p:sp>
        <p:nvSpPr>
          <p:cNvPr id="22" name="TextBox 21">
            <a:extLst>
              <a:ext uri="{FF2B5EF4-FFF2-40B4-BE49-F238E27FC236}">
                <a16:creationId xmlns:a16="http://schemas.microsoft.com/office/drawing/2014/main" id="{62566676-3721-0939-2E63-1B1ACA04FDC9}"/>
              </a:ext>
            </a:extLst>
          </p:cNvPr>
          <p:cNvSpPr txBox="1"/>
          <p:nvPr/>
        </p:nvSpPr>
        <p:spPr>
          <a:xfrm>
            <a:off x="486887" y="1663726"/>
            <a:ext cx="1151906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6667AB"/>
                </a:solidFill>
              </a:rPr>
              <a:t>The main difference between members and casual riders is members use </a:t>
            </a:r>
            <a:r>
              <a:rPr lang="en-US" sz="2000" dirty="0" err="1">
                <a:solidFill>
                  <a:srgbClr val="6667AB"/>
                </a:solidFill>
              </a:rPr>
              <a:t>Cyclistic</a:t>
            </a:r>
            <a:r>
              <a:rPr lang="en-US" sz="2000" dirty="0">
                <a:solidFill>
                  <a:srgbClr val="6667AB"/>
                </a:solidFill>
              </a:rPr>
              <a:t> a lot more to commute to and from work. </a:t>
            </a:r>
          </a:p>
          <a:p>
            <a:pPr marL="342900" indent="-342900">
              <a:buFont typeface="Arial" panose="020B0604020202020204" pitchFamily="34" charset="0"/>
              <a:buChar char="•"/>
            </a:pPr>
            <a:r>
              <a:rPr lang="en-US" sz="2000" dirty="0">
                <a:solidFill>
                  <a:srgbClr val="6667AB"/>
                </a:solidFill>
              </a:rPr>
              <a:t>Casual riders on the weekends see high value in </a:t>
            </a:r>
            <a:r>
              <a:rPr lang="en-US" sz="2000" dirty="0" err="1">
                <a:solidFill>
                  <a:srgbClr val="6667AB"/>
                </a:solidFill>
              </a:rPr>
              <a:t>Cyclistic</a:t>
            </a:r>
            <a:r>
              <a:rPr lang="en-US" sz="2000" dirty="0">
                <a:solidFill>
                  <a:srgbClr val="6667AB"/>
                </a:solidFill>
              </a:rPr>
              <a:t> bike rentals.</a:t>
            </a:r>
          </a:p>
          <a:p>
            <a:pPr marL="342900" indent="-342900">
              <a:buFont typeface="Arial" panose="020B0604020202020204" pitchFamily="34" charset="0"/>
              <a:buChar char="•"/>
            </a:pPr>
            <a:r>
              <a:rPr lang="en-US" sz="2000" dirty="0">
                <a:solidFill>
                  <a:srgbClr val="6667AB"/>
                </a:solidFill>
              </a:rPr>
              <a:t>May is the best month to start advertising to casual riders, and the mornings on weekends are the best time to advertise to casual riders.</a:t>
            </a:r>
          </a:p>
          <a:p>
            <a:pPr marL="342900" indent="-342900">
              <a:buFont typeface="Arial" panose="020B0604020202020204" pitchFamily="34" charset="0"/>
              <a:buChar char="•"/>
            </a:pPr>
            <a:r>
              <a:rPr lang="en-US" sz="2000" dirty="0">
                <a:solidFill>
                  <a:srgbClr val="6667AB"/>
                </a:solidFill>
              </a:rPr>
              <a:t>Casual riders have a greater preference for electric bikes.</a:t>
            </a:r>
          </a:p>
          <a:p>
            <a:pPr marL="342900" indent="-342900">
              <a:buFont typeface="Arial" panose="020B0604020202020204" pitchFamily="34" charset="0"/>
              <a:buChar char="•"/>
            </a:pPr>
            <a:endParaRPr lang="en-US" sz="2000" dirty="0">
              <a:solidFill>
                <a:srgbClr val="6667AB"/>
              </a:solidFill>
            </a:endParaRPr>
          </a:p>
          <a:p>
            <a:pPr marL="342900" indent="-342900">
              <a:buFont typeface="Arial" panose="020B0604020202020204" pitchFamily="34" charset="0"/>
              <a:buChar char="•"/>
            </a:pPr>
            <a:endParaRPr lang="en-US" sz="2000" dirty="0">
              <a:solidFill>
                <a:srgbClr val="6667AB"/>
              </a:solidFill>
            </a:endParaRPr>
          </a:p>
        </p:txBody>
      </p:sp>
    </p:spTree>
    <p:extLst>
      <p:ext uri="{BB962C8B-B14F-4D97-AF65-F5344CB8AC3E}">
        <p14:creationId xmlns:p14="http://schemas.microsoft.com/office/powerpoint/2010/main" val="184278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86887" y="111271"/>
            <a:ext cx="9244942" cy="1323735"/>
          </a:xfrm>
        </p:spPr>
        <p:txBody>
          <a:bodyPr>
            <a:normAutofit/>
          </a:bodyPr>
          <a:lstStyle/>
          <a:p>
            <a:r>
              <a:rPr lang="en-US" sz="4000" dirty="0" err="1">
                <a:solidFill>
                  <a:srgbClr val="6667AB"/>
                </a:solidFill>
              </a:rPr>
              <a:t>Cyclistic</a:t>
            </a:r>
            <a:r>
              <a:rPr lang="en-US" sz="4000" dirty="0">
                <a:solidFill>
                  <a:srgbClr val="6667AB"/>
                </a:solidFill>
              </a:rPr>
              <a:t> Bike-share</a:t>
            </a:r>
            <a:br>
              <a:rPr lang="en-US" dirty="0">
                <a:solidFill>
                  <a:srgbClr val="6667AB"/>
                </a:solidFill>
              </a:rPr>
            </a:br>
            <a:r>
              <a:rPr lang="en-US" sz="2800" dirty="0">
                <a:solidFill>
                  <a:srgbClr val="6667AB"/>
                </a:solidFill>
              </a:rPr>
              <a:t>Action ITEMS</a:t>
            </a:r>
          </a:p>
        </p:txBody>
      </p:sp>
      <p:sp>
        <p:nvSpPr>
          <p:cNvPr id="7" name="TextBox 6">
            <a:extLst>
              <a:ext uri="{FF2B5EF4-FFF2-40B4-BE49-F238E27FC236}">
                <a16:creationId xmlns:a16="http://schemas.microsoft.com/office/drawing/2014/main" id="{690543D2-398B-D9E6-2AF0-63D2F843FA9A}"/>
              </a:ext>
            </a:extLst>
          </p:cNvPr>
          <p:cNvSpPr txBox="1"/>
          <p:nvPr/>
        </p:nvSpPr>
        <p:spPr>
          <a:xfrm>
            <a:off x="486887" y="1696452"/>
            <a:ext cx="10870531"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6667AB"/>
                </a:solidFill>
              </a:rPr>
              <a:t>Highlight the value and of bike shares for commuting to work.</a:t>
            </a:r>
          </a:p>
          <a:p>
            <a:pPr marL="285750" indent="-285750">
              <a:buFont typeface="Arial" panose="020B0604020202020204" pitchFamily="34" charset="0"/>
              <a:buChar char="•"/>
            </a:pPr>
            <a:r>
              <a:rPr lang="en-US" sz="2000" dirty="0">
                <a:solidFill>
                  <a:srgbClr val="6667AB"/>
                </a:solidFill>
              </a:rPr>
              <a:t>Target advertising during the weekends when casual riders are enjoying the bike share.</a:t>
            </a:r>
          </a:p>
          <a:p>
            <a:pPr marL="285750" indent="-285750">
              <a:buFont typeface="Arial" panose="020B0604020202020204" pitchFamily="34" charset="0"/>
              <a:buChar char="•"/>
            </a:pPr>
            <a:r>
              <a:rPr lang="en-US" sz="2000" dirty="0">
                <a:solidFill>
                  <a:srgbClr val="6667AB"/>
                </a:solidFill>
              </a:rPr>
              <a:t>Run the advertising campaign in the spring when casual riders are staring to use the bikes in large numbers.</a:t>
            </a:r>
          </a:p>
          <a:p>
            <a:pPr marL="285750" indent="-285750">
              <a:buFont typeface="Arial" panose="020B0604020202020204" pitchFamily="34" charset="0"/>
              <a:buChar char="•"/>
            </a:pPr>
            <a:r>
              <a:rPr lang="en-US" sz="2000" dirty="0">
                <a:solidFill>
                  <a:srgbClr val="6667AB"/>
                </a:solidFill>
              </a:rPr>
              <a:t>Highlight the availability of electric bikes in the campaign.</a:t>
            </a:r>
          </a:p>
          <a:p>
            <a:pPr marL="285750" indent="-285750">
              <a:buFont typeface="Arial" panose="020B0604020202020204" pitchFamily="34" charset="0"/>
              <a:buChar char="•"/>
            </a:pPr>
            <a:endParaRPr lang="en-US" sz="2000" dirty="0">
              <a:solidFill>
                <a:srgbClr val="6667AB"/>
              </a:solidFill>
            </a:endParaRPr>
          </a:p>
          <a:p>
            <a:pPr marL="285750" indent="-285750">
              <a:buFont typeface="Arial" panose="020B0604020202020204" pitchFamily="34" charset="0"/>
              <a:buChar char="•"/>
            </a:pPr>
            <a:endParaRPr lang="en-US" sz="2000" dirty="0">
              <a:solidFill>
                <a:srgbClr val="6667AB"/>
              </a:solidFill>
            </a:endParaRPr>
          </a:p>
          <a:p>
            <a:pPr marL="285750" indent="-285750">
              <a:buFont typeface="Arial" panose="020B0604020202020204" pitchFamily="34" charset="0"/>
              <a:buChar char="•"/>
            </a:pPr>
            <a:endParaRPr lang="en-US" sz="2000" dirty="0">
              <a:solidFill>
                <a:srgbClr val="6667AB"/>
              </a:solidFill>
            </a:endParaRPr>
          </a:p>
          <a:p>
            <a:pPr marL="285750" indent="-285750">
              <a:buFont typeface="Arial" panose="020B0604020202020204" pitchFamily="34" charset="0"/>
              <a:buChar char="•"/>
            </a:pPr>
            <a:endParaRPr lang="en-US" dirty="0">
              <a:solidFill>
                <a:srgbClr val="6667AB"/>
              </a:solidFill>
            </a:endParaRPr>
          </a:p>
        </p:txBody>
      </p:sp>
    </p:spTree>
    <p:extLst>
      <p:ext uri="{BB962C8B-B14F-4D97-AF65-F5344CB8AC3E}">
        <p14:creationId xmlns:p14="http://schemas.microsoft.com/office/powerpoint/2010/main" val="363325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4A19-F5EE-8427-69B2-DC72F8098128}"/>
              </a:ext>
            </a:extLst>
          </p:cNvPr>
          <p:cNvSpPr>
            <a:spLocks noGrp="1"/>
          </p:cNvSpPr>
          <p:nvPr>
            <p:ph type="title"/>
          </p:nvPr>
        </p:nvSpPr>
        <p:spPr>
          <a:xfrm>
            <a:off x="457200" y="233605"/>
            <a:ext cx="7467601" cy="1495078"/>
          </a:xfrm>
        </p:spPr>
        <p:txBody>
          <a:bodyPr/>
          <a:lstStyle/>
          <a:p>
            <a:r>
              <a:rPr lang="en-US" dirty="0">
                <a:solidFill>
                  <a:srgbClr val="6667AB"/>
                </a:solidFill>
              </a:rPr>
              <a:t>Appendix</a:t>
            </a:r>
          </a:p>
        </p:txBody>
      </p:sp>
      <p:sp>
        <p:nvSpPr>
          <p:cNvPr id="3" name="Text Placeholder 2">
            <a:extLst>
              <a:ext uri="{FF2B5EF4-FFF2-40B4-BE49-F238E27FC236}">
                <a16:creationId xmlns:a16="http://schemas.microsoft.com/office/drawing/2014/main" id="{75366293-4F81-1C92-475F-FEDF2FB302AC}"/>
              </a:ext>
            </a:extLst>
          </p:cNvPr>
          <p:cNvSpPr>
            <a:spLocks noGrp="1"/>
          </p:cNvSpPr>
          <p:nvPr>
            <p:ph type="body" sz="quarter" idx="14"/>
          </p:nvPr>
        </p:nvSpPr>
        <p:spPr>
          <a:xfrm>
            <a:off x="457200" y="1621891"/>
            <a:ext cx="6591300" cy="3614217"/>
          </a:xfrm>
        </p:spPr>
        <p:txBody>
          <a:bodyPr/>
          <a:lstStyle/>
          <a:p>
            <a:pPr marL="0" indent="0">
              <a:buNone/>
            </a:pPr>
            <a:r>
              <a:rPr lang="en-US" dirty="0">
                <a:solidFill>
                  <a:srgbClr val="6667AB"/>
                </a:solidFill>
              </a:rPr>
              <a:t>The details on how this analysis was done.  Data was cleaned and transformed in SQL using Google’s </a:t>
            </a:r>
            <a:r>
              <a:rPr lang="en-US" dirty="0" err="1">
                <a:solidFill>
                  <a:srgbClr val="6667AB"/>
                </a:solidFill>
              </a:rPr>
              <a:t>BigQuery</a:t>
            </a:r>
            <a:r>
              <a:rPr lang="en-US" dirty="0">
                <a:solidFill>
                  <a:srgbClr val="6667AB"/>
                </a:solidFill>
              </a:rPr>
              <a:t> platform.  All visualizations were created in Tableau.</a:t>
            </a:r>
          </a:p>
        </p:txBody>
      </p:sp>
    </p:spTree>
    <p:extLst>
      <p:ext uri="{BB962C8B-B14F-4D97-AF65-F5344CB8AC3E}">
        <p14:creationId xmlns:p14="http://schemas.microsoft.com/office/powerpoint/2010/main" val="333706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7467601" cy="1572768"/>
          </a:xfrm>
        </p:spPr>
        <p:txBody>
          <a:bodyPr/>
          <a:lstStyle/>
          <a:p>
            <a:r>
              <a:rPr lang="en-US" dirty="0">
                <a:solidFill>
                  <a:srgbClr val="6667AB"/>
                </a:solidFill>
              </a:rPr>
              <a:t>Data Management</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1371600"/>
            <a:ext cx="5242782" cy="4572000"/>
          </a:xfrm>
        </p:spPr>
        <p:txBody>
          <a:bodyPr/>
          <a:lstStyle/>
          <a:p>
            <a:pPr marL="0" indent="0">
              <a:buNone/>
            </a:pPr>
            <a:r>
              <a:rPr lang="en-US" dirty="0" err="1">
                <a:solidFill>
                  <a:srgbClr val="6667AB"/>
                </a:solidFill>
              </a:rPr>
              <a:t>BigQuery</a:t>
            </a:r>
            <a:r>
              <a:rPr lang="en-US" dirty="0">
                <a:solidFill>
                  <a:srgbClr val="6667AB"/>
                </a:solidFill>
              </a:rPr>
              <a:t> sandbox account didn’t allow enough storage to upload all the </a:t>
            </a:r>
            <a:r>
              <a:rPr lang="en-US" dirty="0" err="1">
                <a:solidFill>
                  <a:srgbClr val="6667AB"/>
                </a:solidFill>
              </a:rPr>
              <a:t>Cyclistic</a:t>
            </a:r>
            <a:r>
              <a:rPr lang="en-US" dirty="0">
                <a:solidFill>
                  <a:srgbClr val="6667AB"/>
                </a:solidFill>
              </a:rPr>
              <a:t> data, so I signed up for the trial Google Cloud account and uploaded 12 months of data into a private bucket for import into </a:t>
            </a:r>
            <a:r>
              <a:rPr lang="en-US" dirty="0" err="1">
                <a:solidFill>
                  <a:srgbClr val="6667AB"/>
                </a:solidFill>
              </a:rPr>
              <a:t>BigQuery</a:t>
            </a:r>
            <a:r>
              <a:rPr lang="en-US" dirty="0">
                <a:solidFill>
                  <a:srgbClr val="6667AB"/>
                </a:solidFill>
              </a:rPr>
              <a:t>.</a:t>
            </a:r>
          </a:p>
          <a:p>
            <a:pPr marL="0" indent="0">
              <a:buNone/>
            </a:pPr>
            <a:endParaRPr lang="en-US" dirty="0"/>
          </a:p>
          <a:p>
            <a:pPr marL="0" indent="0">
              <a:buNone/>
            </a:pPr>
            <a:r>
              <a:rPr lang="en-US" dirty="0">
                <a:solidFill>
                  <a:srgbClr val="6667AB"/>
                </a:solidFill>
              </a:rPr>
              <a:t>Data licensing:</a:t>
            </a:r>
          </a:p>
          <a:p>
            <a:pPr marL="0" indent="0">
              <a:buNone/>
            </a:pPr>
            <a:r>
              <a:rPr lang="en-US" dirty="0">
                <a:solidFill>
                  <a:srgbClr val="0070C0"/>
                </a:solidFill>
                <a:hlinkClick r:id="rId2">
                  <a:extLst>
                    <a:ext uri="{A12FA001-AC4F-418D-AE19-62706E023703}">
                      <ahyp:hlinkClr xmlns:ahyp="http://schemas.microsoft.com/office/drawing/2018/hyperlinkcolor" val="tx"/>
                    </a:ext>
                  </a:extLst>
                </a:hlinkClick>
              </a:rPr>
              <a:t>Divvy license agreement</a:t>
            </a:r>
            <a:endParaRPr lang="en-US" dirty="0">
              <a:solidFill>
                <a:srgbClr val="0070C0"/>
              </a:solidFill>
            </a:endParaRPr>
          </a:p>
        </p:txBody>
      </p:sp>
      <p:pic>
        <p:nvPicPr>
          <p:cNvPr id="6" name="Picture 5">
            <a:extLst>
              <a:ext uri="{FF2B5EF4-FFF2-40B4-BE49-F238E27FC236}">
                <a16:creationId xmlns:a16="http://schemas.microsoft.com/office/drawing/2014/main" id="{E6724A77-A8A5-48B5-495D-28AA5666AE30}"/>
              </a:ext>
            </a:extLst>
          </p:cNvPr>
          <p:cNvPicPr>
            <a:picLocks noChangeAspect="1"/>
          </p:cNvPicPr>
          <p:nvPr/>
        </p:nvPicPr>
        <p:blipFill>
          <a:blip r:embed="rId3"/>
          <a:stretch>
            <a:fillRect/>
          </a:stretch>
        </p:blipFill>
        <p:spPr>
          <a:xfrm>
            <a:off x="6096000" y="1371600"/>
            <a:ext cx="5401198" cy="3762183"/>
          </a:xfrm>
          <a:prstGeom prst="rect">
            <a:avLst/>
          </a:prstGeom>
        </p:spPr>
      </p:pic>
    </p:spTree>
    <p:extLst>
      <p:ext uri="{BB962C8B-B14F-4D97-AF65-F5344CB8AC3E}">
        <p14:creationId xmlns:p14="http://schemas.microsoft.com/office/powerpoint/2010/main" val="3379741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Combined DATA in SQL using </a:t>
            </a:r>
            <a:r>
              <a:rPr lang="en-US" dirty="0" err="1">
                <a:solidFill>
                  <a:srgbClr val="6667AB"/>
                </a:solidFill>
              </a:rPr>
              <a:t>Bigquery</a:t>
            </a:r>
            <a:endParaRPr lang="en-US" dirty="0">
              <a:solidFill>
                <a:srgbClr val="6667AB"/>
              </a:solidFill>
            </a:endParaRP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1371600"/>
            <a:ext cx="5242782" cy="4572000"/>
          </a:xfrm>
        </p:spPr>
        <p:txBody>
          <a:bodyPr/>
          <a:lstStyle/>
          <a:p>
            <a:pPr marL="0" indent="0">
              <a:buNone/>
            </a:pPr>
            <a:r>
              <a:rPr lang="en-US" dirty="0">
                <a:solidFill>
                  <a:srgbClr val="6667AB"/>
                </a:solidFill>
              </a:rPr>
              <a:t>Created tables for each of the last 12 months of </a:t>
            </a:r>
            <a:r>
              <a:rPr lang="en-US" dirty="0" err="1">
                <a:solidFill>
                  <a:srgbClr val="6667AB"/>
                </a:solidFill>
              </a:rPr>
              <a:t>tripdata</a:t>
            </a:r>
            <a:r>
              <a:rPr lang="en-US" dirty="0">
                <a:solidFill>
                  <a:srgbClr val="6667AB"/>
                </a:solidFill>
              </a:rPr>
              <a:t> and combined them into one table using SQL CREATE TABLE and INSERT INTO commands.</a:t>
            </a:r>
          </a:p>
        </p:txBody>
      </p:sp>
      <p:pic>
        <p:nvPicPr>
          <p:cNvPr id="5" name="Picture 4">
            <a:extLst>
              <a:ext uri="{FF2B5EF4-FFF2-40B4-BE49-F238E27FC236}">
                <a16:creationId xmlns:a16="http://schemas.microsoft.com/office/drawing/2014/main" id="{3518F926-AC02-0ABC-0DEF-E08C9B8053CC}"/>
              </a:ext>
            </a:extLst>
          </p:cNvPr>
          <p:cNvPicPr>
            <a:picLocks noChangeAspect="1"/>
          </p:cNvPicPr>
          <p:nvPr/>
        </p:nvPicPr>
        <p:blipFill>
          <a:blip r:embed="rId2"/>
          <a:stretch>
            <a:fillRect/>
          </a:stretch>
        </p:blipFill>
        <p:spPr>
          <a:xfrm>
            <a:off x="6334955" y="1371600"/>
            <a:ext cx="5452128" cy="3962420"/>
          </a:xfrm>
          <a:prstGeom prst="rect">
            <a:avLst/>
          </a:prstGeom>
        </p:spPr>
      </p:pic>
      <p:pic>
        <p:nvPicPr>
          <p:cNvPr id="8" name="Picture 7">
            <a:extLst>
              <a:ext uri="{FF2B5EF4-FFF2-40B4-BE49-F238E27FC236}">
                <a16:creationId xmlns:a16="http://schemas.microsoft.com/office/drawing/2014/main" id="{2F69DBF6-EE87-CD81-F3CF-85D0017B71EC}"/>
              </a:ext>
            </a:extLst>
          </p:cNvPr>
          <p:cNvPicPr>
            <a:picLocks noChangeAspect="1"/>
          </p:cNvPicPr>
          <p:nvPr/>
        </p:nvPicPr>
        <p:blipFill>
          <a:blip r:embed="rId3"/>
          <a:stretch>
            <a:fillRect/>
          </a:stretch>
        </p:blipFill>
        <p:spPr>
          <a:xfrm>
            <a:off x="344738" y="2809944"/>
            <a:ext cx="4687799" cy="3695596"/>
          </a:xfrm>
          <a:prstGeom prst="rect">
            <a:avLst/>
          </a:prstGeom>
        </p:spPr>
      </p:pic>
    </p:spTree>
    <p:extLst>
      <p:ext uri="{BB962C8B-B14F-4D97-AF65-F5344CB8AC3E}">
        <p14:creationId xmlns:p14="http://schemas.microsoft.com/office/powerpoint/2010/main" val="129601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Verify Combined DATA in SQL</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1371600"/>
            <a:ext cx="3941264" cy="4572000"/>
          </a:xfrm>
        </p:spPr>
        <p:txBody>
          <a:bodyPr/>
          <a:lstStyle/>
          <a:p>
            <a:pPr marL="0" indent="0">
              <a:buNone/>
            </a:pPr>
            <a:r>
              <a:rPr lang="en-US" dirty="0">
                <a:solidFill>
                  <a:srgbClr val="6667AB"/>
                </a:solidFill>
              </a:rPr>
              <a:t>Verified that my combined table didn’t lose any data by verifying the total line count from the monthly tables matched the line count from the 12 month table.  I also verified all the attributes were same for the monthly and combined tables.</a:t>
            </a:r>
          </a:p>
        </p:txBody>
      </p:sp>
      <p:pic>
        <p:nvPicPr>
          <p:cNvPr id="6" name="Picture 5">
            <a:extLst>
              <a:ext uri="{FF2B5EF4-FFF2-40B4-BE49-F238E27FC236}">
                <a16:creationId xmlns:a16="http://schemas.microsoft.com/office/drawing/2014/main" id="{79F6EB94-39C8-82A4-7C97-6316B78F70FE}"/>
              </a:ext>
            </a:extLst>
          </p:cNvPr>
          <p:cNvPicPr>
            <a:picLocks noChangeAspect="1"/>
          </p:cNvPicPr>
          <p:nvPr/>
        </p:nvPicPr>
        <p:blipFill>
          <a:blip r:embed="rId2"/>
          <a:stretch>
            <a:fillRect/>
          </a:stretch>
        </p:blipFill>
        <p:spPr>
          <a:xfrm>
            <a:off x="4664659" y="1414984"/>
            <a:ext cx="7527341" cy="4028032"/>
          </a:xfrm>
          <a:prstGeom prst="rect">
            <a:avLst/>
          </a:prstGeom>
        </p:spPr>
      </p:pic>
    </p:spTree>
    <p:extLst>
      <p:ext uri="{BB962C8B-B14F-4D97-AF65-F5344CB8AC3E}">
        <p14:creationId xmlns:p14="http://schemas.microsoft.com/office/powerpoint/2010/main" val="274554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Cleaning DATA in SQL</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199" y="1371600"/>
            <a:ext cx="5362923" cy="4572000"/>
          </a:xfrm>
        </p:spPr>
        <p:txBody>
          <a:bodyPr/>
          <a:lstStyle/>
          <a:p>
            <a:pPr marL="0" indent="0">
              <a:buNone/>
            </a:pPr>
            <a:r>
              <a:rPr lang="en-US" dirty="0">
                <a:solidFill>
                  <a:srgbClr val="6667AB"/>
                </a:solidFill>
              </a:rPr>
              <a:t>Some trip data is missing </a:t>
            </a:r>
            <a:r>
              <a:rPr lang="en-US" dirty="0" err="1">
                <a:solidFill>
                  <a:srgbClr val="6667AB"/>
                </a:solidFill>
              </a:rPr>
              <a:t>end_lat</a:t>
            </a:r>
            <a:r>
              <a:rPr lang="en-US" dirty="0">
                <a:solidFill>
                  <a:srgbClr val="6667AB"/>
                </a:solidFill>
              </a:rPr>
              <a:t> or </a:t>
            </a:r>
            <a:r>
              <a:rPr lang="en-US" dirty="0" err="1">
                <a:solidFill>
                  <a:srgbClr val="6667AB"/>
                </a:solidFill>
              </a:rPr>
              <a:t>end_lng</a:t>
            </a:r>
            <a:r>
              <a:rPr lang="en-US" dirty="0">
                <a:solidFill>
                  <a:srgbClr val="6667AB"/>
                </a:solidFill>
              </a:rPr>
              <a:t> values so those are filtered out.  These could have been malfunctioning or damaged bikes.</a:t>
            </a:r>
          </a:p>
        </p:txBody>
      </p:sp>
      <p:pic>
        <p:nvPicPr>
          <p:cNvPr id="8" name="Picture 7">
            <a:extLst>
              <a:ext uri="{FF2B5EF4-FFF2-40B4-BE49-F238E27FC236}">
                <a16:creationId xmlns:a16="http://schemas.microsoft.com/office/drawing/2014/main" id="{502D622D-6704-0703-3335-3832074B194F}"/>
              </a:ext>
            </a:extLst>
          </p:cNvPr>
          <p:cNvPicPr>
            <a:picLocks noChangeAspect="1"/>
          </p:cNvPicPr>
          <p:nvPr/>
        </p:nvPicPr>
        <p:blipFill>
          <a:blip r:embed="rId2"/>
          <a:stretch>
            <a:fillRect/>
          </a:stretch>
        </p:blipFill>
        <p:spPr>
          <a:xfrm>
            <a:off x="6035374" y="1371600"/>
            <a:ext cx="5895975" cy="2209800"/>
          </a:xfrm>
          <a:prstGeom prst="rect">
            <a:avLst/>
          </a:prstGeom>
        </p:spPr>
      </p:pic>
    </p:spTree>
    <p:extLst>
      <p:ext uri="{BB962C8B-B14F-4D97-AF65-F5344CB8AC3E}">
        <p14:creationId xmlns:p14="http://schemas.microsoft.com/office/powerpoint/2010/main" val="371123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Transform DATA in SQL</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1371600"/>
            <a:ext cx="4251366" cy="4572000"/>
          </a:xfrm>
        </p:spPr>
        <p:txBody>
          <a:bodyPr/>
          <a:lstStyle/>
          <a:p>
            <a:pPr marL="0" indent="0">
              <a:buNone/>
            </a:pPr>
            <a:r>
              <a:rPr lang="en-US" dirty="0">
                <a:solidFill>
                  <a:srgbClr val="6667AB"/>
                </a:solidFill>
              </a:rPr>
              <a:t>Added a columns for Manhattan distance in miles, along with </a:t>
            </a:r>
            <a:r>
              <a:rPr lang="en-US" dirty="0" err="1">
                <a:solidFill>
                  <a:srgbClr val="6667AB"/>
                </a:solidFill>
              </a:rPr>
              <a:t>ride_time</a:t>
            </a:r>
            <a:r>
              <a:rPr lang="en-US" dirty="0">
                <a:solidFill>
                  <a:srgbClr val="6667AB"/>
                </a:solidFill>
              </a:rPr>
              <a:t> and day of the week.  I saved this as a table in </a:t>
            </a:r>
            <a:r>
              <a:rPr lang="en-US" dirty="0" err="1">
                <a:solidFill>
                  <a:srgbClr val="6667AB"/>
                </a:solidFill>
              </a:rPr>
              <a:t>BigQuery</a:t>
            </a:r>
            <a:r>
              <a:rPr lang="en-US" dirty="0">
                <a:solidFill>
                  <a:srgbClr val="6667AB"/>
                </a:solidFill>
              </a:rPr>
              <a:t> for further analysis.  This wound up not panning out, but was good SQL practice.</a:t>
            </a:r>
          </a:p>
        </p:txBody>
      </p:sp>
      <p:pic>
        <p:nvPicPr>
          <p:cNvPr id="8" name="Picture 7">
            <a:extLst>
              <a:ext uri="{FF2B5EF4-FFF2-40B4-BE49-F238E27FC236}">
                <a16:creationId xmlns:a16="http://schemas.microsoft.com/office/drawing/2014/main" id="{E5899870-7DB1-EECA-EE32-25E468FECB53}"/>
              </a:ext>
            </a:extLst>
          </p:cNvPr>
          <p:cNvPicPr>
            <a:picLocks noChangeAspect="1"/>
          </p:cNvPicPr>
          <p:nvPr/>
        </p:nvPicPr>
        <p:blipFill>
          <a:blip r:embed="rId2"/>
          <a:stretch>
            <a:fillRect/>
          </a:stretch>
        </p:blipFill>
        <p:spPr>
          <a:xfrm>
            <a:off x="4803135" y="1188027"/>
            <a:ext cx="7038975" cy="3733800"/>
          </a:xfrm>
          <a:prstGeom prst="rect">
            <a:avLst/>
          </a:prstGeom>
        </p:spPr>
      </p:pic>
    </p:spTree>
    <p:extLst>
      <p:ext uri="{BB962C8B-B14F-4D97-AF65-F5344CB8AC3E}">
        <p14:creationId xmlns:p14="http://schemas.microsoft.com/office/powerpoint/2010/main" val="236230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86887" y="111271"/>
            <a:ext cx="9244942" cy="1323735"/>
          </a:xfrm>
        </p:spPr>
        <p:txBody>
          <a:bodyPr>
            <a:normAutofit/>
          </a:bodyPr>
          <a:lstStyle/>
          <a:p>
            <a:r>
              <a:rPr lang="en-US" sz="4000" dirty="0" err="1">
                <a:solidFill>
                  <a:srgbClr val="6667AB"/>
                </a:solidFill>
              </a:rPr>
              <a:t>Cyclistic</a:t>
            </a:r>
            <a:r>
              <a:rPr lang="en-US" sz="4000" dirty="0">
                <a:solidFill>
                  <a:srgbClr val="6667AB"/>
                </a:solidFill>
              </a:rPr>
              <a:t> Bike-share</a:t>
            </a:r>
            <a:br>
              <a:rPr lang="en-US" dirty="0">
                <a:solidFill>
                  <a:srgbClr val="6667AB"/>
                </a:solidFill>
              </a:rPr>
            </a:br>
            <a:r>
              <a:rPr lang="en-US" sz="2800" dirty="0">
                <a:solidFill>
                  <a:srgbClr val="6667AB"/>
                </a:solidFill>
              </a:rPr>
              <a:t>Marketing Analysis GOAL</a:t>
            </a:r>
            <a:r>
              <a:rPr lang="en-US" sz="2800" dirty="0">
                <a:solidFill>
                  <a:schemeClr val="bg1"/>
                </a:solidFill>
              </a:rPr>
              <a:t>S</a:t>
            </a:r>
          </a:p>
        </p:txBody>
      </p:sp>
      <p:sp>
        <p:nvSpPr>
          <p:cNvPr id="22" name="TextBox 21">
            <a:extLst>
              <a:ext uri="{FF2B5EF4-FFF2-40B4-BE49-F238E27FC236}">
                <a16:creationId xmlns:a16="http://schemas.microsoft.com/office/drawing/2014/main" id="{62566676-3721-0939-2E63-1B1ACA04FDC9}"/>
              </a:ext>
            </a:extLst>
          </p:cNvPr>
          <p:cNvSpPr txBox="1"/>
          <p:nvPr/>
        </p:nvSpPr>
        <p:spPr>
          <a:xfrm>
            <a:off x="540283" y="2019986"/>
            <a:ext cx="10699496" cy="2923877"/>
          </a:xfrm>
          <a:prstGeom prst="rect">
            <a:avLst/>
          </a:prstGeom>
          <a:noFill/>
        </p:spPr>
        <p:txBody>
          <a:bodyPr wrap="square" rtlCol="0">
            <a:spAutoFit/>
          </a:bodyPr>
          <a:lstStyle/>
          <a:p>
            <a:r>
              <a:rPr lang="en-US" sz="2800" dirty="0">
                <a:solidFill>
                  <a:srgbClr val="6667AB"/>
                </a:solidFill>
              </a:rPr>
              <a:t>Annual memberships are more profitable for </a:t>
            </a:r>
            <a:r>
              <a:rPr lang="en-US" sz="2800" dirty="0" err="1">
                <a:solidFill>
                  <a:srgbClr val="6667AB"/>
                </a:solidFill>
              </a:rPr>
              <a:t>Cyclistic</a:t>
            </a:r>
            <a:r>
              <a:rPr lang="en-US" sz="2800" dirty="0">
                <a:solidFill>
                  <a:srgbClr val="6667AB"/>
                </a:solidFill>
              </a:rPr>
              <a:t> Bike-Share than casual riders.  The goal of this analysis is to determine how to create a marketing campaign that will convince casual riders to buy annual memberships. </a:t>
            </a:r>
          </a:p>
          <a:p>
            <a:endParaRPr lang="en-US" sz="1600" dirty="0">
              <a:solidFill>
                <a:srgbClr val="6667AB"/>
              </a:solidFill>
            </a:endParaRPr>
          </a:p>
          <a:p>
            <a:endParaRPr lang="en-US" sz="1600" dirty="0">
              <a:solidFill>
                <a:srgbClr val="6667AB"/>
              </a:solidFill>
            </a:endParaRPr>
          </a:p>
          <a:p>
            <a:endParaRPr lang="en-US" sz="2000" dirty="0">
              <a:solidFill>
                <a:srgbClr val="6667AB"/>
              </a:solidFill>
            </a:endParaRPr>
          </a:p>
          <a:p>
            <a:endParaRPr lang="en-US" sz="2000" dirty="0"/>
          </a:p>
        </p:txBody>
      </p:sp>
    </p:spTree>
    <p:extLst>
      <p:ext uri="{BB962C8B-B14F-4D97-AF65-F5344CB8AC3E}">
        <p14:creationId xmlns:p14="http://schemas.microsoft.com/office/powerpoint/2010/main" val="238214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86887" y="111271"/>
            <a:ext cx="9244942" cy="1323735"/>
          </a:xfrm>
        </p:spPr>
        <p:txBody>
          <a:bodyPr>
            <a:normAutofit/>
          </a:bodyPr>
          <a:lstStyle/>
          <a:p>
            <a:r>
              <a:rPr lang="en-US" sz="4000" dirty="0" err="1">
                <a:solidFill>
                  <a:srgbClr val="6667AB"/>
                </a:solidFill>
              </a:rPr>
              <a:t>Cyclistic</a:t>
            </a:r>
            <a:r>
              <a:rPr lang="en-US" sz="4000" dirty="0">
                <a:solidFill>
                  <a:srgbClr val="6667AB"/>
                </a:solidFill>
              </a:rPr>
              <a:t> Bike-share</a:t>
            </a:r>
            <a:br>
              <a:rPr lang="en-US" dirty="0">
                <a:solidFill>
                  <a:srgbClr val="6667AB"/>
                </a:solidFill>
              </a:rPr>
            </a:br>
            <a:r>
              <a:rPr lang="en-US" sz="2800" dirty="0">
                <a:solidFill>
                  <a:srgbClr val="6667AB"/>
                </a:solidFill>
              </a:rPr>
              <a:t>Data sources</a:t>
            </a:r>
          </a:p>
        </p:txBody>
      </p:sp>
      <p:sp>
        <p:nvSpPr>
          <p:cNvPr id="22" name="TextBox 21">
            <a:extLst>
              <a:ext uri="{FF2B5EF4-FFF2-40B4-BE49-F238E27FC236}">
                <a16:creationId xmlns:a16="http://schemas.microsoft.com/office/drawing/2014/main" id="{62566676-3721-0939-2E63-1B1ACA04FDC9}"/>
              </a:ext>
            </a:extLst>
          </p:cNvPr>
          <p:cNvSpPr txBox="1"/>
          <p:nvPr/>
        </p:nvSpPr>
        <p:spPr>
          <a:xfrm>
            <a:off x="486887" y="1663726"/>
            <a:ext cx="11519066" cy="4585871"/>
          </a:xfrm>
          <a:prstGeom prst="rect">
            <a:avLst/>
          </a:prstGeom>
          <a:noFill/>
        </p:spPr>
        <p:txBody>
          <a:bodyPr wrap="square" rtlCol="0">
            <a:spAutoFit/>
          </a:bodyPr>
          <a:lstStyle/>
          <a:p>
            <a:r>
              <a:rPr lang="en-US" sz="2800" dirty="0">
                <a:solidFill>
                  <a:srgbClr val="6667AB"/>
                </a:solidFill>
              </a:rPr>
              <a:t>Data is from the 12 most recent months of trip data from Motivate International Inc. under the license </a:t>
            </a:r>
            <a:r>
              <a:rPr lang="en-US" sz="2800" dirty="0">
                <a:solidFill>
                  <a:srgbClr val="6667AB"/>
                </a:solidFill>
                <a:hlinkClick r:id="rId2">
                  <a:extLst>
                    <a:ext uri="{A12FA001-AC4F-418D-AE19-62706E023703}">
                      <ahyp:hlinkClr xmlns:ahyp="http://schemas.microsoft.com/office/drawing/2018/hyperlinkcolor" val="tx"/>
                    </a:ext>
                  </a:extLst>
                </a:hlinkClick>
              </a:rPr>
              <a:t>here</a:t>
            </a:r>
            <a:r>
              <a:rPr lang="en-US" sz="2800" dirty="0">
                <a:solidFill>
                  <a:srgbClr val="6667AB"/>
                </a:solidFill>
              </a:rPr>
              <a:t>.  </a:t>
            </a:r>
          </a:p>
          <a:p>
            <a:endParaRPr lang="en-US" sz="2800" dirty="0">
              <a:solidFill>
                <a:srgbClr val="6667AB"/>
              </a:solidFill>
            </a:endParaRPr>
          </a:p>
          <a:p>
            <a:r>
              <a:rPr lang="en-US" sz="2800" dirty="0">
                <a:solidFill>
                  <a:srgbClr val="6667AB"/>
                </a:solidFill>
              </a:rPr>
              <a:t>Data includes information from all bike rides including:</a:t>
            </a:r>
          </a:p>
          <a:p>
            <a:pPr marL="457200" indent="-457200">
              <a:buFont typeface="Arial" panose="020B0604020202020204" pitchFamily="34" charset="0"/>
              <a:buChar char="•"/>
            </a:pPr>
            <a:r>
              <a:rPr lang="en-US" sz="2800" dirty="0">
                <a:solidFill>
                  <a:srgbClr val="6667AB"/>
                </a:solidFill>
              </a:rPr>
              <a:t>Starting and ending dates and times</a:t>
            </a:r>
          </a:p>
          <a:p>
            <a:pPr marL="457200" indent="-457200">
              <a:buFont typeface="Arial" panose="020B0604020202020204" pitchFamily="34" charset="0"/>
              <a:buChar char="•"/>
            </a:pPr>
            <a:r>
              <a:rPr lang="en-US" sz="2800" dirty="0">
                <a:solidFill>
                  <a:srgbClr val="6667AB"/>
                </a:solidFill>
              </a:rPr>
              <a:t>Starting and ending latitudes and longitudes</a:t>
            </a:r>
          </a:p>
          <a:p>
            <a:pPr marL="457200" indent="-457200">
              <a:buFont typeface="Arial" panose="020B0604020202020204" pitchFamily="34" charset="0"/>
              <a:buChar char="•"/>
            </a:pPr>
            <a:r>
              <a:rPr lang="en-US" sz="2800" dirty="0">
                <a:solidFill>
                  <a:srgbClr val="6667AB"/>
                </a:solidFill>
              </a:rPr>
              <a:t>Starting and ending station names and id, if applicable.</a:t>
            </a:r>
          </a:p>
          <a:p>
            <a:pPr marL="457200" indent="-457200">
              <a:buFont typeface="Arial" panose="020B0604020202020204" pitchFamily="34" charset="0"/>
              <a:buChar char="•"/>
            </a:pPr>
            <a:r>
              <a:rPr lang="en-US" sz="2800" dirty="0">
                <a:solidFill>
                  <a:srgbClr val="6667AB"/>
                </a:solidFill>
              </a:rPr>
              <a:t>Membership type for each ride</a:t>
            </a:r>
          </a:p>
          <a:p>
            <a:pPr marL="457200" indent="-457200">
              <a:buFont typeface="Arial" panose="020B0604020202020204" pitchFamily="34" charset="0"/>
              <a:buChar char="•"/>
            </a:pPr>
            <a:r>
              <a:rPr lang="en-US" sz="2800" dirty="0">
                <a:solidFill>
                  <a:srgbClr val="6667AB"/>
                </a:solidFill>
              </a:rPr>
              <a:t>Bike type used for each ride</a:t>
            </a:r>
            <a:endParaRPr lang="en-US" sz="1600" dirty="0"/>
          </a:p>
          <a:p>
            <a:endParaRPr lang="en-US" sz="2000" dirty="0"/>
          </a:p>
          <a:p>
            <a:endParaRPr lang="en-US" sz="2000" dirty="0"/>
          </a:p>
        </p:txBody>
      </p:sp>
    </p:spTree>
    <p:extLst>
      <p:ext uri="{BB962C8B-B14F-4D97-AF65-F5344CB8AC3E}">
        <p14:creationId xmlns:p14="http://schemas.microsoft.com/office/powerpoint/2010/main" val="33267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Casual Rides and Member Rides by Month</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2509594"/>
            <a:ext cx="3732088" cy="3434006"/>
          </a:xfrm>
        </p:spPr>
        <p:txBody>
          <a:bodyPr/>
          <a:lstStyle/>
          <a:p>
            <a:pPr marL="0" indent="0">
              <a:buNone/>
            </a:pPr>
            <a:r>
              <a:rPr lang="en-US" dirty="0">
                <a:solidFill>
                  <a:srgbClr val="6667AB"/>
                </a:solidFill>
              </a:rPr>
              <a:t>May is the month when casual ridership jumps.  Members start riding a lot more in March.  Advertising targeting casual riders should start in May when the casual riders look forward to riding more in the coming months.</a:t>
            </a:r>
          </a:p>
        </p:txBody>
      </p:sp>
      <p:pic>
        <p:nvPicPr>
          <p:cNvPr id="10" name="Picture 9">
            <a:extLst>
              <a:ext uri="{FF2B5EF4-FFF2-40B4-BE49-F238E27FC236}">
                <a16:creationId xmlns:a16="http://schemas.microsoft.com/office/drawing/2014/main" id="{D513E47D-B087-D54E-96FB-A8601E208999}"/>
              </a:ext>
            </a:extLst>
          </p:cNvPr>
          <p:cNvPicPr>
            <a:picLocks noChangeAspect="1"/>
          </p:cNvPicPr>
          <p:nvPr/>
        </p:nvPicPr>
        <p:blipFill>
          <a:blip r:embed="rId3"/>
          <a:stretch>
            <a:fillRect/>
          </a:stretch>
        </p:blipFill>
        <p:spPr>
          <a:xfrm>
            <a:off x="10031062" y="576262"/>
            <a:ext cx="1238250" cy="676275"/>
          </a:xfrm>
          <a:prstGeom prst="rect">
            <a:avLst/>
          </a:prstGeom>
        </p:spPr>
      </p:pic>
      <p:pic>
        <p:nvPicPr>
          <p:cNvPr id="5" name="Picture 4">
            <a:extLst>
              <a:ext uri="{FF2B5EF4-FFF2-40B4-BE49-F238E27FC236}">
                <a16:creationId xmlns:a16="http://schemas.microsoft.com/office/drawing/2014/main" id="{79E0C6FB-C2C9-7483-F777-67CC3CF867FB}"/>
              </a:ext>
            </a:extLst>
          </p:cNvPr>
          <p:cNvPicPr>
            <a:picLocks noChangeAspect="1"/>
          </p:cNvPicPr>
          <p:nvPr/>
        </p:nvPicPr>
        <p:blipFill>
          <a:blip r:embed="rId4"/>
          <a:stretch>
            <a:fillRect/>
          </a:stretch>
        </p:blipFill>
        <p:spPr>
          <a:xfrm>
            <a:off x="4189288" y="1253649"/>
            <a:ext cx="7608847" cy="5360733"/>
          </a:xfrm>
          <a:prstGeom prst="rect">
            <a:avLst/>
          </a:prstGeom>
        </p:spPr>
      </p:pic>
    </p:spTree>
    <p:extLst>
      <p:ext uri="{BB962C8B-B14F-4D97-AF65-F5344CB8AC3E}">
        <p14:creationId xmlns:p14="http://schemas.microsoft.com/office/powerpoint/2010/main" val="273990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Ride Counts by Day of the Week</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2576338"/>
            <a:ext cx="3732088" cy="3367261"/>
          </a:xfrm>
        </p:spPr>
        <p:txBody>
          <a:bodyPr/>
          <a:lstStyle/>
          <a:p>
            <a:pPr marL="0" indent="0">
              <a:buNone/>
            </a:pPr>
            <a:r>
              <a:rPr lang="en-US" dirty="0">
                <a:solidFill>
                  <a:srgbClr val="6667AB"/>
                </a:solidFill>
              </a:rPr>
              <a:t>Casual riders use </a:t>
            </a:r>
            <a:r>
              <a:rPr lang="en-US" dirty="0" err="1">
                <a:solidFill>
                  <a:srgbClr val="6667AB"/>
                </a:solidFill>
              </a:rPr>
              <a:t>Cyclistic</a:t>
            </a:r>
            <a:r>
              <a:rPr lang="en-US" dirty="0">
                <a:solidFill>
                  <a:srgbClr val="6667AB"/>
                </a:solidFill>
              </a:rPr>
              <a:t> bikes as often as members on the weekend, but members are more likely to ride during the weekdays.  This suggests members are more likely to use </a:t>
            </a:r>
            <a:r>
              <a:rPr lang="en-US" dirty="0" err="1">
                <a:solidFill>
                  <a:srgbClr val="6667AB"/>
                </a:solidFill>
              </a:rPr>
              <a:t>cyclistic</a:t>
            </a:r>
            <a:r>
              <a:rPr lang="en-US" dirty="0">
                <a:solidFill>
                  <a:srgbClr val="6667AB"/>
                </a:solidFill>
              </a:rPr>
              <a:t> to commute to work.</a:t>
            </a:r>
          </a:p>
        </p:txBody>
      </p:sp>
      <p:pic>
        <p:nvPicPr>
          <p:cNvPr id="10" name="Picture 9">
            <a:extLst>
              <a:ext uri="{FF2B5EF4-FFF2-40B4-BE49-F238E27FC236}">
                <a16:creationId xmlns:a16="http://schemas.microsoft.com/office/drawing/2014/main" id="{D513E47D-B087-D54E-96FB-A8601E208999}"/>
              </a:ext>
            </a:extLst>
          </p:cNvPr>
          <p:cNvPicPr>
            <a:picLocks noChangeAspect="1"/>
          </p:cNvPicPr>
          <p:nvPr/>
        </p:nvPicPr>
        <p:blipFill>
          <a:blip r:embed="rId2"/>
          <a:stretch>
            <a:fillRect/>
          </a:stretch>
        </p:blipFill>
        <p:spPr>
          <a:xfrm>
            <a:off x="10031062" y="576262"/>
            <a:ext cx="1238250" cy="676275"/>
          </a:xfrm>
          <a:prstGeom prst="rect">
            <a:avLst/>
          </a:prstGeom>
        </p:spPr>
      </p:pic>
      <p:pic>
        <p:nvPicPr>
          <p:cNvPr id="5" name="Picture 4">
            <a:extLst>
              <a:ext uri="{FF2B5EF4-FFF2-40B4-BE49-F238E27FC236}">
                <a16:creationId xmlns:a16="http://schemas.microsoft.com/office/drawing/2014/main" id="{ADA5660F-3123-E2A5-9031-E4605C7B99FB}"/>
              </a:ext>
            </a:extLst>
          </p:cNvPr>
          <p:cNvPicPr>
            <a:picLocks noChangeAspect="1"/>
          </p:cNvPicPr>
          <p:nvPr/>
        </p:nvPicPr>
        <p:blipFill>
          <a:blip r:embed="rId3"/>
          <a:stretch>
            <a:fillRect/>
          </a:stretch>
        </p:blipFill>
        <p:spPr>
          <a:xfrm>
            <a:off x="4182321" y="1251162"/>
            <a:ext cx="7640786" cy="5369896"/>
          </a:xfrm>
          <a:prstGeom prst="rect">
            <a:avLst/>
          </a:prstGeom>
        </p:spPr>
      </p:pic>
    </p:spTree>
    <p:extLst>
      <p:ext uri="{BB962C8B-B14F-4D97-AF65-F5344CB8AC3E}">
        <p14:creationId xmlns:p14="http://schemas.microsoft.com/office/powerpoint/2010/main" val="90231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Ride Time of Casual Riders and Members</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2589688"/>
            <a:ext cx="3732088" cy="3353912"/>
          </a:xfrm>
        </p:spPr>
        <p:txBody>
          <a:bodyPr/>
          <a:lstStyle/>
          <a:p>
            <a:pPr marL="0" indent="0">
              <a:buNone/>
            </a:pPr>
            <a:r>
              <a:rPr lang="en-US" dirty="0">
                <a:solidFill>
                  <a:srgbClr val="6667AB"/>
                </a:solidFill>
              </a:rPr>
              <a:t>Casual riders spend more time renting </a:t>
            </a:r>
            <a:r>
              <a:rPr lang="en-US" dirty="0" err="1">
                <a:solidFill>
                  <a:srgbClr val="6667AB"/>
                </a:solidFill>
              </a:rPr>
              <a:t>cyclistic</a:t>
            </a:r>
            <a:r>
              <a:rPr lang="en-US" dirty="0">
                <a:solidFill>
                  <a:srgbClr val="6667AB"/>
                </a:solidFill>
              </a:rPr>
              <a:t> bikes on weekends compared to members.  Since the number of rentals was roughly even between the two groups, we can say the casual riders tend to get more value out of each rental on the weekends.</a:t>
            </a:r>
          </a:p>
        </p:txBody>
      </p:sp>
      <p:pic>
        <p:nvPicPr>
          <p:cNvPr id="7" name="Picture 6">
            <a:extLst>
              <a:ext uri="{FF2B5EF4-FFF2-40B4-BE49-F238E27FC236}">
                <a16:creationId xmlns:a16="http://schemas.microsoft.com/office/drawing/2014/main" id="{B74B081B-8B7C-F70E-8BC0-D575770BEF00}"/>
              </a:ext>
            </a:extLst>
          </p:cNvPr>
          <p:cNvPicPr>
            <a:picLocks noChangeAspect="1"/>
          </p:cNvPicPr>
          <p:nvPr/>
        </p:nvPicPr>
        <p:blipFill>
          <a:blip r:embed="rId3"/>
          <a:stretch>
            <a:fillRect/>
          </a:stretch>
        </p:blipFill>
        <p:spPr>
          <a:xfrm>
            <a:off x="4189287" y="1199405"/>
            <a:ext cx="7674162" cy="5421652"/>
          </a:xfrm>
          <a:prstGeom prst="rect">
            <a:avLst/>
          </a:prstGeom>
        </p:spPr>
      </p:pic>
      <p:pic>
        <p:nvPicPr>
          <p:cNvPr id="10" name="Picture 9">
            <a:extLst>
              <a:ext uri="{FF2B5EF4-FFF2-40B4-BE49-F238E27FC236}">
                <a16:creationId xmlns:a16="http://schemas.microsoft.com/office/drawing/2014/main" id="{D513E47D-B087-D54E-96FB-A8601E208999}"/>
              </a:ext>
            </a:extLst>
          </p:cNvPr>
          <p:cNvPicPr>
            <a:picLocks noChangeAspect="1"/>
          </p:cNvPicPr>
          <p:nvPr/>
        </p:nvPicPr>
        <p:blipFill>
          <a:blip r:embed="rId4"/>
          <a:stretch>
            <a:fillRect/>
          </a:stretch>
        </p:blipFill>
        <p:spPr>
          <a:xfrm>
            <a:off x="10031062" y="576262"/>
            <a:ext cx="1238250" cy="676275"/>
          </a:xfrm>
          <a:prstGeom prst="rect">
            <a:avLst/>
          </a:prstGeom>
        </p:spPr>
      </p:pic>
    </p:spTree>
    <p:extLst>
      <p:ext uri="{BB962C8B-B14F-4D97-AF65-F5344CB8AC3E}">
        <p14:creationId xmlns:p14="http://schemas.microsoft.com/office/powerpoint/2010/main" val="23468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Ridership by Starting Hour on Weekends</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2509594"/>
            <a:ext cx="3732088" cy="3434005"/>
          </a:xfrm>
        </p:spPr>
        <p:txBody>
          <a:bodyPr/>
          <a:lstStyle/>
          <a:p>
            <a:pPr marL="0" indent="0">
              <a:buNone/>
            </a:pPr>
            <a:r>
              <a:rPr lang="en-US" dirty="0">
                <a:solidFill>
                  <a:srgbClr val="6667AB"/>
                </a:solidFill>
              </a:rPr>
              <a:t>We see no difference between members and casual riders on weekends in terms of when they start their rides, but note that most casual riders ride between 10am and 7pm on weekends.</a:t>
            </a:r>
          </a:p>
        </p:txBody>
      </p:sp>
      <p:pic>
        <p:nvPicPr>
          <p:cNvPr id="10" name="Picture 9">
            <a:extLst>
              <a:ext uri="{FF2B5EF4-FFF2-40B4-BE49-F238E27FC236}">
                <a16:creationId xmlns:a16="http://schemas.microsoft.com/office/drawing/2014/main" id="{D513E47D-B087-D54E-96FB-A8601E208999}"/>
              </a:ext>
            </a:extLst>
          </p:cNvPr>
          <p:cNvPicPr>
            <a:picLocks noChangeAspect="1"/>
          </p:cNvPicPr>
          <p:nvPr/>
        </p:nvPicPr>
        <p:blipFill>
          <a:blip r:embed="rId2"/>
          <a:stretch>
            <a:fillRect/>
          </a:stretch>
        </p:blipFill>
        <p:spPr>
          <a:xfrm>
            <a:off x="10031062" y="576262"/>
            <a:ext cx="1238250" cy="676275"/>
          </a:xfrm>
          <a:prstGeom prst="rect">
            <a:avLst/>
          </a:prstGeom>
        </p:spPr>
      </p:pic>
      <p:pic>
        <p:nvPicPr>
          <p:cNvPr id="5" name="Picture 4">
            <a:extLst>
              <a:ext uri="{FF2B5EF4-FFF2-40B4-BE49-F238E27FC236}">
                <a16:creationId xmlns:a16="http://schemas.microsoft.com/office/drawing/2014/main" id="{CD67E617-370E-8050-D67E-E183A5624A5C}"/>
              </a:ext>
            </a:extLst>
          </p:cNvPr>
          <p:cNvPicPr>
            <a:picLocks noChangeAspect="1"/>
          </p:cNvPicPr>
          <p:nvPr/>
        </p:nvPicPr>
        <p:blipFill>
          <a:blip r:embed="rId3"/>
          <a:stretch>
            <a:fillRect/>
          </a:stretch>
        </p:blipFill>
        <p:spPr>
          <a:xfrm>
            <a:off x="4189288" y="1205345"/>
            <a:ext cx="7546790" cy="5402363"/>
          </a:xfrm>
          <a:prstGeom prst="rect">
            <a:avLst/>
          </a:prstGeom>
        </p:spPr>
      </p:pic>
    </p:spTree>
    <p:extLst>
      <p:ext uri="{BB962C8B-B14F-4D97-AF65-F5344CB8AC3E}">
        <p14:creationId xmlns:p14="http://schemas.microsoft.com/office/powerpoint/2010/main" val="214202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Ridership by Starting Hour on Weekdays</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2249290"/>
            <a:ext cx="3732088" cy="3694309"/>
          </a:xfrm>
        </p:spPr>
        <p:txBody>
          <a:bodyPr/>
          <a:lstStyle/>
          <a:p>
            <a:pPr marL="0" indent="0">
              <a:buNone/>
            </a:pPr>
            <a:r>
              <a:rPr lang="en-US" dirty="0">
                <a:solidFill>
                  <a:srgbClr val="6667AB"/>
                </a:solidFill>
              </a:rPr>
              <a:t>This data shows that a lot of members ride during the morning and evening rush hours.  Using </a:t>
            </a:r>
            <a:r>
              <a:rPr lang="en-US" dirty="0" err="1">
                <a:solidFill>
                  <a:srgbClr val="6667AB"/>
                </a:solidFill>
              </a:rPr>
              <a:t>Cyclistic</a:t>
            </a:r>
            <a:r>
              <a:rPr lang="en-US" dirty="0">
                <a:solidFill>
                  <a:srgbClr val="6667AB"/>
                </a:solidFill>
              </a:rPr>
              <a:t> bikes to commute should be a key component of our advertising strategy as we try to convert casual riders to member.</a:t>
            </a:r>
          </a:p>
        </p:txBody>
      </p:sp>
      <p:pic>
        <p:nvPicPr>
          <p:cNvPr id="10" name="Picture 9">
            <a:extLst>
              <a:ext uri="{FF2B5EF4-FFF2-40B4-BE49-F238E27FC236}">
                <a16:creationId xmlns:a16="http://schemas.microsoft.com/office/drawing/2014/main" id="{D513E47D-B087-D54E-96FB-A8601E208999}"/>
              </a:ext>
            </a:extLst>
          </p:cNvPr>
          <p:cNvPicPr>
            <a:picLocks noChangeAspect="1"/>
          </p:cNvPicPr>
          <p:nvPr/>
        </p:nvPicPr>
        <p:blipFill>
          <a:blip r:embed="rId2"/>
          <a:stretch>
            <a:fillRect/>
          </a:stretch>
        </p:blipFill>
        <p:spPr>
          <a:xfrm>
            <a:off x="10031062" y="576262"/>
            <a:ext cx="1238250" cy="676275"/>
          </a:xfrm>
          <a:prstGeom prst="rect">
            <a:avLst/>
          </a:prstGeom>
        </p:spPr>
      </p:pic>
      <p:pic>
        <p:nvPicPr>
          <p:cNvPr id="5" name="Picture 4">
            <a:extLst>
              <a:ext uri="{FF2B5EF4-FFF2-40B4-BE49-F238E27FC236}">
                <a16:creationId xmlns:a16="http://schemas.microsoft.com/office/drawing/2014/main" id="{F18238FF-DBA5-E09F-CEA3-7F606A6BD49C}"/>
              </a:ext>
            </a:extLst>
          </p:cNvPr>
          <p:cNvPicPr>
            <a:picLocks noChangeAspect="1"/>
          </p:cNvPicPr>
          <p:nvPr/>
        </p:nvPicPr>
        <p:blipFill>
          <a:blip r:embed="rId3"/>
          <a:stretch>
            <a:fillRect/>
          </a:stretch>
        </p:blipFill>
        <p:spPr>
          <a:xfrm>
            <a:off x="4257305" y="1252536"/>
            <a:ext cx="7477496" cy="5368521"/>
          </a:xfrm>
          <a:prstGeom prst="rect">
            <a:avLst/>
          </a:prstGeom>
        </p:spPr>
      </p:pic>
    </p:spTree>
    <p:extLst>
      <p:ext uri="{BB962C8B-B14F-4D97-AF65-F5344CB8AC3E}">
        <p14:creationId xmlns:p14="http://schemas.microsoft.com/office/powerpoint/2010/main" val="97670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7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CB33-FAB6-EB88-8A50-639D195AC7A5}"/>
              </a:ext>
            </a:extLst>
          </p:cNvPr>
          <p:cNvSpPr>
            <a:spLocks noGrp="1"/>
          </p:cNvSpPr>
          <p:nvPr>
            <p:ph type="title"/>
          </p:nvPr>
        </p:nvSpPr>
        <p:spPr>
          <a:xfrm>
            <a:off x="457200" y="128016"/>
            <a:ext cx="9701317" cy="1572768"/>
          </a:xfrm>
        </p:spPr>
        <p:txBody>
          <a:bodyPr/>
          <a:lstStyle/>
          <a:p>
            <a:r>
              <a:rPr lang="en-US" dirty="0">
                <a:solidFill>
                  <a:srgbClr val="6667AB"/>
                </a:solidFill>
              </a:rPr>
              <a:t>Bike Type Choice Comparison </a:t>
            </a:r>
          </a:p>
        </p:txBody>
      </p:sp>
      <p:sp>
        <p:nvSpPr>
          <p:cNvPr id="3" name="Text Placeholder 2">
            <a:extLst>
              <a:ext uri="{FF2B5EF4-FFF2-40B4-BE49-F238E27FC236}">
                <a16:creationId xmlns:a16="http://schemas.microsoft.com/office/drawing/2014/main" id="{2C274B9F-0B5F-57CA-8CEF-D7D07580F889}"/>
              </a:ext>
            </a:extLst>
          </p:cNvPr>
          <p:cNvSpPr>
            <a:spLocks noGrp="1"/>
          </p:cNvSpPr>
          <p:nvPr>
            <p:ph type="body" sz="quarter" idx="14"/>
          </p:nvPr>
        </p:nvSpPr>
        <p:spPr>
          <a:xfrm>
            <a:off x="457200" y="2289337"/>
            <a:ext cx="3680961" cy="3654262"/>
          </a:xfrm>
        </p:spPr>
        <p:txBody>
          <a:bodyPr/>
          <a:lstStyle/>
          <a:p>
            <a:pPr marL="0" indent="0">
              <a:buNone/>
            </a:pPr>
            <a:r>
              <a:rPr lang="en-US" dirty="0">
                <a:solidFill>
                  <a:srgbClr val="6667AB"/>
                </a:solidFill>
              </a:rPr>
              <a:t>Members are split evenly between classic bikes and electric bikes.  Casual riders have a slightly higher preference for electric bikes which indicates a preference for transportation over exercise.</a:t>
            </a:r>
          </a:p>
        </p:txBody>
      </p:sp>
      <p:pic>
        <p:nvPicPr>
          <p:cNvPr id="8" name="Picture 7">
            <a:extLst>
              <a:ext uri="{FF2B5EF4-FFF2-40B4-BE49-F238E27FC236}">
                <a16:creationId xmlns:a16="http://schemas.microsoft.com/office/drawing/2014/main" id="{1402F594-EAFF-D831-B382-58823058120B}"/>
              </a:ext>
            </a:extLst>
          </p:cNvPr>
          <p:cNvPicPr>
            <a:picLocks noChangeAspect="1"/>
          </p:cNvPicPr>
          <p:nvPr/>
        </p:nvPicPr>
        <p:blipFill>
          <a:blip r:embed="rId2"/>
          <a:stretch>
            <a:fillRect/>
          </a:stretch>
        </p:blipFill>
        <p:spPr>
          <a:xfrm>
            <a:off x="10158517" y="519112"/>
            <a:ext cx="1295400" cy="790575"/>
          </a:xfrm>
          <a:prstGeom prst="rect">
            <a:avLst/>
          </a:prstGeom>
        </p:spPr>
      </p:pic>
      <p:pic>
        <p:nvPicPr>
          <p:cNvPr id="11" name="Picture 10">
            <a:extLst>
              <a:ext uri="{FF2B5EF4-FFF2-40B4-BE49-F238E27FC236}">
                <a16:creationId xmlns:a16="http://schemas.microsoft.com/office/drawing/2014/main" id="{8E016B45-1CD9-38D1-2956-BE56D971B21C}"/>
              </a:ext>
            </a:extLst>
          </p:cNvPr>
          <p:cNvPicPr>
            <a:picLocks noChangeAspect="1"/>
          </p:cNvPicPr>
          <p:nvPr/>
        </p:nvPicPr>
        <p:blipFill>
          <a:blip r:embed="rId3"/>
          <a:stretch>
            <a:fillRect/>
          </a:stretch>
        </p:blipFill>
        <p:spPr>
          <a:xfrm>
            <a:off x="8002714" y="1837316"/>
            <a:ext cx="3919329" cy="3314375"/>
          </a:xfrm>
          <a:prstGeom prst="rect">
            <a:avLst/>
          </a:prstGeom>
        </p:spPr>
      </p:pic>
      <p:pic>
        <p:nvPicPr>
          <p:cNvPr id="13" name="Picture 12">
            <a:extLst>
              <a:ext uri="{FF2B5EF4-FFF2-40B4-BE49-F238E27FC236}">
                <a16:creationId xmlns:a16="http://schemas.microsoft.com/office/drawing/2014/main" id="{88E28023-66FD-F6C2-256A-1C1A6893C672}"/>
              </a:ext>
            </a:extLst>
          </p:cNvPr>
          <p:cNvPicPr>
            <a:picLocks noChangeAspect="1"/>
          </p:cNvPicPr>
          <p:nvPr/>
        </p:nvPicPr>
        <p:blipFill>
          <a:blip r:embed="rId4"/>
          <a:stretch>
            <a:fillRect/>
          </a:stretch>
        </p:blipFill>
        <p:spPr>
          <a:xfrm>
            <a:off x="4000861" y="1890748"/>
            <a:ext cx="4190277" cy="3455489"/>
          </a:xfrm>
          <a:prstGeom prst="rect">
            <a:avLst/>
          </a:prstGeom>
        </p:spPr>
      </p:pic>
      <p:sp>
        <p:nvSpPr>
          <p:cNvPr id="15" name="TextBox 14">
            <a:extLst>
              <a:ext uri="{FF2B5EF4-FFF2-40B4-BE49-F238E27FC236}">
                <a16:creationId xmlns:a16="http://schemas.microsoft.com/office/drawing/2014/main" id="{B1461B4C-2F35-C707-11F0-75FE7A623386}"/>
              </a:ext>
            </a:extLst>
          </p:cNvPr>
          <p:cNvSpPr txBox="1"/>
          <p:nvPr/>
        </p:nvSpPr>
        <p:spPr>
          <a:xfrm>
            <a:off x="4379553" y="5399669"/>
            <a:ext cx="7355247" cy="369332"/>
          </a:xfrm>
          <a:prstGeom prst="rect">
            <a:avLst/>
          </a:prstGeom>
          <a:noFill/>
        </p:spPr>
        <p:txBody>
          <a:bodyPr wrap="square" rtlCol="0">
            <a:spAutoFit/>
          </a:bodyPr>
          <a:lstStyle/>
          <a:p>
            <a:r>
              <a:rPr lang="en-US" dirty="0"/>
              <a:t>	    </a:t>
            </a:r>
            <a:r>
              <a:rPr lang="en-US" dirty="0">
                <a:solidFill>
                  <a:srgbClr val="009900"/>
                </a:solidFill>
              </a:rPr>
              <a:t>Member</a:t>
            </a:r>
            <a:r>
              <a:rPr lang="en-US" dirty="0"/>
              <a:t>			             </a:t>
            </a:r>
            <a:r>
              <a:rPr lang="en-US" dirty="0">
                <a:solidFill>
                  <a:srgbClr val="295A8F"/>
                </a:solidFill>
              </a:rPr>
              <a:t>Casual</a:t>
            </a:r>
          </a:p>
        </p:txBody>
      </p:sp>
    </p:spTree>
    <p:extLst>
      <p:ext uri="{BB962C8B-B14F-4D97-AF65-F5344CB8AC3E}">
        <p14:creationId xmlns:p14="http://schemas.microsoft.com/office/powerpoint/2010/main" val="416495594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{13465126-00BE-49C1-A004-C0D0D3380BBF}tf78479028_win32</Template>
  <TotalTime>55603</TotalTime>
  <Words>797</Words>
  <Application>Microsoft Office PowerPoint</Application>
  <PresentationFormat>Widescreen</PresentationFormat>
  <Paragraphs>58</Paragraphs>
  <Slides>17</Slides>
  <Notes>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17</vt:i4>
      </vt:variant>
    </vt:vector>
  </HeadingPairs>
  <TitlesOfParts>
    <vt:vector size="27" baseType="lpstr">
      <vt:lpstr>Arial</vt:lpstr>
      <vt:lpstr>Calibri</vt:lpstr>
      <vt:lpstr>Corbel</vt:lpstr>
      <vt:lpstr>Segoe UI</vt:lpstr>
      <vt:lpstr>Segoe UI Light</vt:lpstr>
      <vt:lpstr>Balancing Act</vt:lpstr>
      <vt:lpstr>Wellspring</vt:lpstr>
      <vt:lpstr>Star of the show</vt:lpstr>
      <vt:lpstr>Amusements</vt:lpstr>
      <vt:lpstr>Basis</vt:lpstr>
      <vt:lpstr>Google Data Analytics CAPSTONE Case Study 1 - Cyclistic Bike-Share Ralph Jankowich November 28th, 2022</vt:lpstr>
      <vt:lpstr>Cyclistic Bike-share Marketing Analysis GOALS</vt:lpstr>
      <vt:lpstr>Cyclistic Bike-share Data sources</vt:lpstr>
      <vt:lpstr>Casual Rides and Member Rides by Month</vt:lpstr>
      <vt:lpstr>Ride Counts by Day of the Week</vt:lpstr>
      <vt:lpstr>Ride Time of Casual Riders and Members</vt:lpstr>
      <vt:lpstr>Ridership by Starting Hour on Weekends</vt:lpstr>
      <vt:lpstr>Ridership by Starting Hour on Weekdays</vt:lpstr>
      <vt:lpstr>Bike Type Choice Comparison </vt:lpstr>
      <vt:lpstr>Cyclistic Bike-share Summary of Observations</vt:lpstr>
      <vt:lpstr>Cyclistic Bike-share Action ITEMS</vt:lpstr>
      <vt:lpstr>Appendix</vt:lpstr>
      <vt:lpstr>Data Management</vt:lpstr>
      <vt:lpstr>Combined DATA in SQL using Bigquery</vt:lpstr>
      <vt:lpstr>Verify Combined DATA in SQL</vt:lpstr>
      <vt:lpstr>Cleaning DATA in SQL</vt:lpstr>
      <vt:lpstr>Transform DATA in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CAPSTONE Case Study 1 - Cyclistic Bike-Share Ralph Jankowich November 28th, 2022</dc:title>
  <dc:creator>Ralph Jankowich</dc:creator>
  <cp:lastModifiedBy>Ralph Jankowich</cp:lastModifiedBy>
  <cp:revision>6</cp:revision>
  <dcterms:created xsi:type="dcterms:W3CDTF">2022-11-28T20:24:08Z</dcterms:created>
  <dcterms:modified xsi:type="dcterms:W3CDTF">2023-01-29T16:18:54Z</dcterms:modified>
</cp:coreProperties>
</file>