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78" r:id="rId3"/>
    <p:sldId id="283" r:id="rId4"/>
    <p:sldId id="308" r:id="rId5"/>
    <p:sldId id="291" r:id="rId6"/>
    <p:sldId id="309" r:id="rId7"/>
    <p:sldId id="310" r:id="rId8"/>
    <p:sldId id="311" r:id="rId9"/>
    <p:sldId id="313" r:id="rId10"/>
    <p:sldId id="314" r:id="rId11"/>
    <p:sldId id="315" r:id="rId12"/>
    <p:sldId id="316"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81" r:id="rId39"/>
    <p:sldId id="382" r:id="rId40"/>
    <p:sldId id="384" r:id="rId41"/>
    <p:sldId id="385" r:id="rId42"/>
    <p:sldId id="346" r:id="rId43"/>
    <p:sldId id="347" r:id="rId44"/>
    <p:sldId id="348" r:id="rId45"/>
    <p:sldId id="349" r:id="rId46"/>
    <p:sldId id="371" r:id="rId47"/>
    <p:sldId id="388" r:id="rId48"/>
    <p:sldId id="389" r:id="rId4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FE918EF-26F2-F641-9B39-65E2E78847ED}" type="datetimeFigureOut">
              <a:rPr lang="en-US" smtClean="0"/>
              <a:pPr/>
              <a:t>4/11/2023</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813207C-337C-5744-B32B-244402CD9E30}" type="slidenum">
              <a:rPr lang="en-US" smtClean="0"/>
              <a:pPr/>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4/11/2023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4/11/2023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4/11/2023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4/11/2023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4/11/2023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4/11/2023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4/11/2023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4/11/2023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4/11/2023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9.e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Unsupervised learning</a:t>
            </a:r>
          </a:p>
        </p:txBody>
      </p:sp>
      <p:sp>
        <p:nvSpPr>
          <p:cNvPr id="4" name="Subtitle 3"/>
          <p:cNvSpPr>
            <a:spLocks noGrp="1"/>
          </p:cNvSpPr>
          <p:nvPr>
            <p:ph type="subTitle" idx="1"/>
          </p:nvPr>
        </p:nvSpPr>
        <p:spPr/>
        <p:txBody>
          <a:bodyPr/>
          <a:lstStyle/>
          <a:p>
            <a:r>
              <a:rPr lang="en-US"/>
              <a:t>K Means Clustering</a:t>
            </a:r>
            <a:endParaRPr lang="en-IN" dirty="0"/>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clustering</a:t>
            </a:r>
          </a:p>
        </p:txBody>
      </p:sp>
      <p:pic>
        <p:nvPicPr>
          <p:cNvPr id="4" name="Picture 3"/>
          <p:cNvPicPr>
            <a:picLocks noChangeAspect="1"/>
          </p:cNvPicPr>
          <p:nvPr/>
        </p:nvPicPr>
        <p:blipFill>
          <a:blip r:embed="rId2"/>
          <a:stretch>
            <a:fillRect/>
          </a:stretch>
        </p:blipFill>
        <p:spPr>
          <a:xfrm>
            <a:off x="1524000" y="1676400"/>
            <a:ext cx="5638800" cy="5098915"/>
          </a:xfrm>
          <a:prstGeom prst="rect">
            <a:avLst/>
          </a:prstGeom>
        </p:spPr>
      </p:pic>
    </p:spTree>
    <p:extLst>
      <p:ext uri="{BB962C8B-B14F-4D97-AF65-F5344CB8AC3E}">
        <p14:creationId xmlns:p14="http://schemas.microsoft.com/office/powerpoint/2010/main" val="332647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Search result clustering</a:t>
            </a:r>
          </a:p>
        </p:txBody>
      </p:sp>
      <p:pic>
        <p:nvPicPr>
          <p:cNvPr id="3" name="Picture 2"/>
          <p:cNvPicPr>
            <a:picLocks noChangeAspect="1"/>
          </p:cNvPicPr>
          <p:nvPr/>
        </p:nvPicPr>
        <p:blipFill>
          <a:blip r:embed="rId2"/>
          <a:stretch>
            <a:fillRect/>
          </a:stretch>
        </p:blipFill>
        <p:spPr>
          <a:xfrm>
            <a:off x="1600200" y="1600200"/>
            <a:ext cx="4978400" cy="4953000"/>
          </a:xfrm>
          <a:prstGeom prst="rect">
            <a:avLst/>
          </a:prstGeom>
        </p:spPr>
      </p:pic>
    </p:spTree>
    <p:extLst>
      <p:ext uri="{BB962C8B-B14F-4D97-AF65-F5344CB8AC3E}">
        <p14:creationId xmlns:p14="http://schemas.microsoft.com/office/powerpoint/2010/main" val="352234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81000"/>
            <a:ext cx="8077200" cy="762000"/>
          </a:xfrm>
        </p:spPr>
        <p:txBody>
          <a:bodyPr/>
          <a:lstStyle/>
          <a:p>
            <a:pPr eaLnBrk="1" hangingPunct="1"/>
            <a:r>
              <a:rPr lang="en-US" sz="3200" dirty="0"/>
              <a:t>Google News</a:t>
            </a:r>
          </a:p>
        </p:txBody>
      </p:sp>
      <p:pic>
        <p:nvPicPr>
          <p:cNvPr id="2" name="Picture 1"/>
          <p:cNvPicPr>
            <a:picLocks noChangeAspect="1"/>
          </p:cNvPicPr>
          <p:nvPr/>
        </p:nvPicPr>
        <p:blipFill>
          <a:blip r:embed="rId2"/>
          <a:stretch>
            <a:fillRect/>
          </a:stretch>
        </p:blipFill>
        <p:spPr>
          <a:xfrm>
            <a:off x="155742" y="1772651"/>
            <a:ext cx="2362200" cy="4432300"/>
          </a:xfrm>
          <a:prstGeom prst="rect">
            <a:avLst/>
          </a:prstGeom>
        </p:spPr>
      </p:pic>
      <p:pic>
        <p:nvPicPr>
          <p:cNvPr id="3" name="Picture 2"/>
          <p:cNvPicPr>
            <a:picLocks noChangeAspect="1"/>
          </p:cNvPicPr>
          <p:nvPr/>
        </p:nvPicPr>
        <p:blipFill>
          <a:blip r:embed="rId3"/>
          <a:stretch>
            <a:fillRect/>
          </a:stretch>
        </p:blipFill>
        <p:spPr>
          <a:xfrm>
            <a:off x="2861377" y="1772651"/>
            <a:ext cx="6282623" cy="4641516"/>
          </a:xfrm>
          <a:prstGeom prst="rect">
            <a:avLst/>
          </a:prstGeom>
        </p:spPr>
      </p:pic>
    </p:spTree>
    <p:extLst>
      <p:ext uri="{BB962C8B-B14F-4D97-AF65-F5344CB8AC3E}">
        <p14:creationId xmlns:p14="http://schemas.microsoft.com/office/powerpoint/2010/main" val="400833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t>Issues for clustering</a:t>
            </a:r>
          </a:p>
        </p:txBody>
      </p:sp>
      <p:sp>
        <p:nvSpPr>
          <p:cNvPr id="29699" name="Rectangle 5"/>
          <p:cNvSpPr>
            <a:spLocks noGrp="1" noChangeArrowheads="1"/>
          </p:cNvSpPr>
          <p:nvPr>
            <p:ph type="body" idx="1"/>
          </p:nvPr>
        </p:nvSpPr>
        <p:spPr/>
        <p:txBody>
          <a:bodyPr>
            <a:normAutofit fontScale="92500" lnSpcReduction="10000"/>
          </a:bodyPr>
          <a:lstStyle/>
          <a:p>
            <a:pPr marL="0" indent="0" eaLnBrk="1" hangingPunct="1">
              <a:buNone/>
            </a:pPr>
            <a:r>
              <a:rPr lang="en-US" dirty="0"/>
              <a:t>Representation for clustering</a:t>
            </a:r>
          </a:p>
          <a:p>
            <a:pPr lvl="1" eaLnBrk="1" hangingPunct="1"/>
            <a:r>
              <a:rPr lang="en-US" dirty="0">
                <a:ea typeface="ＭＳ Ｐゴシック" charset="-128"/>
              </a:rPr>
              <a:t>How do we represent an example</a:t>
            </a:r>
          </a:p>
          <a:p>
            <a:pPr lvl="2" eaLnBrk="1" hangingPunct="1"/>
            <a:r>
              <a:rPr lang="en-US" dirty="0">
                <a:ea typeface="ＭＳ Ｐゴシック" charset="-128"/>
              </a:rPr>
              <a:t>features, etc.</a:t>
            </a:r>
          </a:p>
          <a:p>
            <a:pPr lvl="1" eaLnBrk="1" hangingPunct="1"/>
            <a:r>
              <a:rPr lang="en-US" dirty="0">
                <a:ea typeface="ＭＳ Ｐゴシック" charset="-128"/>
              </a:rPr>
              <a:t>Similarity/distance between examples</a:t>
            </a:r>
          </a:p>
          <a:p>
            <a:pPr marL="0" indent="0" eaLnBrk="1" hangingPunct="1">
              <a:buNone/>
            </a:pPr>
            <a:endParaRPr lang="en-US" dirty="0"/>
          </a:p>
          <a:p>
            <a:pPr marL="0" indent="0" eaLnBrk="1" hangingPunct="1">
              <a:buNone/>
            </a:pPr>
            <a:r>
              <a:rPr lang="en-US" dirty="0"/>
              <a:t>Flat clustering or hierarchical</a:t>
            </a:r>
          </a:p>
          <a:p>
            <a:pPr marL="0" indent="0" eaLnBrk="1" hangingPunct="1">
              <a:buNone/>
            </a:pPr>
            <a:endParaRPr lang="en-US" dirty="0"/>
          </a:p>
          <a:p>
            <a:pPr marL="0" indent="0" eaLnBrk="1" hangingPunct="1">
              <a:buNone/>
            </a:pPr>
            <a:r>
              <a:rPr lang="en-US" dirty="0"/>
              <a:t>Number of clusters</a:t>
            </a:r>
          </a:p>
          <a:p>
            <a:pPr lvl="1" eaLnBrk="1" hangingPunct="1"/>
            <a:r>
              <a:rPr lang="en-US" dirty="0">
                <a:ea typeface="ＭＳ Ｐゴシック" charset="-128"/>
              </a:rPr>
              <a:t>Fixed a priori</a:t>
            </a:r>
          </a:p>
          <a:p>
            <a:pPr lvl="1" eaLnBrk="1" hangingPunct="1"/>
            <a:r>
              <a:rPr lang="en-US" dirty="0">
                <a:ea typeface="ＭＳ Ｐゴシック" charset="-128"/>
              </a:rPr>
              <a:t>Data driven?</a:t>
            </a:r>
          </a:p>
        </p:txBody>
      </p:sp>
    </p:spTree>
    <p:extLst>
      <p:ext uri="{BB962C8B-B14F-4D97-AF65-F5344CB8AC3E}">
        <p14:creationId xmlns:p14="http://schemas.microsoft.com/office/powerpoint/2010/main" val="332817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en-US"/>
              <a:t>Clustering Algorithms</a:t>
            </a:r>
          </a:p>
        </p:txBody>
      </p:sp>
      <p:sp>
        <p:nvSpPr>
          <p:cNvPr id="31747" name="Rectangle 1027"/>
          <p:cNvSpPr>
            <a:spLocks noGrp="1" noChangeArrowheads="1"/>
          </p:cNvSpPr>
          <p:nvPr>
            <p:ph type="body" idx="1"/>
          </p:nvPr>
        </p:nvSpPr>
        <p:spPr/>
        <p:txBody>
          <a:bodyPr>
            <a:normAutofit lnSpcReduction="10000"/>
          </a:bodyPr>
          <a:lstStyle/>
          <a:p>
            <a:pPr marL="0" indent="0" eaLnBrk="1" hangingPunct="1">
              <a:buNone/>
            </a:pPr>
            <a:r>
              <a:rPr lang="en-US" sz="2800" dirty="0"/>
              <a:t>Flat algorithms</a:t>
            </a:r>
          </a:p>
          <a:p>
            <a:pPr lvl="1" eaLnBrk="1" hangingPunct="1"/>
            <a:r>
              <a:rPr lang="en-US" dirty="0">
                <a:ea typeface="ＭＳ Ｐゴシック" charset="-128"/>
              </a:rPr>
              <a:t>Usually start with a random (partial) partitioning</a:t>
            </a:r>
          </a:p>
          <a:p>
            <a:pPr lvl="1" eaLnBrk="1" hangingPunct="1"/>
            <a:r>
              <a:rPr lang="en-US" dirty="0">
                <a:ea typeface="ＭＳ Ｐゴシック" charset="-128"/>
              </a:rPr>
              <a:t>Refine it iteratively</a:t>
            </a:r>
            <a:endParaRPr lang="en-US" sz="1200" dirty="0">
              <a:ea typeface="ＭＳ Ｐゴシック" charset="-128"/>
            </a:endParaRPr>
          </a:p>
          <a:p>
            <a:pPr lvl="2" eaLnBrk="1" hangingPunct="1"/>
            <a:r>
              <a:rPr lang="en-US" i="1" dirty="0">
                <a:ea typeface="ＭＳ Ｐゴシック" charset="-128"/>
              </a:rPr>
              <a:t>K </a:t>
            </a:r>
            <a:r>
              <a:rPr lang="en-US" dirty="0">
                <a:ea typeface="ＭＳ Ｐゴシック" charset="-128"/>
              </a:rPr>
              <a:t>means clustering</a:t>
            </a:r>
          </a:p>
          <a:p>
            <a:pPr lvl="2" eaLnBrk="1" hangingPunct="1"/>
            <a:r>
              <a:rPr lang="en-US" dirty="0">
                <a:ea typeface="ＭＳ Ｐゴシック" charset="-128"/>
              </a:rPr>
              <a:t>Model based clustering</a:t>
            </a:r>
          </a:p>
          <a:p>
            <a:pPr lvl="1" eaLnBrk="1" hangingPunct="1"/>
            <a:r>
              <a:rPr lang="en-US" dirty="0">
                <a:ea typeface="ＭＳ Ｐゴシック" charset="-128"/>
              </a:rPr>
              <a:t>Spectral clustering</a:t>
            </a:r>
          </a:p>
          <a:p>
            <a:pPr marL="0" indent="0" eaLnBrk="1" hangingPunct="1">
              <a:buNone/>
            </a:pPr>
            <a:endParaRPr lang="en-US" sz="2800" dirty="0"/>
          </a:p>
          <a:p>
            <a:pPr marL="0" indent="0" eaLnBrk="1" hangingPunct="1">
              <a:buNone/>
            </a:pPr>
            <a:r>
              <a:rPr lang="en-US" sz="2800" dirty="0"/>
              <a:t>Hierarchical algorithms</a:t>
            </a:r>
          </a:p>
          <a:p>
            <a:pPr lvl="1" eaLnBrk="1" hangingPunct="1"/>
            <a:r>
              <a:rPr lang="en-US" dirty="0">
                <a:ea typeface="ＭＳ Ｐゴシック" charset="-128"/>
              </a:rPr>
              <a:t>Bottom-up, agglomerative</a:t>
            </a:r>
          </a:p>
          <a:p>
            <a:pPr lvl="1" eaLnBrk="1" hangingPunct="1"/>
            <a:r>
              <a:rPr lang="en-US" dirty="0">
                <a:ea typeface="ＭＳ Ｐゴシック" charset="-128"/>
              </a:rPr>
              <a:t>Top-down, divisive</a:t>
            </a:r>
          </a:p>
        </p:txBody>
      </p:sp>
      <p:grpSp>
        <p:nvGrpSpPr>
          <p:cNvPr id="25" name="Group 24"/>
          <p:cNvGrpSpPr/>
          <p:nvPr/>
        </p:nvGrpSpPr>
        <p:grpSpPr>
          <a:xfrm>
            <a:off x="6477000" y="4953000"/>
            <a:ext cx="1143000" cy="1371600"/>
            <a:chOff x="6264275" y="4102100"/>
            <a:chExt cx="2209800" cy="2286000"/>
          </a:xfrm>
        </p:grpSpPr>
        <p:sp>
          <p:nvSpPr>
            <p:cNvPr id="7" name="Line 23"/>
            <p:cNvSpPr>
              <a:spLocks noChangeShapeType="1"/>
            </p:cNvSpPr>
            <p:nvPr/>
          </p:nvSpPr>
          <p:spPr bwMode="auto">
            <a:xfrm>
              <a:off x="7026275" y="4102100"/>
              <a:ext cx="1066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 name="Line 24"/>
            <p:cNvSpPr>
              <a:spLocks noChangeShapeType="1"/>
            </p:cNvSpPr>
            <p:nvPr/>
          </p:nvSpPr>
          <p:spPr bwMode="auto">
            <a:xfrm>
              <a:off x="7026275" y="41021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 name="Line 25"/>
            <p:cNvSpPr>
              <a:spLocks noChangeShapeType="1"/>
            </p:cNvSpPr>
            <p:nvPr/>
          </p:nvSpPr>
          <p:spPr bwMode="auto">
            <a:xfrm>
              <a:off x="8093075" y="4102100"/>
              <a:ext cx="0" cy="1066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0" name="Line 26"/>
            <p:cNvSpPr>
              <a:spLocks noChangeShapeType="1"/>
            </p:cNvSpPr>
            <p:nvPr/>
          </p:nvSpPr>
          <p:spPr bwMode="auto">
            <a:xfrm>
              <a:off x="6645275" y="4635500"/>
              <a:ext cx="762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1" name="Line 27"/>
            <p:cNvSpPr>
              <a:spLocks noChangeShapeType="1"/>
            </p:cNvSpPr>
            <p:nvPr/>
          </p:nvSpPr>
          <p:spPr bwMode="auto">
            <a:xfrm>
              <a:off x="6645275" y="4635500"/>
              <a:ext cx="0" cy="1219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2" name="Line 28"/>
            <p:cNvSpPr>
              <a:spLocks noChangeShapeType="1"/>
            </p:cNvSpPr>
            <p:nvPr/>
          </p:nvSpPr>
          <p:spPr bwMode="auto">
            <a:xfrm>
              <a:off x="7788275" y="5168900"/>
              <a:ext cx="685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3" name="Line 29"/>
            <p:cNvSpPr>
              <a:spLocks noChangeShapeType="1"/>
            </p:cNvSpPr>
            <p:nvPr/>
          </p:nvSpPr>
          <p:spPr bwMode="auto">
            <a:xfrm>
              <a:off x="6264275" y="5854700"/>
              <a:ext cx="6858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4" name="Line 30"/>
            <p:cNvSpPr>
              <a:spLocks noChangeShapeType="1"/>
            </p:cNvSpPr>
            <p:nvPr/>
          </p:nvSpPr>
          <p:spPr bwMode="auto">
            <a:xfrm>
              <a:off x="6950075" y="58547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5" name="Line 31"/>
            <p:cNvSpPr>
              <a:spLocks noChangeShapeType="1"/>
            </p:cNvSpPr>
            <p:nvPr/>
          </p:nvSpPr>
          <p:spPr bwMode="auto">
            <a:xfrm>
              <a:off x="6264275" y="58547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6" name="Line 32"/>
            <p:cNvSpPr>
              <a:spLocks noChangeShapeType="1"/>
            </p:cNvSpPr>
            <p:nvPr/>
          </p:nvSpPr>
          <p:spPr bwMode="auto">
            <a:xfrm>
              <a:off x="7407275" y="4635500"/>
              <a:ext cx="0" cy="1752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7" name="Line 33"/>
            <p:cNvSpPr>
              <a:spLocks noChangeShapeType="1"/>
            </p:cNvSpPr>
            <p:nvPr/>
          </p:nvSpPr>
          <p:spPr bwMode="auto">
            <a:xfrm>
              <a:off x="7788275" y="5168900"/>
              <a:ext cx="0" cy="1219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8" name="Line 34"/>
            <p:cNvSpPr>
              <a:spLocks noChangeShapeType="1"/>
            </p:cNvSpPr>
            <p:nvPr/>
          </p:nvSpPr>
          <p:spPr bwMode="auto">
            <a:xfrm>
              <a:off x="8474075" y="5168900"/>
              <a:ext cx="0" cy="1219200"/>
            </a:xfrm>
            <a:prstGeom prst="line">
              <a:avLst/>
            </a:prstGeom>
            <a:noFill/>
            <a:ln w="9525">
              <a:solidFill>
                <a:schemeClr val="tx1"/>
              </a:solidFill>
              <a:round/>
              <a:headEnd/>
              <a:tailEnd/>
            </a:ln>
            <a:effectLst/>
          </p:spPr>
          <p:txBody>
            <a:bodyPr>
              <a:prstTxWarp prst="textNoShape">
                <a:avLst/>
              </a:prstTxWarp>
            </a:bodyPr>
            <a:lstStyle/>
            <a:p>
              <a:endParaRPr lang="en-US"/>
            </a:p>
          </p:txBody>
        </p:sp>
      </p:grpSp>
      <p:sp>
        <p:nvSpPr>
          <p:cNvPr id="26" name="Oval 25"/>
          <p:cNvSpPr/>
          <p:nvPr/>
        </p:nvSpPr>
        <p:spPr bwMode="auto">
          <a:xfrm>
            <a:off x="6172200" y="3429000"/>
            <a:ext cx="457200" cy="1066800"/>
          </a:xfrm>
          <a:prstGeom prst="ellipse">
            <a:avLst/>
          </a:pr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a typeface="Arial" pitchFamily="-65" charset="0"/>
              <a:cs typeface="Arial" pitchFamily="-65" charset="0"/>
            </a:endParaRPr>
          </a:p>
        </p:txBody>
      </p:sp>
      <p:sp>
        <p:nvSpPr>
          <p:cNvPr id="27" name="Oval 26"/>
          <p:cNvSpPr/>
          <p:nvPr/>
        </p:nvSpPr>
        <p:spPr bwMode="auto">
          <a:xfrm>
            <a:off x="6705600" y="3124200"/>
            <a:ext cx="1219200" cy="533400"/>
          </a:xfrm>
          <a:prstGeom prst="ellipse">
            <a:avLst/>
          </a:pr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a typeface="Arial" pitchFamily="-65" charset="0"/>
              <a:cs typeface="Arial" pitchFamily="-65" charset="0"/>
            </a:endParaRPr>
          </a:p>
        </p:txBody>
      </p:sp>
      <p:sp>
        <p:nvSpPr>
          <p:cNvPr id="28" name="Oval 27"/>
          <p:cNvSpPr/>
          <p:nvPr/>
        </p:nvSpPr>
        <p:spPr bwMode="auto">
          <a:xfrm>
            <a:off x="6705600" y="3733800"/>
            <a:ext cx="1219200" cy="838200"/>
          </a:xfrm>
          <a:prstGeom prst="ellipse">
            <a:avLst/>
          </a:pr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a typeface="Arial" pitchFamily="-65" charset="0"/>
              <a:cs typeface="Arial" pitchFamily="-65" charset="0"/>
            </a:endParaRPr>
          </a:p>
        </p:txBody>
      </p:sp>
    </p:spTree>
    <p:extLst>
      <p:ext uri="{BB962C8B-B14F-4D97-AF65-F5344CB8AC3E}">
        <p14:creationId xmlns:p14="http://schemas.microsoft.com/office/powerpoint/2010/main" val="3223417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Hard vs. soft clustering</a:t>
            </a:r>
          </a:p>
        </p:txBody>
      </p:sp>
      <p:sp>
        <p:nvSpPr>
          <p:cNvPr id="3" name="Content Placeholder 2"/>
          <p:cNvSpPr>
            <a:spLocks noGrp="1"/>
          </p:cNvSpPr>
          <p:nvPr>
            <p:ph idx="1"/>
          </p:nvPr>
        </p:nvSpPr>
        <p:spPr/>
        <p:txBody>
          <a:bodyPr>
            <a:normAutofit/>
          </a:bodyPr>
          <a:lstStyle/>
          <a:p>
            <a:pPr marL="0" indent="0" eaLnBrk="1" hangingPunct="1">
              <a:buNone/>
            </a:pPr>
            <a:r>
              <a:rPr lang="en-US" sz="2400" dirty="0"/>
              <a:t>Hard clustering: Each example belongs to exactly one cluster</a:t>
            </a:r>
          </a:p>
          <a:p>
            <a:pPr eaLnBrk="1" hangingPunct="1"/>
            <a:endParaRPr lang="en-US" sz="2400" dirty="0"/>
          </a:p>
          <a:p>
            <a:pPr eaLnBrk="1" hangingPunct="1"/>
            <a:endParaRPr lang="en-US" sz="2400" dirty="0"/>
          </a:p>
          <a:p>
            <a:pPr marL="0" indent="0" eaLnBrk="1" hangingPunct="1">
              <a:buNone/>
            </a:pPr>
            <a:r>
              <a:rPr lang="en-US" sz="2400" dirty="0"/>
              <a:t>Soft clustering: An example can belong to more than one cluster (probabilistic)</a:t>
            </a:r>
          </a:p>
          <a:p>
            <a:pPr lvl="1" eaLnBrk="1" hangingPunct="1"/>
            <a:r>
              <a:rPr lang="en-US" sz="2000" dirty="0">
                <a:ea typeface="ＭＳ Ｐゴシック" charset="-128"/>
              </a:rPr>
              <a:t>Makes more sense for applications like creating </a:t>
            </a:r>
            <a:r>
              <a:rPr lang="en-US" sz="2000" dirty="0" err="1">
                <a:ea typeface="ＭＳ Ｐゴシック" charset="-128"/>
              </a:rPr>
              <a:t>browsable</a:t>
            </a:r>
            <a:r>
              <a:rPr lang="en-US" sz="2000" dirty="0">
                <a:ea typeface="ＭＳ Ｐゴシック" charset="-128"/>
              </a:rPr>
              <a:t> hierarchies</a:t>
            </a:r>
          </a:p>
          <a:p>
            <a:pPr lvl="1" eaLnBrk="1" hangingPunct="1"/>
            <a:r>
              <a:rPr lang="en-US" sz="2000" dirty="0">
                <a:ea typeface="ＭＳ Ｐゴシック" charset="-128"/>
              </a:rPr>
              <a:t>You may want to put a pair of sneakers in two clusters: (</a:t>
            </a:r>
            <a:r>
              <a:rPr lang="en-US" sz="2000" dirty="0" err="1">
                <a:ea typeface="ＭＳ Ｐゴシック" charset="-128"/>
              </a:rPr>
              <a:t>i</a:t>
            </a:r>
            <a:r>
              <a:rPr lang="en-US" sz="2000" dirty="0">
                <a:ea typeface="ＭＳ Ｐゴシック" charset="-128"/>
              </a:rPr>
              <a:t>) sports apparel and (ii) shoes</a:t>
            </a:r>
          </a:p>
        </p:txBody>
      </p:sp>
    </p:spTree>
    <p:extLst>
      <p:ext uri="{BB962C8B-B14F-4D97-AF65-F5344CB8AC3E}">
        <p14:creationId xmlns:p14="http://schemas.microsoft.com/office/powerpoint/2010/main" val="69449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a:t>K-means</a:t>
            </a:r>
          </a:p>
        </p:txBody>
      </p:sp>
      <p:sp>
        <p:nvSpPr>
          <p:cNvPr id="35844" name="Rectangle 3"/>
          <p:cNvSpPr>
            <a:spLocks noGrp="1" noChangeArrowheads="1"/>
          </p:cNvSpPr>
          <p:nvPr>
            <p:ph type="body" idx="1"/>
          </p:nvPr>
        </p:nvSpPr>
        <p:spPr>
          <a:xfrm>
            <a:off x="685800" y="1752600"/>
            <a:ext cx="8153400" cy="3314032"/>
          </a:xfrm>
        </p:spPr>
        <p:txBody>
          <a:bodyPr>
            <a:noAutofit/>
          </a:bodyPr>
          <a:lstStyle/>
          <a:p>
            <a:pPr marL="0" indent="0" eaLnBrk="1" hangingPunct="1">
              <a:buNone/>
            </a:pPr>
            <a:r>
              <a:rPr lang="en-US" sz="2800" dirty="0"/>
              <a:t>Most well-known and popular clustering algorithm:</a:t>
            </a:r>
          </a:p>
          <a:p>
            <a:pPr marL="0" indent="0" eaLnBrk="1" hangingPunct="1">
              <a:buNone/>
            </a:pPr>
            <a:endParaRPr lang="en-US" sz="2400" dirty="0"/>
          </a:p>
          <a:p>
            <a:pPr marL="0" indent="0" eaLnBrk="1" hangingPunct="1">
              <a:buNone/>
            </a:pPr>
            <a:r>
              <a:rPr lang="en-US" sz="2400" dirty="0"/>
              <a:t>Start with some initial cluster centers</a:t>
            </a:r>
          </a:p>
          <a:p>
            <a:pPr marL="0" indent="0" eaLnBrk="1" hangingPunct="1">
              <a:buNone/>
            </a:pPr>
            <a:endParaRPr lang="en-US" sz="2400" dirty="0"/>
          </a:p>
          <a:p>
            <a:pPr marL="0" indent="0" eaLnBrk="1" hangingPunct="1">
              <a:buNone/>
            </a:pPr>
            <a:r>
              <a:rPr lang="en-US" sz="2400" dirty="0"/>
              <a:t>Iterate:</a:t>
            </a:r>
          </a:p>
          <a:p>
            <a:pPr lvl="1" eaLnBrk="1" hangingPunct="1"/>
            <a:r>
              <a:rPr lang="en-US" sz="2000" dirty="0"/>
              <a:t>Assign/cluster each example to closest center</a:t>
            </a:r>
          </a:p>
          <a:p>
            <a:pPr lvl="1" eaLnBrk="1" hangingPunct="1"/>
            <a:r>
              <a:rPr lang="en-US" sz="2000" dirty="0"/>
              <a:t>Recalculate centers as the mean of the points in a cluster</a:t>
            </a:r>
          </a:p>
        </p:txBody>
      </p:sp>
    </p:spTree>
    <p:extLst>
      <p:ext uri="{BB962C8B-B14F-4D97-AF65-F5344CB8AC3E}">
        <p14:creationId xmlns:p14="http://schemas.microsoft.com/office/powerpoint/2010/main" val="60454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K-means: an example</a:t>
            </a:r>
          </a:p>
        </p:txBody>
      </p:sp>
      <p:sp>
        <p:nvSpPr>
          <p:cNvPr id="48132" name="Oval 4"/>
          <p:cNvSpPr>
            <a:spLocks noChangeArrowheads="1"/>
          </p:cNvSpPr>
          <p:nvPr/>
        </p:nvSpPr>
        <p:spPr bwMode="auto">
          <a:xfrm>
            <a:off x="1524000" y="5105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33" name="Oval 5"/>
          <p:cNvSpPr>
            <a:spLocks noChangeArrowheads="1"/>
          </p:cNvSpPr>
          <p:nvPr/>
        </p:nvSpPr>
        <p:spPr bwMode="auto">
          <a:xfrm>
            <a:off x="1219200" y="4495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34" name="Oval 6"/>
          <p:cNvSpPr>
            <a:spLocks noChangeArrowheads="1"/>
          </p:cNvSpPr>
          <p:nvPr/>
        </p:nvSpPr>
        <p:spPr bwMode="auto">
          <a:xfrm>
            <a:off x="1981200" y="4191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35" name="Oval 7"/>
          <p:cNvSpPr>
            <a:spLocks noChangeArrowheads="1"/>
          </p:cNvSpPr>
          <p:nvPr/>
        </p:nvSpPr>
        <p:spPr bwMode="auto">
          <a:xfrm>
            <a:off x="7315200" y="3352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36" name="Oval 8"/>
          <p:cNvSpPr>
            <a:spLocks noChangeArrowheads="1"/>
          </p:cNvSpPr>
          <p:nvPr/>
        </p:nvSpPr>
        <p:spPr bwMode="auto">
          <a:xfrm>
            <a:off x="3962400" y="2743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37" name="Oval 9"/>
          <p:cNvSpPr>
            <a:spLocks noChangeArrowheads="1"/>
          </p:cNvSpPr>
          <p:nvPr/>
        </p:nvSpPr>
        <p:spPr bwMode="auto">
          <a:xfrm>
            <a:off x="4953000" y="2819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38" name="Oval 10"/>
          <p:cNvSpPr>
            <a:spLocks noChangeArrowheads="1"/>
          </p:cNvSpPr>
          <p:nvPr/>
        </p:nvSpPr>
        <p:spPr bwMode="auto">
          <a:xfrm>
            <a:off x="4038600"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39" name="Oval 11"/>
          <p:cNvSpPr>
            <a:spLocks noChangeArrowheads="1"/>
          </p:cNvSpPr>
          <p:nvPr/>
        </p:nvSpPr>
        <p:spPr bwMode="auto">
          <a:xfrm>
            <a:off x="2971800"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40" name="Oval 12"/>
          <p:cNvSpPr>
            <a:spLocks noChangeArrowheads="1"/>
          </p:cNvSpPr>
          <p:nvPr/>
        </p:nvSpPr>
        <p:spPr bwMode="auto">
          <a:xfrm>
            <a:off x="7391400" y="4191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41" name="Oval 13"/>
          <p:cNvSpPr>
            <a:spLocks noChangeArrowheads="1"/>
          </p:cNvSpPr>
          <p:nvPr/>
        </p:nvSpPr>
        <p:spPr bwMode="auto">
          <a:xfrm>
            <a:off x="5943600"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42" name="Oval 14"/>
          <p:cNvSpPr>
            <a:spLocks noChangeArrowheads="1"/>
          </p:cNvSpPr>
          <p:nvPr/>
        </p:nvSpPr>
        <p:spPr bwMode="auto">
          <a:xfrm>
            <a:off x="1524000" y="4876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8143" name="Oval 15"/>
          <p:cNvSpPr>
            <a:spLocks noChangeArrowheads="1"/>
          </p:cNvSpPr>
          <p:nvPr/>
        </p:nvSpPr>
        <p:spPr bwMode="auto">
          <a:xfrm>
            <a:off x="6324600" y="4114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26155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a:t>K-means: Initialize centers randomly</a:t>
            </a:r>
          </a:p>
        </p:txBody>
      </p:sp>
      <p:sp>
        <p:nvSpPr>
          <p:cNvPr id="52227" name="Oval 3"/>
          <p:cNvSpPr>
            <a:spLocks noChangeArrowheads="1"/>
          </p:cNvSpPr>
          <p:nvPr/>
        </p:nvSpPr>
        <p:spPr bwMode="auto">
          <a:xfrm>
            <a:off x="1524000" y="5105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28" name="Oval 4"/>
          <p:cNvSpPr>
            <a:spLocks noChangeArrowheads="1"/>
          </p:cNvSpPr>
          <p:nvPr/>
        </p:nvSpPr>
        <p:spPr bwMode="auto">
          <a:xfrm>
            <a:off x="1219200" y="4495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29" name="Oval 5"/>
          <p:cNvSpPr>
            <a:spLocks noChangeArrowheads="1"/>
          </p:cNvSpPr>
          <p:nvPr/>
        </p:nvSpPr>
        <p:spPr bwMode="auto">
          <a:xfrm>
            <a:off x="1981200" y="4191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0" name="Oval 6"/>
          <p:cNvSpPr>
            <a:spLocks noChangeArrowheads="1"/>
          </p:cNvSpPr>
          <p:nvPr/>
        </p:nvSpPr>
        <p:spPr bwMode="auto">
          <a:xfrm>
            <a:off x="7315200" y="3352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1" name="Oval 7"/>
          <p:cNvSpPr>
            <a:spLocks noChangeArrowheads="1"/>
          </p:cNvSpPr>
          <p:nvPr/>
        </p:nvSpPr>
        <p:spPr bwMode="auto">
          <a:xfrm>
            <a:off x="3962400" y="2743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2" name="Oval 8"/>
          <p:cNvSpPr>
            <a:spLocks noChangeArrowheads="1"/>
          </p:cNvSpPr>
          <p:nvPr/>
        </p:nvSpPr>
        <p:spPr bwMode="auto">
          <a:xfrm>
            <a:off x="4953000" y="2819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3" name="Oval 9"/>
          <p:cNvSpPr>
            <a:spLocks noChangeArrowheads="1"/>
          </p:cNvSpPr>
          <p:nvPr/>
        </p:nvSpPr>
        <p:spPr bwMode="auto">
          <a:xfrm>
            <a:off x="4038600"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4" name="Oval 10"/>
          <p:cNvSpPr>
            <a:spLocks noChangeArrowheads="1"/>
          </p:cNvSpPr>
          <p:nvPr/>
        </p:nvSpPr>
        <p:spPr bwMode="auto">
          <a:xfrm>
            <a:off x="2971800"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5" name="Oval 11"/>
          <p:cNvSpPr>
            <a:spLocks noChangeArrowheads="1"/>
          </p:cNvSpPr>
          <p:nvPr/>
        </p:nvSpPr>
        <p:spPr bwMode="auto">
          <a:xfrm>
            <a:off x="7391400" y="4191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6" name="Oval 12"/>
          <p:cNvSpPr>
            <a:spLocks noChangeArrowheads="1"/>
          </p:cNvSpPr>
          <p:nvPr/>
        </p:nvSpPr>
        <p:spPr bwMode="auto">
          <a:xfrm>
            <a:off x="5943600"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7" name="Oval 13"/>
          <p:cNvSpPr>
            <a:spLocks noChangeArrowheads="1"/>
          </p:cNvSpPr>
          <p:nvPr/>
        </p:nvSpPr>
        <p:spPr bwMode="auto">
          <a:xfrm>
            <a:off x="1524000" y="4876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8" name="Oval 14"/>
          <p:cNvSpPr>
            <a:spLocks noChangeArrowheads="1"/>
          </p:cNvSpPr>
          <p:nvPr/>
        </p:nvSpPr>
        <p:spPr bwMode="auto">
          <a:xfrm>
            <a:off x="6324600" y="4114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9" name="Rectangle 15"/>
          <p:cNvSpPr>
            <a:spLocks noChangeArrowheads="1"/>
          </p:cNvSpPr>
          <p:nvPr/>
        </p:nvSpPr>
        <p:spPr bwMode="auto">
          <a:xfrm>
            <a:off x="3048000" y="35052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52240" name="Rectangle 16"/>
          <p:cNvSpPr>
            <a:spLocks noChangeArrowheads="1"/>
          </p:cNvSpPr>
          <p:nvPr/>
        </p:nvSpPr>
        <p:spPr bwMode="auto">
          <a:xfrm>
            <a:off x="5029200" y="2819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2241" name="Rectangle 17"/>
          <p:cNvSpPr>
            <a:spLocks noChangeArrowheads="1"/>
          </p:cNvSpPr>
          <p:nvPr/>
        </p:nvSpPr>
        <p:spPr bwMode="auto">
          <a:xfrm>
            <a:off x="5943600" y="35052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63094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200"/>
              <a:t>K-means: assign points to nearest center</a:t>
            </a:r>
          </a:p>
        </p:txBody>
      </p:sp>
      <p:sp>
        <p:nvSpPr>
          <p:cNvPr id="49155" name="Oval 3"/>
          <p:cNvSpPr>
            <a:spLocks noChangeArrowheads="1"/>
          </p:cNvSpPr>
          <p:nvPr/>
        </p:nvSpPr>
        <p:spPr bwMode="auto">
          <a:xfrm>
            <a:off x="1524000"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49156" name="Oval 4"/>
          <p:cNvSpPr>
            <a:spLocks noChangeArrowheads="1"/>
          </p:cNvSpPr>
          <p:nvPr/>
        </p:nvSpPr>
        <p:spPr bwMode="auto">
          <a:xfrm>
            <a:off x="1219200" y="4495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49157" name="Oval 5"/>
          <p:cNvSpPr>
            <a:spLocks noChangeArrowheads="1"/>
          </p:cNvSpPr>
          <p:nvPr/>
        </p:nvSpPr>
        <p:spPr bwMode="auto">
          <a:xfrm>
            <a:off x="1981200" y="4191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49158" name="Oval 6"/>
          <p:cNvSpPr>
            <a:spLocks noChangeArrowheads="1"/>
          </p:cNvSpPr>
          <p:nvPr/>
        </p:nvSpPr>
        <p:spPr bwMode="auto">
          <a:xfrm>
            <a:off x="7315200" y="3352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49159" name="Oval 7"/>
          <p:cNvSpPr>
            <a:spLocks noChangeArrowheads="1"/>
          </p:cNvSpPr>
          <p:nvPr/>
        </p:nvSpPr>
        <p:spPr bwMode="auto">
          <a:xfrm>
            <a:off x="3962400" y="2743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9160" name="Oval 8"/>
          <p:cNvSpPr>
            <a:spLocks noChangeArrowheads="1"/>
          </p:cNvSpPr>
          <p:nvPr/>
        </p:nvSpPr>
        <p:spPr bwMode="auto">
          <a:xfrm>
            <a:off x="4953000" y="2819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9161" name="Oval 9"/>
          <p:cNvSpPr>
            <a:spLocks noChangeArrowheads="1"/>
          </p:cNvSpPr>
          <p:nvPr/>
        </p:nvSpPr>
        <p:spPr bwMode="auto">
          <a:xfrm>
            <a:off x="4038600" y="3505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49162" name="Oval 10"/>
          <p:cNvSpPr>
            <a:spLocks noChangeArrowheads="1"/>
          </p:cNvSpPr>
          <p:nvPr/>
        </p:nvSpPr>
        <p:spPr bwMode="auto">
          <a:xfrm>
            <a:off x="2971800" y="3505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49163" name="Oval 11"/>
          <p:cNvSpPr>
            <a:spLocks noChangeArrowheads="1"/>
          </p:cNvSpPr>
          <p:nvPr/>
        </p:nvSpPr>
        <p:spPr bwMode="auto">
          <a:xfrm>
            <a:off x="7391400" y="4191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49164" name="Oval 12"/>
          <p:cNvSpPr>
            <a:spLocks noChangeArrowheads="1"/>
          </p:cNvSpPr>
          <p:nvPr/>
        </p:nvSpPr>
        <p:spPr bwMode="auto">
          <a:xfrm>
            <a:off x="5943600" y="3505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49165" name="Oval 13"/>
          <p:cNvSpPr>
            <a:spLocks noChangeArrowheads="1"/>
          </p:cNvSpPr>
          <p:nvPr/>
        </p:nvSpPr>
        <p:spPr bwMode="auto">
          <a:xfrm>
            <a:off x="1524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49166" name="Oval 14"/>
          <p:cNvSpPr>
            <a:spLocks noChangeArrowheads="1"/>
          </p:cNvSpPr>
          <p:nvPr/>
        </p:nvSpPr>
        <p:spPr bwMode="auto">
          <a:xfrm>
            <a:off x="6324600"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49167" name="Rectangle 15"/>
          <p:cNvSpPr>
            <a:spLocks noChangeArrowheads="1"/>
          </p:cNvSpPr>
          <p:nvPr/>
        </p:nvSpPr>
        <p:spPr bwMode="auto">
          <a:xfrm>
            <a:off x="3048000" y="35052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168" name="Rectangle 16"/>
          <p:cNvSpPr>
            <a:spLocks noChangeArrowheads="1"/>
          </p:cNvSpPr>
          <p:nvPr/>
        </p:nvSpPr>
        <p:spPr bwMode="auto">
          <a:xfrm>
            <a:off x="5029200" y="2819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9169" name="Rectangle 17"/>
          <p:cNvSpPr>
            <a:spLocks noChangeArrowheads="1"/>
          </p:cNvSpPr>
          <p:nvPr/>
        </p:nvSpPr>
        <p:spPr bwMode="auto">
          <a:xfrm>
            <a:off x="5943600" y="35052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8555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Tree>
    <p:extLst>
      <p:ext uri="{BB962C8B-B14F-4D97-AF65-F5344CB8AC3E}">
        <p14:creationId xmlns:p14="http://schemas.microsoft.com/office/powerpoint/2010/main" val="838236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K-means: readjust centers</a:t>
            </a:r>
          </a:p>
        </p:txBody>
      </p:sp>
      <p:sp>
        <p:nvSpPr>
          <p:cNvPr id="54275" name="Oval 3"/>
          <p:cNvSpPr>
            <a:spLocks noChangeArrowheads="1"/>
          </p:cNvSpPr>
          <p:nvPr/>
        </p:nvSpPr>
        <p:spPr bwMode="auto">
          <a:xfrm>
            <a:off x="1524000"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4276" name="Oval 4"/>
          <p:cNvSpPr>
            <a:spLocks noChangeArrowheads="1"/>
          </p:cNvSpPr>
          <p:nvPr/>
        </p:nvSpPr>
        <p:spPr bwMode="auto">
          <a:xfrm>
            <a:off x="1219200" y="4495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4277" name="Oval 5"/>
          <p:cNvSpPr>
            <a:spLocks noChangeArrowheads="1"/>
          </p:cNvSpPr>
          <p:nvPr/>
        </p:nvSpPr>
        <p:spPr bwMode="auto">
          <a:xfrm>
            <a:off x="1981200" y="4191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4278" name="Oval 6"/>
          <p:cNvSpPr>
            <a:spLocks noChangeArrowheads="1"/>
          </p:cNvSpPr>
          <p:nvPr/>
        </p:nvSpPr>
        <p:spPr bwMode="auto">
          <a:xfrm>
            <a:off x="7315200" y="3352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4279" name="Oval 7"/>
          <p:cNvSpPr>
            <a:spLocks noChangeArrowheads="1"/>
          </p:cNvSpPr>
          <p:nvPr/>
        </p:nvSpPr>
        <p:spPr bwMode="auto">
          <a:xfrm>
            <a:off x="3962400" y="2743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4280" name="Oval 8"/>
          <p:cNvSpPr>
            <a:spLocks noChangeArrowheads="1"/>
          </p:cNvSpPr>
          <p:nvPr/>
        </p:nvSpPr>
        <p:spPr bwMode="auto">
          <a:xfrm>
            <a:off x="4953000" y="2819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4281" name="Oval 9"/>
          <p:cNvSpPr>
            <a:spLocks noChangeArrowheads="1"/>
          </p:cNvSpPr>
          <p:nvPr/>
        </p:nvSpPr>
        <p:spPr bwMode="auto">
          <a:xfrm>
            <a:off x="4038600" y="3505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4282" name="Oval 10"/>
          <p:cNvSpPr>
            <a:spLocks noChangeArrowheads="1"/>
          </p:cNvSpPr>
          <p:nvPr/>
        </p:nvSpPr>
        <p:spPr bwMode="auto">
          <a:xfrm>
            <a:off x="2971800" y="3505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4283" name="Oval 11"/>
          <p:cNvSpPr>
            <a:spLocks noChangeArrowheads="1"/>
          </p:cNvSpPr>
          <p:nvPr/>
        </p:nvSpPr>
        <p:spPr bwMode="auto">
          <a:xfrm>
            <a:off x="7391400" y="4191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4284" name="Oval 12"/>
          <p:cNvSpPr>
            <a:spLocks noChangeArrowheads="1"/>
          </p:cNvSpPr>
          <p:nvPr/>
        </p:nvSpPr>
        <p:spPr bwMode="auto">
          <a:xfrm>
            <a:off x="5943600" y="3505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4285" name="Oval 13"/>
          <p:cNvSpPr>
            <a:spLocks noChangeArrowheads="1"/>
          </p:cNvSpPr>
          <p:nvPr/>
        </p:nvSpPr>
        <p:spPr bwMode="auto">
          <a:xfrm>
            <a:off x="1524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4286" name="Oval 14"/>
          <p:cNvSpPr>
            <a:spLocks noChangeArrowheads="1"/>
          </p:cNvSpPr>
          <p:nvPr/>
        </p:nvSpPr>
        <p:spPr bwMode="auto">
          <a:xfrm>
            <a:off x="6324600"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4287" name="Rectangle 15"/>
          <p:cNvSpPr>
            <a:spLocks noChangeArrowheads="1"/>
          </p:cNvSpPr>
          <p:nvPr/>
        </p:nvSpPr>
        <p:spPr bwMode="auto">
          <a:xfrm>
            <a:off x="2209800" y="45720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54288" name="Rectangle 16"/>
          <p:cNvSpPr>
            <a:spLocks noChangeArrowheads="1"/>
          </p:cNvSpPr>
          <p:nvPr/>
        </p:nvSpPr>
        <p:spPr bwMode="auto">
          <a:xfrm>
            <a:off x="4495800" y="2819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4289" name="Rectangle 17"/>
          <p:cNvSpPr>
            <a:spLocks noChangeArrowheads="1"/>
          </p:cNvSpPr>
          <p:nvPr/>
        </p:nvSpPr>
        <p:spPr bwMode="auto">
          <a:xfrm>
            <a:off x="6858000" y="3733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949620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200"/>
              <a:t>K-means: assign points to nearest center</a:t>
            </a:r>
          </a:p>
        </p:txBody>
      </p:sp>
      <p:sp>
        <p:nvSpPr>
          <p:cNvPr id="55299" name="Oval 3"/>
          <p:cNvSpPr>
            <a:spLocks noChangeArrowheads="1"/>
          </p:cNvSpPr>
          <p:nvPr/>
        </p:nvSpPr>
        <p:spPr bwMode="auto">
          <a:xfrm>
            <a:off x="1524000"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5300" name="Oval 4"/>
          <p:cNvSpPr>
            <a:spLocks noChangeArrowheads="1"/>
          </p:cNvSpPr>
          <p:nvPr/>
        </p:nvSpPr>
        <p:spPr bwMode="auto">
          <a:xfrm>
            <a:off x="1219200" y="4495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5301" name="Oval 5"/>
          <p:cNvSpPr>
            <a:spLocks noChangeArrowheads="1"/>
          </p:cNvSpPr>
          <p:nvPr/>
        </p:nvSpPr>
        <p:spPr bwMode="auto">
          <a:xfrm>
            <a:off x="1981200" y="4191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5302" name="Oval 6"/>
          <p:cNvSpPr>
            <a:spLocks noChangeArrowheads="1"/>
          </p:cNvSpPr>
          <p:nvPr/>
        </p:nvSpPr>
        <p:spPr bwMode="auto">
          <a:xfrm>
            <a:off x="7315200" y="3352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5303" name="Oval 7"/>
          <p:cNvSpPr>
            <a:spLocks noChangeArrowheads="1"/>
          </p:cNvSpPr>
          <p:nvPr/>
        </p:nvSpPr>
        <p:spPr bwMode="auto">
          <a:xfrm>
            <a:off x="3962400" y="2743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5304" name="Oval 8"/>
          <p:cNvSpPr>
            <a:spLocks noChangeArrowheads="1"/>
          </p:cNvSpPr>
          <p:nvPr/>
        </p:nvSpPr>
        <p:spPr bwMode="auto">
          <a:xfrm>
            <a:off x="4953000" y="2819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5305" name="Oval 9"/>
          <p:cNvSpPr>
            <a:spLocks noChangeArrowheads="1"/>
          </p:cNvSpPr>
          <p:nvPr/>
        </p:nvSpPr>
        <p:spPr bwMode="auto">
          <a:xfrm>
            <a:off x="40386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5306" name="Oval 10"/>
          <p:cNvSpPr>
            <a:spLocks noChangeArrowheads="1"/>
          </p:cNvSpPr>
          <p:nvPr/>
        </p:nvSpPr>
        <p:spPr bwMode="auto">
          <a:xfrm>
            <a:off x="2971800" y="3505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5307" name="Oval 11"/>
          <p:cNvSpPr>
            <a:spLocks noChangeArrowheads="1"/>
          </p:cNvSpPr>
          <p:nvPr/>
        </p:nvSpPr>
        <p:spPr bwMode="auto">
          <a:xfrm>
            <a:off x="7391400" y="4191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5308" name="Oval 12"/>
          <p:cNvSpPr>
            <a:spLocks noChangeArrowheads="1"/>
          </p:cNvSpPr>
          <p:nvPr/>
        </p:nvSpPr>
        <p:spPr bwMode="auto">
          <a:xfrm>
            <a:off x="5943600" y="3505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5309" name="Oval 13"/>
          <p:cNvSpPr>
            <a:spLocks noChangeArrowheads="1"/>
          </p:cNvSpPr>
          <p:nvPr/>
        </p:nvSpPr>
        <p:spPr bwMode="auto">
          <a:xfrm>
            <a:off x="1524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5310" name="Oval 14"/>
          <p:cNvSpPr>
            <a:spLocks noChangeArrowheads="1"/>
          </p:cNvSpPr>
          <p:nvPr/>
        </p:nvSpPr>
        <p:spPr bwMode="auto">
          <a:xfrm>
            <a:off x="6324600"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5311" name="Rectangle 15"/>
          <p:cNvSpPr>
            <a:spLocks noChangeArrowheads="1"/>
          </p:cNvSpPr>
          <p:nvPr/>
        </p:nvSpPr>
        <p:spPr bwMode="auto">
          <a:xfrm>
            <a:off x="2209800" y="45720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55312" name="Rectangle 16"/>
          <p:cNvSpPr>
            <a:spLocks noChangeArrowheads="1"/>
          </p:cNvSpPr>
          <p:nvPr/>
        </p:nvSpPr>
        <p:spPr bwMode="auto">
          <a:xfrm>
            <a:off x="4495800" y="2819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5313" name="Rectangle 17"/>
          <p:cNvSpPr>
            <a:spLocks noChangeArrowheads="1"/>
          </p:cNvSpPr>
          <p:nvPr/>
        </p:nvSpPr>
        <p:spPr bwMode="auto">
          <a:xfrm>
            <a:off x="6858000" y="3733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26673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K-means: readjust centers</a:t>
            </a:r>
          </a:p>
        </p:txBody>
      </p:sp>
      <p:sp>
        <p:nvSpPr>
          <p:cNvPr id="56323" name="Oval 3"/>
          <p:cNvSpPr>
            <a:spLocks noChangeArrowheads="1"/>
          </p:cNvSpPr>
          <p:nvPr/>
        </p:nvSpPr>
        <p:spPr bwMode="auto">
          <a:xfrm>
            <a:off x="1524000"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6324" name="Oval 4"/>
          <p:cNvSpPr>
            <a:spLocks noChangeArrowheads="1"/>
          </p:cNvSpPr>
          <p:nvPr/>
        </p:nvSpPr>
        <p:spPr bwMode="auto">
          <a:xfrm>
            <a:off x="1219200" y="4495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6325" name="Oval 5"/>
          <p:cNvSpPr>
            <a:spLocks noChangeArrowheads="1"/>
          </p:cNvSpPr>
          <p:nvPr/>
        </p:nvSpPr>
        <p:spPr bwMode="auto">
          <a:xfrm>
            <a:off x="1981200" y="4191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6326" name="Oval 6"/>
          <p:cNvSpPr>
            <a:spLocks noChangeArrowheads="1"/>
          </p:cNvSpPr>
          <p:nvPr/>
        </p:nvSpPr>
        <p:spPr bwMode="auto">
          <a:xfrm>
            <a:off x="7315200" y="3352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6327" name="Oval 7"/>
          <p:cNvSpPr>
            <a:spLocks noChangeArrowheads="1"/>
          </p:cNvSpPr>
          <p:nvPr/>
        </p:nvSpPr>
        <p:spPr bwMode="auto">
          <a:xfrm>
            <a:off x="3962400" y="2743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6328" name="Oval 8"/>
          <p:cNvSpPr>
            <a:spLocks noChangeArrowheads="1"/>
          </p:cNvSpPr>
          <p:nvPr/>
        </p:nvSpPr>
        <p:spPr bwMode="auto">
          <a:xfrm>
            <a:off x="4953000" y="2819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6329" name="Oval 9"/>
          <p:cNvSpPr>
            <a:spLocks noChangeArrowheads="1"/>
          </p:cNvSpPr>
          <p:nvPr/>
        </p:nvSpPr>
        <p:spPr bwMode="auto">
          <a:xfrm>
            <a:off x="40386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6330" name="Oval 10"/>
          <p:cNvSpPr>
            <a:spLocks noChangeArrowheads="1"/>
          </p:cNvSpPr>
          <p:nvPr/>
        </p:nvSpPr>
        <p:spPr bwMode="auto">
          <a:xfrm>
            <a:off x="2971800" y="3505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6331" name="Oval 11"/>
          <p:cNvSpPr>
            <a:spLocks noChangeArrowheads="1"/>
          </p:cNvSpPr>
          <p:nvPr/>
        </p:nvSpPr>
        <p:spPr bwMode="auto">
          <a:xfrm>
            <a:off x="7391400" y="4191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6332" name="Oval 12"/>
          <p:cNvSpPr>
            <a:spLocks noChangeArrowheads="1"/>
          </p:cNvSpPr>
          <p:nvPr/>
        </p:nvSpPr>
        <p:spPr bwMode="auto">
          <a:xfrm>
            <a:off x="5943600" y="3505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6333" name="Oval 13"/>
          <p:cNvSpPr>
            <a:spLocks noChangeArrowheads="1"/>
          </p:cNvSpPr>
          <p:nvPr/>
        </p:nvSpPr>
        <p:spPr bwMode="auto">
          <a:xfrm>
            <a:off x="1524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6334" name="Oval 14"/>
          <p:cNvSpPr>
            <a:spLocks noChangeArrowheads="1"/>
          </p:cNvSpPr>
          <p:nvPr/>
        </p:nvSpPr>
        <p:spPr bwMode="auto">
          <a:xfrm>
            <a:off x="6324600"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6335" name="Rectangle 15"/>
          <p:cNvSpPr>
            <a:spLocks noChangeArrowheads="1"/>
          </p:cNvSpPr>
          <p:nvPr/>
        </p:nvSpPr>
        <p:spPr bwMode="auto">
          <a:xfrm>
            <a:off x="2133600" y="45720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336" name="Rectangle 16"/>
          <p:cNvSpPr>
            <a:spLocks noChangeArrowheads="1"/>
          </p:cNvSpPr>
          <p:nvPr/>
        </p:nvSpPr>
        <p:spPr bwMode="auto">
          <a:xfrm>
            <a:off x="4419600" y="30480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337" name="Rectangle 17"/>
          <p:cNvSpPr>
            <a:spLocks noChangeArrowheads="1"/>
          </p:cNvSpPr>
          <p:nvPr/>
        </p:nvSpPr>
        <p:spPr bwMode="auto">
          <a:xfrm>
            <a:off x="6858000" y="3733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604990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200"/>
              <a:t>K-means: assign points to nearest center</a:t>
            </a:r>
          </a:p>
        </p:txBody>
      </p:sp>
      <p:sp>
        <p:nvSpPr>
          <p:cNvPr id="57347" name="Oval 3"/>
          <p:cNvSpPr>
            <a:spLocks noChangeArrowheads="1"/>
          </p:cNvSpPr>
          <p:nvPr/>
        </p:nvSpPr>
        <p:spPr bwMode="auto">
          <a:xfrm>
            <a:off x="1524000"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7348" name="Oval 4"/>
          <p:cNvSpPr>
            <a:spLocks noChangeArrowheads="1"/>
          </p:cNvSpPr>
          <p:nvPr/>
        </p:nvSpPr>
        <p:spPr bwMode="auto">
          <a:xfrm>
            <a:off x="1219200" y="4495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7349" name="Oval 5"/>
          <p:cNvSpPr>
            <a:spLocks noChangeArrowheads="1"/>
          </p:cNvSpPr>
          <p:nvPr/>
        </p:nvSpPr>
        <p:spPr bwMode="auto">
          <a:xfrm>
            <a:off x="1981200" y="4191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7350" name="Oval 6"/>
          <p:cNvSpPr>
            <a:spLocks noChangeArrowheads="1"/>
          </p:cNvSpPr>
          <p:nvPr/>
        </p:nvSpPr>
        <p:spPr bwMode="auto">
          <a:xfrm>
            <a:off x="7315200" y="3352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7351" name="Oval 7"/>
          <p:cNvSpPr>
            <a:spLocks noChangeArrowheads="1"/>
          </p:cNvSpPr>
          <p:nvPr/>
        </p:nvSpPr>
        <p:spPr bwMode="auto">
          <a:xfrm>
            <a:off x="3962400" y="2743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7352" name="Oval 8"/>
          <p:cNvSpPr>
            <a:spLocks noChangeArrowheads="1"/>
          </p:cNvSpPr>
          <p:nvPr/>
        </p:nvSpPr>
        <p:spPr bwMode="auto">
          <a:xfrm>
            <a:off x="4953000" y="2819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7353" name="Oval 9"/>
          <p:cNvSpPr>
            <a:spLocks noChangeArrowheads="1"/>
          </p:cNvSpPr>
          <p:nvPr/>
        </p:nvSpPr>
        <p:spPr bwMode="auto">
          <a:xfrm>
            <a:off x="40386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7354" name="Oval 10"/>
          <p:cNvSpPr>
            <a:spLocks noChangeArrowheads="1"/>
          </p:cNvSpPr>
          <p:nvPr/>
        </p:nvSpPr>
        <p:spPr bwMode="auto">
          <a:xfrm>
            <a:off x="29718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7355" name="Oval 11"/>
          <p:cNvSpPr>
            <a:spLocks noChangeArrowheads="1"/>
          </p:cNvSpPr>
          <p:nvPr/>
        </p:nvSpPr>
        <p:spPr bwMode="auto">
          <a:xfrm>
            <a:off x="7391400" y="4191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7356" name="Oval 12"/>
          <p:cNvSpPr>
            <a:spLocks noChangeArrowheads="1"/>
          </p:cNvSpPr>
          <p:nvPr/>
        </p:nvSpPr>
        <p:spPr bwMode="auto">
          <a:xfrm>
            <a:off x="5943600" y="3505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7357" name="Oval 13"/>
          <p:cNvSpPr>
            <a:spLocks noChangeArrowheads="1"/>
          </p:cNvSpPr>
          <p:nvPr/>
        </p:nvSpPr>
        <p:spPr bwMode="auto">
          <a:xfrm>
            <a:off x="1524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7358" name="Oval 14"/>
          <p:cNvSpPr>
            <a:spLocks noChangeArrowheads="1"/>
          </p:cNvSpPr>
          <p:nvPr/>
        </p:nvSpPr>
        <p:spPr bwMode="auto">
          <a:xfrm>
            <a:off x="6324600"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7359" name="Rectangle 15"/>
          <p:cNvSpPr>
            <a:spLocks noChangeArrowheads="1"/>
          </p:cNvSpPr>
          <p:nvPr/>
        </p:nvSpPr>
        <p:spPr bwMode="auto">
          <a:xfrm>
            <a:off x="2133600" y="45720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360" name="Rectangle 16"/>
          <p:cNvSpPr>
            <a:spLocks noChangeArrowheads="1"/>
          </p:cNvSpPr>
          <p:nvPr/>
        </p:nvSpPr>
        <p:spPr bwMode="auto">
          <a:xfrm>
            <a:off x="4419600" y="30480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361" name="Rectangle 17"/>
          <p:cNvSpPr>
            <a:spLocks noChangeArrowheads="1"/>
          </p:cNvSpPr>
          <p:nvPr/>
        </p:nvSpPr>
        <p:spPr bwMode="auto">
          <a:xfrm>
            <a:off x="6858000" y="3733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99965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K-means: readjust centers</a:t>
            </a:r>
          </a:p>
        </p:txBody>
      </p:sp>
      <p:sp>
        <p:nvSpPr>
          <p:cNvPr id="59395" name="Oval 3"/>
          <p:cNvSpPr>
            <a:spLocks noChangeArrowheads="1"/>
          </p:cNvSpPr>
          <p:nvPr/>
        </p:nvSpPr>
        <p:spPr bwMode="auto">
          <a:xfrm>
            <a:off x="1524000"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9396" name="Oval 4"/>
          <p:cNvSpPr>
            <a:spLocks noChangeArrowheads="1"/>
          </p:cNvSpPr>
          <p:nvPr/>
        </p:nvSpPr>
        <p:spPr bwMode="auto">
          <a:xfrm>
            <a:off x="1219200" y="4495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9397" name="Oval 5"/>
          <p:cNvSpPr>
            <a:spLocks noChangeArrowheads="1"/>
          </p:cNvSpPr>
          <p:nvPr/>
        </p:nvSpPr>
        <p:spPr bwMode="auto">
          <a:xfrm>
            <a:off x="1981200" y="4191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9398" name="Oval 6"/>
          <p:cNvSpPr>
            <a:spLocks noChangeArrowheads="1"/>
          </p:cNvSpPr>
          <p:nvPr/>
        </p:nvSpPr>
        <p:spPr bwMode="auto">
          <a:xfrm>
            <a:off x="7315200" y="3352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9399" name="Oval 7"/>
          <p:cNvSpPr>
            <a:spLocks noChangeArrowheads="1"/>
          </p:cNvSpPr>
          <p:nvPr/>
        </p:nvSpPr>
        <p:spPr bwMode="auto">
          <a:xfrm>
            <a:off x="3962400" y="2743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9400" name="Oval 8"/>
          <p:cNvSpPr>
            <a:spLocks noChangeArrowheads="1"/>
          </p:cNvSpPr>
          <p:nvPr/>
        </p:nvSpPr>
        <p:spPr bwMode="auto">
          <a:xfrm>
            <a:off x="4953000" y="2819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9401" name="Oval 9"/>
          <p:cNvSpPr>
            <a:spLocks noChangeArrowheads="1"/>
          </p:cNvSpPr>
          <p:nvPr/>
        </p:nvSpPr>
        <p:spPr bwMode="auto">
          <a:xfrm>
            <a:off x="40386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9402" name="Oval 10"/>
          <p:cNvSpPr>
            <a:spLocks noChangeArrowheads="1"/>
          </p:cNvSpPr>
          <p:nvPr/>
        </p:nvSpPr>
        <p:spPr bwMode="auto">
          <a:xfrm>
            <a:off x="29718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59403" name="Oval 11"/>
          <p:cNvSpPr>
            <a:spLocks noChangeArrowheads="1"/>
          </p:cNvSpPr>
          <p:nvPr/>
        </p:nvSpPr>
        <p:spPr bwMode="auto">
          <a:xfrm>
            <a:off x="7391400" y="4191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9404" name="Oval 12"/>
          <p:cNvSpPr>
            <a:spLocks noChangeArrowheads="1"/>
          </p:cNvSpPr>
          <p:nvPr/>
        </p:nvSpPr>
        <p:spPr bwMode="auto">
          <a:xfrm>
            <a:off x="5943600" y="3505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9405" name="Oval 13"/>
          <p:cNvSpPr>
            <a:spLocks noChangeArrowheads="1"/>
          </p:cNvSpPr>
          <p:nvPr/>
        </p:nvSpPr>
        <p:spPr bwMode="auto">
          <a:xfrm>
            <a:off x="1524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59406" name="Oval 14"/>
          <p:cNvSpPr>
            <a:spLocks noChangeArrowheads="1"/>
          </p:cNvSpPr>
          <p:nvPr/>
        </p:nvSpPr>
        <p:spPr bwMode="auto">
          <a:xfrm>
            <a:off x="6324600"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59407" name="Rectangle 15"/>
          <p:cNvSpPr>
            <a:spLocks noChangeArrowheads="1"/>
          </p:cNvSpPr>
          <p:nvPr/>
        </p:nvSpPr>
        <p:spPr bwMode="auto">
          <a:xfrm>
            <a:off x="1752600" y="47244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59408" name="Rectangle 16"/>
          <p:cNvSpPr>
            <a:spLocks noChangeArrowheads="1"/>
          </p:cNvSpPr>
          <p:nvPr/>
        </p:nvSpPr>
        <p:spPr bwMode="auto">
          <a:xfrm>
            <a:off x="3962400" y="3200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9409" name="Rectangle 17"/>
          <p:cNvSpPr>
            <a:spLocks noChangeArrowheads="1"/>
          </p:cNvSpPr>
          <p:nvPr/>
        </p:nvSpPr>
        <p:spPr bwMode="auto">
          <a:xfrm>
            <a:off x="6858000" y="3733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86171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3200"/>
              <a:t>K-means: assign points to nearest center</a:t>
            </a:r>
          </a:p>
        </p:txBody>
      </p:sp>
      <p:sp>
        <p:nvSpPr>
          <p:cNvPr id="60419" name="Oval 3"/>
          <p:cNvSpPr>
            <a:spLocks noChangeArrowheads="1"/>
          </p:cNvSpPr>
          <p:nvPr/>
        </p:nvSpPr>
        <p:spPr bwMode="auto">
          <a:xfrm>
            <a:off x="1524000" y="5105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60420" name="Oval 4"/>
          <p:cNvSpPr>
            <a:spLocks noChangeArrowheads="1"/>
          </p:cNvSpPr>
          <p:nvPr/>
        </p:nvSpPr>
        <p:spPr bwMode="auto">
          <a:xfrm>
            <a:off x="1219200" y="4495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60421" name="Oval 5"/>
          <p:cNvSpPr>
            <a:spLocks noChangeArrowheads="1"/>
          </p:cNvSpPr>
          <p:nvPr/>
        </p:nvSpPr>
        <p:spPr bwMode="auto">
          <a:xfrm>
            <a:off x="1981200" y="4191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60422" name="Oval 6"/>
          <p:cNvSpPr>
            <a:spLocks noChangeArrowheads="1"/>
          </p:cNvSpPr>
          <p:nvPr/>
        </p:nvSpPr>
        <p:spPr bwMode="auto">
          <a:xfrm>
            <a:off x="7315200" y="3352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60423" name="Oval 7"/>
          <p:cNvSpPr>
            <a:spLocks noChangeArrowheads="1"/>
          </p:cNvSpPr>
          <p:nvPr/>
        </p:nvSpPr>
        <p:spPr bwMode="auto">
          <a:xfrm>
            <a:off x="3962400" y="2743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60424" name="Oval 8"/>
          <p:cNvSpPr>
            <a:spLocks noChangeArrowheads="1"/>
          </p:cNvSpPr>
          <p:nvPr/>
        </p:nvSpPr>
        <p:spPr bwMode="auto">
          <a:xfrm>
            <a:off x="4953000" y="28194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60425" name="Oval 9"/>
          <p:cNvSpPr>
            <a:spLocks noChangeArrowheads="1"/>
          </p:cNvSpPr>
          <p:nvPr/>
        </p:nvSpPr>
        <p:spPr bwMode="auto">
          <a:xfrm>
            <a:off x="40386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60426" name="Oval 10"/>
          <p:cNvSpPr>
            <a:spLocks noChangeArrowheads="1"/>
          </p:cNvSpPr>
          <p:nvPr/>
        </p:nvSpPr>
        <p:spPr bwMode="auto">
          <a:xfrm>
            <a:off x="2971800" y="3505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60427" name="Oval 11"/>
          <p:cNvSpPr>
            <a:spLocks noChangeArrowheads="1"/>
          </p:cNvSpPr>
          <p:nvPr/>
        </p:nvSpPr>
        <p:spPr bwMode="auto">
          <a:xfrm>
            <a:off x="7391400" y="4191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60428" name="Oval 12"/>
          <p:cNvSpPr>
            <a:spLocks noChangeArrowheads="1"/>
          </p:cNvSpPr>
          <p:nvPr/>
        </p:nvSpPr>
        <p:spPr bwMode="auto">
          <a:xfrm>
            <a:off x="5943600" y="35052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60429" name="Oval 13"/>
          <p:cNvSpPr>
            <a:spLocks noChangeArrowheads="1"/>
          </p:cNvSpPr>
          <p:nvPr/>
        </p:nvSpPr>
        <p:spPr bwMode="auto">
          <a:xfrm>
            <a:off x="1524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60430" name="Oval 14"/>
          <p:cNvSpPr>
            <a:spLocks noChangeArrowheads="1"/>
          </p:cNvSpPr>
          <p:nvPr/>
        </p:nvSpPr>
        <p:spPr bwMode="auto">
          <a:xfrm>
            <a:off x="6324600" y="4114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60431" name="Rectangle 15"/>
          <p:cNvSpPr>
            <a:spLocks noChangeArrowheads="1"/>
          </p:cNvSpPr>
          <p:nvPr/>
        </p:nvSpPr>
        <p:spPr bwMode="auto">
          <a:xfrm>
            <a:off x="1752600" y="47244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432" name="Rectangle 16"/>
          <p:cNvSpPr>
            <a:spLocks noChangeArrowheads="1"/>
          </p:cNvSpPr>
          <p:nvPr/>
        </p:nvSpPr>
        <p:spPr bwMode="auto">
          <a:xfrm>
            <a:off x="3962400" y="32004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433" name="Rectangle 17"/>
          <p:cNvSpPr>
            <a:spLocks noChangeArrowheads="1"/>
          </p:cNvSpPr>
          <p:nvPr/>
        </p:nvSpPr>
        <p:spPr bwMode="auto">
          <a:xfrm>
            <a:off x="6858000" y="3733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434" name="Text Box 18"/>
          <p:cNvSpPr txBox="1">
            <a:spLocks noChangeArrowheads="1"/>
          </p:cNvSpPr>
          <p:nvPr/>
        </p:nvSpPr>
        <p:spPr bwMode="auto">
          <a:xfrm>
            <a:off x="2971800" y="5867400"/>
            <a:ext cx="5105400" cy="5191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800"/>
              <a:t>No changes:  Done</a:t>
            </a:r>
          </a:p>
        </p:txBody>
      </p:sp>
    </p:spTree>
    <p:extLst>
      <p:ext uri="{BB962C8B-B14F-4D97-AF65-F5344CB8AC3E}">
        <p14:creationId xmlns:p14="http://schemas.microsoft.com/office/powerpoint/2010/main" val="263111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a:t>K-means</a:t>
            </a:r>
          </a:p>
        </p:txBody>
      </p:sp>
      <p:sp>
        <p:nvSpPr>
          <p:cNvPr id="35844" name="Rectangle 3"/>
          <p:cNvSpPr>
            <a:spLocks noGrp="1" noChangeArrowheads="1"/>
          </p:cNvSpPr>
          <p:nvPr>
            <p:ph type="body" idx="1"/>
          </p:nvPr>
        </p:nvSpPr>
        <p:spPr>
          <a:xfrm>
            <a:off x="381000" y="1600200"/>
            <a:ext cx="8153400" cy="1295400"/>
          </a:xfrm>
        </p:spPr>
        <p:txBody>
          <a:bodyPr/>
          <a:lstStyle/>
          <a:p>
            <a:pPr marL="0" indent="0" eaLnBrk="1" hangingPunct="1">
              <a:buNone/>
            </a:pPr>
            <a:r>
              <a:rPr lang="en-US" sz="2400" dirty="0"/>
              <a:t>Iterate:</a:t>
            </a:r>
          </a:p>
          <a:p>
            <a:pPr lvl="1" eaLnBrk="1" hangingPunct="1"/>
            <a:r>
              <a:rPr lang="en-US" sz="2000" b="1" dirty="0">
                <a:solidFill>
                  <a:srgbClr val="0000FF"/>
                </a:solidFill>
              </a:rPr>
              <a:t>Assign/cluster each example to closest center</a:t>
            </a:r>
          </a:p>
          <a:p>
            <a:pPr lvl="1" eaLnBrk="1" hangingPunct="1"/>
            <a:r>
              <a:rPr lang="en-US" sz="2000" dirty="0"/>
              <a:t>Recalculate centers as the mean of the points in a cluster</a:t>
            </a:r>
          </a:p>
        </p:txBody>
      </p:sp>
      <p:sp>
        <p:nvSpPr>
          <p:cNvPr id="5" name="Oval 3"/>
          <p:cNvSpPr>
            <a:spLocks noChangeArrowheads="1"/>
          </p:cNvSpPr>
          <p:nvPr/>
        </p:nvSpPr>
        <p:spPr bwMode="auto">
          <a:xfrm>
            <a:off x="1524000" y="55626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6" name="Oval 4"/>
          <p:cNvSpPr>
            <a:spLocks noChangeArrowheads="1"/>
          </p:cNvSpPr>
          <p:nvPr/>
        </p:nvSpPr>
        <p:spPr bwMode="auto">
          <a:xfrm>
            <a:off x="1219200" y="4953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7" name="Oval 5"/>
          <p:cNvSpPr>
            <a:spLocks noChangeArrowheads="1"/>
          </p:cNvSpPr>
          <p:nvPr/>
        </p:nvSpPr>
        <p:spPr bwMode="auto">
          <a:xfrm>
            <a:off x="1981200" y="4648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8" name="Oval 6"/>
          <p:cNvSpPr>
            <a:spLocks noChangeArrowheads="1"/>
          </p:cNvSpPr>
          <p:nvPr/>
        </p:nvSpPr>
        <p:spPr bwMode="auto">
          <a:xfrm>
            <a:off x="7315200" y="3810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9" name="Oval 7"/>
          <p:cNvSpPr>
            <a:spLocks noChangeArrowheads="1"/>
          </p:cNvSpPr>
          <p:nvPr/>
        </p:nvSpPr>
        <p:spPr bwMode="auto">
          <a:xfrm>
            <a:off x="3962400" y="3200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 name="Oval 8"/>
          <p:cNvSpPr>
            <a:spLocks noChangeArrowheads="1"/>
          </p:cNvSpPr>
          <p:nvPr/>
        </p:nvSpPr>
        <p:spPr bwMode="auto">
          <a:xfrm>
            <a:off x="4953000" y="32766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1" name="Oval 9"/>
          <p:cNvSpPr>
            <a:spLocks noChangeArrowheads="1"/>
          </p:cNvSpPr>
          <p:nvPr/>
        </p:nvSpPr>
        <p:spPr bwMode="auto">
          <a:xfrm>
            <a:off x="4038600" y="3962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2" name="Oval 10"/>
          <p:cNvSpPr>
            <a:spLocks noChangeArrowheads="1"/>
          </p:cNvSpPr>
          <p:nvPr/>
        </p:nvSpPr>
        <p:spPr bwMode="auto">
          <a:xfrm>
            <a:off x="2971800" y="3962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3" name="Oval 11"/>
          <p:cNvSpPr>
            <a:spLocks noChangeArrowheads="1"/>
          </p:cNvSpPr>
          <p:nvPr/>
        </p:nvSpPr>
        <p:spPr bwMode="auto">
          <a:xfrm>
            <a:off x="7391400" y="4648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4" name="Oval 12"/>
          <p:cNvSpPr>
            <a:spLocks noChangeArrowheads="1"/>
          </p:cNvSpPr>
          <p:nvPr/>
        </p:nvSpPr>
        <p:spPr bwMode="auto">
          <a:xfrm>
            <a:off x="5943600" y="3962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5" name="Oval 13"/>
          <p:cNvSpPr>
            <a:spLocks noChangeArrowheads="1"/>
          </p:cNvSpPr>
          <p:nvPr/>
        </p:nvSpPr>
        <p:spPr bwMode="auto">
          <a:xfrm>
            <a:off x="1524000" y="5334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6" name="Oval 14"/>
          <p:cNvSpPr>
            <a:spLocks noChangeArrowheads="1"/>
          </p:cNvSpPr>
          <p:nvPr/>
        </p:nvSpPr>
        <p:spPr bwMode="auto">
          <a:xfrm>
            <a:off x="6324600" y="4572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7" name="Rectangle 15"/>
          <p:cNvSpPr>
            <a:spLocks noChangeArrowheads="1"/>
          </p:cNvSpPr>
          <p:nvPr/>
        </p:nvSpPr>
        <p:spPr bwMode="auto">
          <a:xfrm>
            <a:off x="3048000" y="39624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 name="Rectangle 16"/>
          <p:cNvSpPr>
            <a:spLocks noChangeArrowheads="1"/>
          </p:cNvSpPr>
          <p:nvPr/>
        </p:nvSpPr>
        <p:spPr bwMode="auto">
          <a:xfrm>
            <a:off x="5029200" y="32766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 name="Rectangle 17"/>
          <p:cNvSpPr>
            <a:spLocks noChangeArrowheads="1"/>
          </p:cNvSpPr>
          <p:nvPr/>
        </p:nvSpPr>
        <p:spPr bwMode="auto">
          <a:xfrm>
            <a:off x="5943600" y="39624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
        <p:nvSpPr>
          <p:cNvPr id="2" name="TextBox 1"/>
          <p:cNvSpPr txBox="1"/>
          <p:nvPr/>
        </p:nvSpPr>
        <p:spPr>
          <a:xfrm>
            <a:off x="2406899" y="6040209"/>
            <a:ext cx="2567229" cy="461665"/>
          </a:xfrm>
          <a:prstGeom prst="rect">
            <a:avLst/>
          </a:prstGeom>
          <a:noFill/>
        </p:spPr>
        <p:txBody>
          <a:bodyPr wrap="none" rtlCol="0">
            <a:spAutoFit/>
          </a:bodyPr>
          <a:lstStyle/>
          <a:p>
            <a:r>
              <a:rPr lang="en-US" sz="2400" dirty="0">
                <a:solidFill>
                  <a:srgbClr val="FF0000"/>
                </a:solidFill>
              </a:rPr>
              <a:t>How do we do this?</a:t>
            </a:r>
          </a:p>
        </p:txBody>
      </p:sp>
    </p:spTree>
    <p:extLst>
      <p:ext uri="{BB962C8B-B14F-4D97-AF65-F5344CB8AC3E}">
        <p14:creationId xmlns:p14="http://schemas.microsoft.com/office/powerpoint/2010/main" val="2409914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a:t>K-means</a:t>
            </a:r>
          </a:p>
        </p:txBody>
      </p:sp>
      <p:sp>
        <p:nvSpPr>
          <p:cNvPr id="4" name="TextBox 3"/>
          <p:cNvSpPr txBox="1"/>
          <p:nvPr/>
        </p:nvSpPr>
        <p:spPr>
          <a:xfrm>
            <a:off x="1143000" y="2438400"/>
            <a:ext cx="5941926" cy="1015663"/>
          </a:xfrm>
          <a:prstGeom prst="rect">
            <a:avLst/>
          </a:prstGeom>
          <a:noFill/>
        </p:spPr>
        <p:txBody>
          <a:bodyPr wrap="none" rtlCol="0">
            <a:spAutoFit/>
          </a:bodyPr>
          <a:lstStyle/>
          <a:p>
            <a:r>
              <a:rPr lang="en-US" sz="2000" dirty="0"/>
              <a:t>iterate over each point:</a:t>
            </a:r>
          </a:p>
          <a:p>
            <a:r>
              <a:rPr lang="en-US" sz="2000" dirty="0"/>
              <a:t>	- get distance to each cluster center</a:t>
            </a:r>
          </a:p>
          <a:p>
            <a:r>
              <a:rPr lang="en-US" sz="2000" dirty="0"/>
              <a:t>	- assign to closest center (hard cluster)</a:t>
            </a:r>
          </a:p>
        </p:txBody>
      </p:sp>
      <p:sp>
        <p:nvSpPr>
          <p:cNvPr id="22" name="Oval 3"/>
          <p:cNvSpPr>
            <a:spLocks noChangeArrowheads="1"/>
          </p:cNvSpPr>
          <p:nvPr/>
        </p:nvSpPr>
        <p:spPr bwMode="auto">
          <a:xfrm>
            <a:off x="1371600" y="63246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23" name="Oval 4"/>
          <p:cNvSpPr>
            <a:spLocks noChangeArrowheads="1"/>
          </p:cNvSpPr>
          <p:nvPr/>
        </p:nvSpPr>
        <p:spPr bwMode="auto">
          <a:xfrm>
            <a:off x="1066800" y="57150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24" name="Oval 5"/>
          <p:cNvSpPr>
            <a:spLocks noChangeArrowheads="1"/>
          </p:cNvSpPr>
          <p:nvPr/>
        </p:nvSpPr>
        <p:spPr bwMode="auto">
          <a:xfrm>
            <a:off x="1828800" y="54102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25" name="Oval 6"/>
          <p:cNvSpPr>
            <a:spLocks noChangeArrowheads="1"/>
          </p:cNvSpPr>
          <p:nvPr/>
        </p:nvSpPr>
        <p:spPr bwMode="auto">
          <a:xfrm>
            <a:off x="7162800" y="51054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26" name="Oval 7"/>
          <p:cNvSpPr>
            <a:spLocks noChangeArrowheads="1"/>
          </p:cNvSpPr>
          <p:nvPr/>
        </p:nvSpPr>
        <p:spPr bwMode="auto">
          <a:xfrm>
            <a:off x="3810000" y="44958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27" name="Oval 8"/>
          <p:cNvSpPr>
            <a:spLocks noChangeArrowheads="1"/>
          </p:cNvSpPr>
          <p:nvPr/>
        </p:nvSpPr>
        <p:spPr bwMode="auto">
          <a:xfrm>
            <a:off x="4800600" y="45720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9"/>
          <p:cNvSpPr>
            <a:spLocks noChangeArrowheads="1"/>
          </p:cNvSpPr>
          <p:nvPr/>
        </p:nvSpPr>
        <p:spPr bwMode="auto">
          <a:xfrm>
            <a:off x="3886200" y="5257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10"/>
          <p:cNvSpPr>
            <a:spLocks noChangeArrowheads="1"/>
          </p:cNvSpPr>
          <p:nvPr/>
        </p:nvSpPr>
        <p:spPr bwMode="auto">
          <a:xfrm>
            <a:off x="2819400" y="52578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11"/>
          <p:cNvSpPr>
            <a:spLocks noChangeArrowheads="1"/>
          </p:cNvSpPr>
          <p:nvPr/>
        </p:nvSpPr>
        <p:spPr bwMode="auto">
          <a:xfrm>
            <a:off x="7239000" y="59436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1" name="Oval 12"/>
          <p:cNvSpPr>
            <a:spLocks noChangeArrowheads="1"/>
          </p:cNvSpPr>
          <p:nvPr/>
        </p:nvSpPr>
        <p:spPr bwMode="auto">
          <a:xfrm>
            <a:off x="5791200" y="52578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2" name="Oval 13"/>
          <p:cNvSpPr>
            <a:spLocks noChangeArrowheads="1"/>
          </p:cNvSpPr>
          <p:nvPr/>
        </p:nvSpPr>
        <p:spPr bwMode="auto">
          <a:xfrm>
            <a:off x="1371600" y="60960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33" name="Oval 14"/>
          <p:cNvSpPr>
            <a:spLocks noChangeArrowheads="1"/>
          </p:cNvSpPr>
          <p:nvPr/>
        </p:nvSpPr>
        <p:spPr bwMode="auto">
          <a:xfrm>
            <a:off x="6172200" y="58674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4" name="Rectangle 15"/>
          <p:cNvSpPr>
            <a:spLocks noChangeArrowheads="1"/>
          </p:cNvSpPr>
          <p:nvPr/>
        </p:nvSpPr>
        <p:spPr bwMode="auto">
          <a:xfrm>
            <a:off x="2895600" y="52578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5" name="Rectangle 16"/>
          <p:cNvSpPr>
            <a:spLocks noChangeArrowheads="1"/>
          </p:cNvSpPr>
          <p:nvPr/>
        </p:nvSpPr>
        <p:spPr bwMode="auto">
          <a:xfrm>
            <a:off x="4876800" y="45720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 name="Rectangle 17"/>
          <p:cNvSpPr>
            <a:spLocks noChangeArrowheads="1"/>
          </p:cNvSpPr>
          <p:nvPr/>
        </p:nvSpPr>
        <p:spPr bwMode="auto">
          <a:xfrm>
            <a:off x="5791200" y="5257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cxnSp>
        <p:nvCxnSpPr>
          <p:cNvPr id="21" name="Straight Connector 20"/>
          <p:cNvCxnSpPr>
            <a:stCxn id="28" idx="7"/>
            <a:endCxn id="35" idx="2"/>
          </p:cNvCxnSpPr>
          <p:nvPr/>
        </p:nvCxnSpPr>
        <p:spPr bwMode="auto">
          <a:xfrm flipV="1">
            <a:off x="4146363" y="4800600"/>
            <a:ext cx="844737" cy="501837"/>
          </a:xfrm>
          <a:prstGeom prst="line">
            <a:avLst/>
          </a:prstGeom>
          <a:noFill/>
          <a:ln w="38100" cap="flat" cmpd="sng" algn="ctr">
            <a:solidFill>
              <a:srgbClr val="FF0000"/>
            </a:solidFill>
            <a:prstDash val="solid"/>
            <a:miter lim="800000"/>
            <a:headEnd type="none" w="med" len="med"/>
            <a:tailEnd type="none" w="med" len="med"/>
          </a:ln>
          <a:effectLst/>
        </p:spPr>
      </p:cxnSp>
      <p:cxnSp>
        <p:nvCxnSpPr>
          <p:cNvPr id="39" name="Straight Connector 38"/>
          <p:cNvCxnSpPr>
            <a:stCxn id="28" idx="6"/>
            <a:endCxn id="36" idx="1"/>
          </p:cNvCxnSpPr>
          <p:nvPr/>
        </p:nvCxnSpPr>
        <p:spPr bwMode="auto">
          <a:xfrm flipV="1">
            <a:off x="4191000" y="5372100"/>
            <a:ext cx="1600200" cy="38100"/>
          </a:xfrm>
          <a:prstGeom prst="line">
            <a:avLst/>
          </a:prstGeom>
          <a:noFill/>
          <a:ln w="38100" cap="flat" cmpd="sng" algn="ctr">
            <a:solidFill>
              <a:srgbClr val="660066"/>
            </a:solidFill>
            <a:prstDash val="solid"/>
            <a:miter lim="800000"/>
            <a:headEnd type="none" w="med" len="med"/>
            <a:tailEnd type="none" w="med" len="med"/>
          </a:ln>
          <a:effectLst/>
        </p:spPr>
      </p:cxnSp>
      <p:cxnSp>
        <p:nvCxnSpPr>
          <p:cNvPr id="44" name="Straight Connector 43"/>
          <p:cNvCxnSpPr>
            <a:stCxn id="34" idx="3"/>
            <a:endCxn id="28" idx="2"/>
          </p:cNvCxnSpPr>
          <p:nvPr/>
        </p:nvCxnSpPr>
        <p:spPr bwMode="auto">
          <a:xfrm>
            <a:off x="3124200" y="5372100"/>
            <a:ext cx="762000" cy="38100"/>
          </a:xfrm>
          <a:prstGeom prst="line">
            <a:avLst/>
          </a:prstGeom>
          <a:noFill/>
          <a:ln w="38100" cap="flat" cmpd="sng" algn="ctr">
            <a:solidFill>
              <a:srgbClr val="0000FF"/>
            </a:solidFill>
            <a:prstDash val="solid"/>
            <a:miter lim="800000"/>
            <a:headEnd type="none" w="med" len="med"/>
            <a:tailEnd type="none" w="med" len="med"/>
          </a:ln>
          <a:effectLst/>
        </p:spPr>
      </p:cxnSp>
      <p:sp>
        <p:nvSpPr>
          <p:cNvPr id="49" name="Rectangle 3"/>
          <p:cNvSpPr txBox="1">
            <a:spLocks noChangeArrowheads="1"/>
          </p:cNvSpPr>
          <p:nvPr/>
        </p:nvSpPr>
        <p:spPr bwMode="auto">
          <a:xfrm>
            <a:off x="381000" y="1600200"/>
            <a:ext cx="8153400" cy="246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60000"/>
              <a:buFont typeface="Wingdings" charset="2"/>
              <a:buChar char="n"/>
              <a:defRPr sz="26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55000"/>
              <a:buFont typeface="Wingdings" charset="2"/>
              <a:buChar char="n"/>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A50021"/>
              </a:buClr>
              <a:buSzPct val="50000"/>
              <a:buFont typeface="Wingdings" charset="2"/>
              <a:buChar char="n"/>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tx1"/>
              </a:buClr>
              <a:buSzPct val="55000"/>
              <a:buFont typeface="Wingdings" charset="2"/>
              <a:buChar char="n"/>
              <a:defRPr>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A50021"/>
              </a:buClr>
              <a:buSzPct val="50000"/>
              <a:buFont typeface="Wingdings" charset="2"/>
              <a:buChar char="n"/>
              <a:defRPr>
                <a:solidFill>
                  <a:schemeClr val="tx1"/>
                </a:solidFill>
                <a:latin typeface="+mn-lt"/>
                <a:ea typeface="ＭＳ Ｐゴシック" pitchFamily="-65" charset="-128"/>
              </a:defRPr>
            </a:lvl5pPr>
            <a:lvl6pPr marL="25146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6pPr>
            <a:lvl7pPr marL="29718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7pPr>
            <a:lvl8pPr marL="34290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8pPr>
            <a:lvl9pPr marL="38862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9pPr>
          </a:lstStyle>
          <a:p>
            <a:pPr marL="0" indent="0" eaLnBrk="1" hangingPunct="1">
              <a:buFont typeface="Wingdings" charset="2"/>
              <a:buNone/>
            </a:pPr>
            <a:r>
              <a:rPr lang="en-US" sz="2400" dirty="0"/>
              <a:t>Iterate:</a:t>
            </a:r>
          </a:p>
          <a:p>
            <a:pPr lvl="1" eaLnBrk="1" hangingPunct="1"/>
            <a:r>
              <a:rPr lang="en-US" sz="2000" b="1" dirty="0">
                <a:solidFill>
                  <a:srgbClr val="0000FF"/>
                </a:solidFill>
              </a:rPr>
              <a:t>Assign/cluster each example to closest center</a:t>
            </a:r>
          </a:p>
          <a:p>
            <a:pPr lvl="1" eaLnBrk="1" hangingPunct="1"/>
            <a:endParaRPr lang="en-US" sz="2000" b="1" dirty="0">
              <a:solidFill>
                <a:srgbClr val="0000FF"/>
              </a:solidFill>
            </a:endParaRPr>
          </a:p>
          <a:p>
            <a:pPr lvl="1" eaLnBrk="1" hangingPunct="1"/>
            <a:endParaRPr lang="en-US" sz="2000" b="1" dirty="0">
              <a:solidFill>
                <a:srgbClr val="0000FF"/>
              </a:solidFill>
            </a:endParaRPr>
          </a:p>
          <a:p>
            <a:pPr lvl="1" eaLnBrk="1" hangingPunct="1"/>
            <a:endParaRPr lang="en-US" sz="2000" b="1" dirty="0">
              <a:solidFill>
                <a:srgbClr val="0000FF"/>
              </a:solidFill>
            </a:endParaRPr>
          </a:p>
          <a:p>
            <a:pPr lvl="1" eaLnBrk="1" hangingPunct="1"/>
            <a:r>
              <a:rPr lang="en-US" sz="2000" dirty="0"/>
              <a:t>Recalculate centers as the mean of the points in a cluster</a:t>
            </a:r>
          </a:p>
        </p:txBody>
      </p:sp>
    </p:spTree>
    <p:extLst>
      <p:ext uri="{BB962C8B-B14F-4D97-AF65-F5344CB8AC3E}">
        <p14:creationId xmlns:p14="http://schemas.microsoft.com/office/powerpoint/2010/main" val="1516011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3"/>
          <p:cNvSpPr txBox="1">
            <a:spLocks noChangeArrowheads="1"/>
          </p:cNvSpPr>
          <p:nvPr/>
        </p:nvSpPr>
        <p:spPr bwMode="auto">
          <a:xfrm>
            <a:off x="381000" y="1600200"/>
            <a:ext cx="81534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60000"/>
              <a:buFont typeface="Wingdings" charset="2"/>
              <a:buChar char="n"/>
              <a:defRPr sz="26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55000"/>
              <a:buFont typeface="Wingdings" charset="2"/>
              <a:buChar char="n"/>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A50021"/>
              </a:buClr>
              <a:buSzPct val="50000"/>
              <a:buFont typeface="Wingdings" charset="2"/>
              <a:buChar char="n"/>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tx1"/>
              </a:buClr>
              <a:buSzPct val="55000"/>
              <a:buFont typeface="Wingdings" charset="2"/>
              <a:buChar char="n"/>
              <a:defRPr>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A50021"/>
              </a:buClr>
              <a:buSzPct val="50000"/>
              <a:buFont typeface="Wingdings" charset="2"/>
              <a:buChar char="n"/>
              <a:defRPr>
                <a:solidFill>
                  <a:schemeClr val="tx1"/>
                </a:solidFill>
                <a:latin typeface="+mn-lt"/>
                <a:ea typeface="ＭＳ Ｐゴシック" pitchFamily="-65" charset="-128"/>
              </a:defRPr>
            </a:lvl5pPr>
            <a:lvl6pPr marL="25146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6pPr>
            <a:lvl7pPr marL="29718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7pPr>
            <a:lvl8pPr marL="34290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8pPr>
            <a:lvl9pPr marL="38862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9pPr>
          </a:lstStyle>
          <a:p>
            <a:pPr marL="0" indent="0" eaLnBrk="1" hangingPunct="1">
              <a:buFont typeface="Wingdings" charset="2"/>
              <a:buNone/>
            </a:pPr>
            <a:r>
              <a:rPr lang="en-US" sz="2400" dirty="0"/>
              <a:t>Iterate:</a:t>
            </a:r>
          </a:p>
          <a:p>
            <a:pPr lvl="1" eaLnBrk="1" hangingPunct="1"/>
            <a:r>
              <a:rPr lang="en-US" sz="2000" b="1" dirty="0">
                <a:solidFill>
                  <a:srgbClr val="0000FF"/>
                </a:solidFill>
              </a:rPr>
              <a:t>Assign/cluster each example to closest center</a:t>
            </a:r>
          </a:p>
          <a:p>
            <a:pPr lvl="1" eaLnBrk="1" hangingPunct="1"/>
            <a:endParaRPr lang="en-US" sz="2000" b="1" dirty="0">
              <a:solidFill>
                <a:srgbClr val="0000FF"/>
              </a:solidFill>
            </a:endParaRPr>
          </a:p>
          <a:p>
            <a:pPr lvl="1" eaLnBrk="1" hangingPunct="1"/>
            <a:endParaRPr lang="en-US" sz="2000" b="1" dirty="0">
              <a:solidFill>
                <a:srgbClr val="0000FF"/>
              </a:solidFill>
            </a:endParaRPr>
          </a:p>
          <a:p>
            <a:pPr lvl="1" eaLnBrk="1" hangingPunct="1"/>
            <a:endParaRPr lang="en-US" sz="2000" b="1" dirty="0">
              <a:solidFill>
                <a:srgbClr val="0000FF"/>
              </a:solidFill>
            </a:endParaRPr>
          </a:p>
          <a:p>
            <a:pPr lvl="1" eaLnBrk="1" hangingPunct="1"/>
            <a:r>
              <a:rPr lang="en-US" sz="2000" dirty="0"/>
              <a:t>Recalculate centers as the mean of the points in a cluster</a:t>
            </a:r>
          </a:p>
        </p:txBody>
      </p:sp>
      <p:sp>
        <p:nvSpPr>
          <p:cNvPr id="35843" name="Rectangle 2"/>
          <p:cNvSpPr>
            <a:spLocks noGrp="1" noChangeArrowheads="1"/>
          </p:cNvSpPr>
          <p:nvPr>
            <p:ph type="title"/>
          </p:nvPr>
        </p:nvSpPr>
        <p:spPr/>
        <p:txBody>
          <a:bodyPr/>
          <a:lstStyle/>
          <a:p>
            <a:pPr eaLnBrk="1" hangingPunct="1"/>
            <a:r>
              <a:rPr lang="en-US" dirty="0"/>
              <a:t>K-means</a:t>
            </a:r>
          </a:p>
        </p:txBody>
      </p:sp>
      <p:sp>
        <p:nvSpPr>
          <p:cNvPr id="4" name="TextBox 3"/>
          <p:cNvSpPr txBox="1"/>
          <p:nvPr/>
        </p:nvSpPr>
        <p:spPr>
          <a:xfrm>
            <a:off x="1143000" y="2438400"/>
            <a:ext cx="5941926" cy="1015663"/>
          </a:xfrm>
          <a:prstGeom prst="rect">
            <a:avLst/>
          </a:prstGeom>
          <a:noFill/>
        </p:spPr>
        <p:txBody>
          <a:bodyPr wrap="none" rtlCol="0">
            <a:spAutoFit/>
          </a:bodyPr>
          <a:lstStyle/>
          <a:p>
            <a:r>
              <a:rPr lang="en-US" sz="2000" dirty="0"/>
              <a:t>iterate over each point:</a:t>
            </a:r>
          </a:p>
          <a:p>
            <a:r>
              <a:rPr lang="en-US" sz="2000" dirty="0"/>
              <a:t>	- get </a:t>
            </a:r>
            <a:r>
              <a:rPr lang="en-US" sz="2000" b="1" dirty="0">
                <a:solidFill>
                  <a:srgbClr val="FF0000"/>
                </a:solidFill>
              </a:rPr>
              <a:t>distance</a:t>
            </a:r>
            <a:r>
              <a:rPr lang="en-US" sz="2000" dirty="0"/>
              <a:t> to each cluster center</a:t>
            </a:r>
          </a:p>
          <a:p>
            <a:r>
              <a:rPr lang="en-US" sz="2000" dirty="0"/>
              <a:t>	- assign to closest center (hard cluster)</a:t>
            </a:r>
          </a:p>
        </p:txBody>
      </p:sp>
      <p:sp>
        <p:nvSpPr>
          <p:cNvPr id="22" name="Oval 3"/>
          <p:cNvSpPr>
            <a:spLocks noChangeArrowheads="1"/>
          </p:cNvSpPr>
          <p:nvPr/>
        </p:nvSpPr>
        <p:spPr bwMode="auto">
          <a:xfrm>
            <a:off x="1371600" y="63246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23" name="Oval 4"/>
          <p:cNvSpPr>
            <a:spLocks noChangeArrowheads="1"/>
          </p:cNvSpPr>
          <p:nvPr/>
        </p:nvSpPr>
        <p:spPr bwMode="auto">
          <a:xfrm>
            <a:off x="1066800" y="57150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24" name="Oval 5"/>
          <p:cNvSpPr>
            <a:spLocks noChangeArrowheads="1"/>
          </p:cNvSpPr>
          <p:nvPr/>
        </p:nvSpPr>
        <p:spPr bwMode="auto">
          <a:xfrm>
            <a:off x="1828800" y="54102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25" name="Oval 6"/>
          <p:cNvSpPr>
            <a:spLocks noChangeArrowheads="1"/>
          </p:cNvSpPr>
          <p:nvPr/>
        </p:nvSpPr>
        <p:spPr bwMode="auto">
          <a:xfrm>
            <a:off x="7162800" y="51054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26" name="Oval 7"/>
          <p:cNvSpPr>
            <a:spLocks noChangeArrowheads="1"/>
          </p:cNvSpPr>
          <p:nvPr/>
        </p:nvSpPr>
        <p:spPr bwMode="auto">
          <a:xfrm>
            <a:off x="3810000" y="44958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27" name="Oval 8"/>
          <p:cNvSpPr>
            <a:spLocks noChangeArrowheads="1"/>
          </p:cNvSpPr>
          <p:nvPr/>
        </p:nvSpPr>
        <p:spPr bwMode="auto">
          <a:xfrm>
            <a:off x="4800600" y="45720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28" name="Oval 9"/>
          <p:cNvSpPr>
            <a:spLocks noChangeArrowheads="1"/>
          </p:cNvSpPr>
          <p:nvPr/>
        </p:nvSpPr>
        <p:spPr bwMode="auto">
          <a:xfrm>
            <a:off x="3886200" y="5257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29" name="Oval 10"/>
          <p:cNvSpPr>
            <a:spLocks noChangeArrowheads="1"/>
          </p:cNvSpPr>
          <p:nvPr/>
        </p:nvSpPr>
        <p:spPr bwMode="auto">
          <a:xfrm>
            <a:off x="2819400" y="52578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0" name="Oval 11"/>
          <p:cNvSpPr>
            <a:spLocks noChangeArrowheads="1"/>
          </p:cNvSpPr>
          <p:nvPr/>
        </p:nvSpPr>
        <p:spPr bwMode="auto">
          <a:xfrm>
            <a:off x="7239000" y="59436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1" name="Oval 12"/>
          <p:cNvSpPr>
            <a:spLocks noChangeArrowheads="1"/>
          </p:cNvSpPr>
          <p:nvPr/>
        </p:nvSpPr>
        <p:spPr bwMode="auto">
          <a:xfrm>
            <a:off x="5791200" y="52578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2" name="Oval 13"/>
          <p:cNvSpPr>
            <a:spLocks noChangeArrowheads="1"/>
          </p:cNvSpPr>
          <p:nvPr/>
        </p:nvSpPr>
        <p:spPr bwMode="auto">
          <a:xfrm>
            <a:off x="1371600" y="6096000"/>
            <a:ext cx="304800" cy="304800"/>
          </a:xfrm>
          <a:prstGeom prst="ellipse">
            <a:avLst/>
          </a:prstGeom>
          <a:solidFill>
            <a:schemeClr val="bg1">
              <a:lumMod val="75000"/>
            </a:schemeClr>
          </a:solidFill>
          <a:ln w="9525">
            <a:solidFill>
              <a:schemeClr val="tx1"/>
            </a:solidFill>
            <a:round/>
            <a:headEnd/>
            <a:tailEnd/>
          </a:ln>
          <a:effectLst/>
        </p:spPr>
        <p:txBody>
          <a:bodyPr wrap="none" anchor="ctr">
            <a:prstTxWarp prst="textNoShape">
              <a:avLst/>
            </a:prstTxWarp>
          </a:bodyPr>
          <a:lstStyle/>
          <a:p>
            <a:endParaRPr lang="en-US"/>
          </a:p>
        </p:txBody>
      </p:sp>
      <p:sp>
        <p:nvSpPr>
          <p:cNvPr id="33" name="Oval 14"/>
          <p:cNvSpPr>
            <a:spLocks noChangeArrowheads="1"/>
          </p:cNvSpPr>
          <p:nvPr/>
        </p:nvSpPr>
        <p:spPr bwMode="auto">
          <a:xfrm>
            <a:off x="6172200" y="5867400"/>
            <a:ext cx="304800" cy="304800"/>
          </a:xfrm>
          <a:prstGeom prst="ellipse">
            <a:avLst/>
          </a:prstGeom>
          <a:solidFill>
            <a:srgbClr val="BFBFBF"/>
          </a:solidFill>
          <a:ln w="9525">
            <a:solidFill>
              <a:schemeClr val="tx1"/>
            </a:solidFill>
            <a:round/>
            <a:headEnd/>
            <a:tailEnd/>
          </a:ln>
          <a:effectLst/>
        </p:spPr>
        <p:txBody>
          <a:bodyPr wrap="none" anchor="ctr">
            <a:prstTxWarp prst="textNoShape">
              <a:avLst/>
            </a:prstTxWarp>
          </a:bodyPr>
          <a:lstStyle/>
          <a:p>
            <a:endParaRPr lang="en-US"/>
          </a:p>
        </p:txBody>
      </p:sp>
      <p:sp>
        <p:nvSpPr>
          <p:cNvPr id="34" name="Rectangle 15"/>
          <p:cNvSpPr>
            <a:spLocks noChangeArrowheads="1"/>
          </p:cNvSpPr>
          <p:nvPr/>
        </p:nvSpPr>
        <p:spPr bwMode="auto">
          <a:xfrm>
            <a:off x="2895600" y="52578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5" name="Rectangle 16"/>
          <p:cNvSpPr>
            <a:spLocks noChangeArrowheads="1"/>
          </p:cNvSpPr>
          <p:nvPr/>
        </p:nvSpPr>
        <p:spPr bwMode="auto">
          <a:xfrm>
            <a:off x="4876800" y="45720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 name="Rectangle 17"/>
          <p:cNvSpPr>
            <a:spLocks noChangeArrowheads="1"/>
          </p:cNvSpPr>
          <p:nvPr/>
        </p:nvSpPr>
        <p:spPr bwMode="auto">
          <a:xfrm>
            <a:off x="5791200" y="52578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cxnSp>
        <p:nvCxnSpPr>
          <p:cNvPr id="21" name="Straight Connector 20"/>
          <p:cNvCxnSpPr>
            <a:stCxn id="28" idx="7"/>
            <a:endCxn id="35" idx="2"/>
          </p:cNvCxnSpPr>
          <p:nvPr/>
        </p:nvCxnSpPr>
        <p:spPr bwMode="auto">
          <a:xfrm flipV="1">
            <a:off x="4146363" y="4800600"/>
            <a:ext cx="844737" cy="501837"/>
          </a:xfrm>
          <a:prstGeom prst="line">
            <a:avLst/>
          </a:prstGeom>
          <a:noFill/>
          <a:ln w="38100" cap="flat" cmpd="sng" algn="ctr">
            <a:solidFill>
              <a:srgbClr val="FF0000"/>
            </a:solidFill>
            <a:prstDash val="solid"/>
            <a:miter lim="800000"/>
            <a:headEnd type="none" w="med" len="med"/>
            <a:tailEnd type="none" w="med" len="med"/>
          </a:ln>
          <a:effectLst/>
        </p:spPr>
      </p:cxnSp>
      <p:cxnSp>
        <p:nvCxnSpPr>
          <p:cNvPr id="39" name="Straight Connector 38"/>
          <p:cNvCxnSpPr>
            <a:stCxn id="28" idx="6"/>
            <a:endCxn id="36" idx="1"/>
          </p:cNvCxnSpPr>
          <p:nvPr/>
        </p:nvCxnSpPr>
        <p:spPr bwMode="auto">
          <a:xfrm flipV="1">
            <a:off x="4191000" y="5372100"/>
            <a:ext cx="1600200" cy="38100"/>
          </a:xfrm>
          <a:prstGeom prst="line">
            <a:avLst/>
          </a:prstGeom>
          <a:noFill/>
          <a:ln w="38100" cap="flat" cmpd="sng" algn="ctr">
            <a:solidFill>
              <a:srgbClr val="660066"/>
            </a:solidFill>
            <a:prstDash val="solid"/>
            <a:miter lim="800000"/>
            <a:headEnd type="none" w="med" len="med"/>
            <a:tailEnd type="none" w="med" len="med"/>
          </a:ln>
          <a:effectLst/>
        </p:spPr>
      </p:cxnSp>
      <p:cxnSp>
        <p:nvCxnSpPr>
          <p:cNvPr id="44" name="Straight Connector 43"/>
          <p:cNvCxnSpPr>
            <a:stCxn id="34" idx="3"/>
            <a:endCxn id="28" idx="2"/>
          </p:cNvCxnSpPr>
          <p:nvPr/>
        </p:nvCxnSpPr>
        <p:spPr bwMode="auto">
          <a:xfrm>
            <a:off x="3124200" y="5372100"/>
            <a:ext cx="762000" cy="38100"/>
          </a:xfrm>
          <a:prstGeom prst="line">
            <a:avLst/>
          </a:prstGeom>
          <a:noFill/>
          <a:ln w="38100" cap="flat" cmpd="sng" algn="ctr">
            <a:solidFill>
              <a:srgbClr val="0000FF"/>
            </a:solidFill>
            <a:prstDash val="solid"/>
            <a:miter lim="800000"/>
            <a:headEnd type="none" w="med" len="med"/>
            <a:tailEnd type="none" w="med" len="med"/>
          </a:ln>
          <a:effectLst/>
        </p:spPr>
      </p:cxnSp>
      <p:sp>
        <p:nvSpPr>
          <p:cNvPr id="37" name="TextBox 36"/>
          <p:cNvSpPr txBox="1"/>
          <p:nvPr/>
        </p:nvSpPr>
        <p:spPr>
          <a:xfrm>
            <a:off x="2218332" y="6261768"/>
            <a:ext cx="4953700" cy="461665"/>
          </a:xfrm>
          <a:prstGeom prst="rect">
            <a:avLst/>
          </a:prstGeom>
          <a:noFill/>
        </p:spPr>
        <p:txBody>
          <a:bodyPr wrap="none" rtlCol="0">
            <a:spAutoFit/>
          </a:bodyPr>
          <a:lstStyle/>
          <a:p>
            <a:r>
              <a:rPr lang="en-US" sz="2400" dirty="0">
                <a:solidFill>
                  <a:srgbClr val="FF0000"/>
                </a:solidFill>
              </a:rPr>
              <a:t>What distance measure should we use?</a:t>
            </a:r>
          </a:p>
        </p:txBody>
      </p:sp>
    </p:spTree>
    <p:extLst>
      <p:ext uri="{BB962C8B-B14F-4D97-AF65-F5344CB8AC3E}">
        <p14:creationId xmlns:p14="http://schemas.microsoft.com/office/powerpoint/2010/main" val="1151642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p>
        </p:txBody>
      </p:sp>
      <p:sp>
        <p:nvSpPr>
          <p:cNvPr id="3" name="Content Placeholder 2"/>
          <p:cNvSpPr>
            <a:spLocks noGrp="1"/>
          </p:cNvSpPr>
          <p:nvPr>
            <p:ph idx="1"/>
          </p:nvPr>
        </p:nvSpPr>
        <p:spPr>
          <a:xfrm>
            <a:off x="685800" y="1752600"/>
            <a:ext cx="2057400" cy="533400"/>
          </a:xfrm>
        </p:spPr>
        <p:txBody>
          <a:bodyPr/>
          <a:lstStyle/>
          <a:p>
            <a:pPr marL="0" indent="0">
              <a:buNone/>
            </a:pPr>
            <a:r>
              <a:rPr lang="en-US" dirty="0"/>
              <a:t>Euclidean:</a:t>
            </a:r>
          </a:p>
          <a:p>
            <a:pPr marL="0" indent="0">
              <a:buNone/>
            </a:pPr>
            <a:endParaRPr lang="en-US" dirty="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31354597"/>
              </p:ext>
            </p:extLst>
          </p:nvPr>
        </p:nvGraphicFramePr>
        <p:xfrm>
          <a:off x="1219200" y="2743200"/>
          <a:ext cx="3878317" cy="914400"/>
        </p:xfrm>
        <a:graphic>
          <a:graphicData uri="http://schemas.openxmlformats.org/presentationml/2006/ole">
            <mc:AlternateContent xmlns:mc="http://schemas.openxmlformats.org/markup-compatibility/2006">
              <mc:Choice xmlns:v="urn:schemas-microsoft-com:vml" Requires="v">
                <p:oleObj name="Equation" r:id="rId2" imgW="1554120" imgH="356400" progId="Equation.3">
                  <p:embed/>
                </p:oleObj>
              </mc:Choice>
              <mc:Fallback>
                <p:oleObj name="Equation" r:id="rId2" imgW="1554120" imgH="356400" progId="Equation.3">
                  <p:embed/>
                  <p:pic>
                    <p:nvPicPr>
                      <p:cNvPr id="0" name="Picture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743200"/>
                        <a:ext cx="387831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743200" y="4724400"/>
            <a:ext cx="3820452" cy="523220"/>
          </a:xfrm>
          <a:prstGeom prst="rect">
            <a:avLst/>
          </a:prstGeom>
          <a:noFill/>
        </p:spPr>
        <p:txBody>
          <a:bodyPr wrap="none" rtlCol="0">
            <a:spAutoFit/>
          </a:bodyPr>
          <a:lstStyle/>
          <a:p>
            <a:r>
              <a:rPr lang="en-US" sz="2800" dirty="0">
                <a:solidFill>
                  <a:srgbClr val="0000FF"/>
                </a:solidFill>
              </a:rPr>
              <a:t>good for spatial data</a:t>
            </a:r>
          </a:p>
        </p:txBody>
      </p:sp>
    </p:spTree>
    <p:extLst>
      <p:ext uri="{BB962C8B-B14F-4D97-AF65-F5344CB8AC3E}">
        <p14:creationId xmlns:p14="http://schemas.microsoft.com/office/powerpoint/2010/main" val="87089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612648" y="6016260"/>
            <a:ext cx="7765317" cy="461665"/>
          </a:xfrm>
          <a:prstGeom prst="rect">
            <a:avLst/>
          </a:prstGeom>
        </p:spPr>
        <p:txBody>
          <a:bodyPr wrap="none">
            <a:spAutoFit/>
          </a:bodyPr>
          <a:lstStyle/>
          <a:p>
            <a:r>
              <a:rPr lang="en-US" sz="2400" dirty="0" err="1">
                <a:solidFill>
                  <a:srgbClr val="0000FF"/>
                </a:solidFill>
              </a:rPr>
              <a:t>Unupervised</a:t>
            </a:r>
            <a:r>
              <a:rPr lang="en-US" sz="2400" dirty="0">
                <a:solidFill>
                  <a:srgbClr val="0000FF"/>
                </a:solidFill>
              </a:rPr>
              <a:t> learning: given data, i.e. examples, but no labels</a:t>
            </a:r>
          </a:p>
        </p:txBody>
      </p:sp>
    </p:spTree>
    <p:extLst>
      <p:ext uri="{BB962C8B-B14F-4D97-AF65-F5344CB8AC3E}">
        <p14:creationId xmlns:p14="http://schemas.microsoft.com/office/powerpoint/2010/main" val="4072518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dirty="0"/>
              <a:t>Clustering documents (e.g. wine data)</a:t>
            </a:r>
          </a:p>
        </p:txBody>
      </p:sp>
      <p:sp>
        <p:nvSpPr>
          <p:cNvPr id="28675" name="Content Placeholder 2"/>
          <p:cNvSpPr>
            <a:spLocks noGrp="1"/>
          </p:cNvSpPr>
          <p:nvPr>
            <p:ph idx="1"/>
          </p:nvPr>
        </p:nvSpPr>
        <p:spPr>
          <a:xfrm>
            <a:off x="152400" y="1752600"/>
            <a:ext cx="8610600" cy="2057400"/>
          </a:xfrm>
        </p:spPr>
        <p:txBody>
          <a:bodyPr>
            <a:normAutofit/>
          </a:bodyPr>
          <a:lstStyle/>
          <a:p>
            <a:pPr marL="0" indent="0" eaLnBrk="1" hangingPunct="1">
              <a:buNone/>
            </a:pPr>
            <a:r>
              <a:rPr lang="en-US" sz="2400" dirty="0"/>
              <a:t>One feature for each word.  The value is the number of times that word occurs.</a:t>
            </a:r>
          </a:p>
          <a:p>
            <a:pPr marL="0" indent="0" eaLnBrk="1" hangingPunct="1">
              <a:buNone/>
            </a:pPr>
            <a:endParaRPr lang="en-US" sz="2400" dirty="0"/>
          </a:p>
          <a:p>
            <a:pPr marL="0" indent="0" eaLnBrk="1" hangingPunct="1">
              <a:buNone/>
            </a:pPr>
            <a:r>
              <a:rPr lang="en-US" sz="2400" dirty="0"/>
              <a:t>Documents are points or vectors in this space</a:t>
            </a:r>
          </a:p>
        </p:txBody>
      </p:sp>
      <p:grpSp>
        <p:nvGrpSpPr>
          <p:cNvPr id="4" name="Group 4"/>
          <p:cNvGrpSpPr>
            <a:grpSpLocks/>
          </p:cNvGrpSpPr>
          <p:nvPr/>
        </p:nvGrpSpPr>
        <p:grpSpPr bwMode="auto">
          <a:xfrm>
            <a:off x="1752600" y="3741725"/>
            <a:ext cx="5029200" cy="3048000"/>
            <a:chOff x="1602" y="1317"/>
            <a:chExt cx="2556" cy="1686"/>
          </a:xfrm>
        </p:grpSpPr>
        <p:pic>
          <p:nvPicPr>
            <p:cNvPr id="5" name="Picture 5" descr="RR-vs"/>
            <p:cNvPicPr>
              <a:picLocks noChangeAspect="1" noChangeArrowheads="1"/>
            </p:cNvPicPr>
            <p:nvPr/>
          </p:nvPicPr>
          <p:blipFill>
            <a:blip r:embed="rId2"/>
            <a:srcRect/>
            <a:stretch>
              <a:fillRect/>
            </a:stretch>
          </p:blipFill>
          <p:spPr bwMode="auto">
            <a:xfrm>
              <a:off x="1602" y="1317"/>
              <a:ext cx="2556" cy="1686"/>
            </a:xfrm>
            <a:prstGeom prst="rect">
              <a:avLst/>
            </a:prstGeom>
            <a:noFill/>
          </p:spPr>
        </p:pic>
        <p:sp>
          <p:nvSpPr>
            <p:cNvPr id="6" name="Line 6"/>
            <p:cNvSpPr>
              <a:spLocks noChangeShapeType="1"/>
            </p:cNvSpPr>
            <p:nvPr/>
          </p:nvSpPr>
          <p:spPr bwMode="auto">
            <a:xfrm flipV="1">
              <a:off x="2112" y="1584"/>
              <a:ext cx="144" cy="672"/>
            </a:xfrm>
            <a:prstGeom prst="line">
              <a:avLst/>
            </a:prstGeom>
            <a:noFill/>
            <a:ln w="28575">
              <a:solidFill>
                <a:schemeClr val="hlink"/>
              </a:solidFill>
              <a:round/>
              <a:headEnd type="none" w="sm" len="sm"/>
              <a:tailEnd type="triangle" w="med" len="med"/>
            </a:ln>
            <a:effectLst/>
          </p:spPr>
          <p:txBody>
            <a:bodyPr wrap="none" anchor="ctr">
              <a:prstTxWarp prst="textNoShape">
                <a:avLst/>
              </a:prstTxWarp>
            </a:bodyPr>
            <a:lstStyle/>
            <a:p>
              <a:endParaRPr lang="en-US"/>
            </a:p>
          </p:txBody>
        </p:sp>
        <p:sp>
          <p:nvSpPr>
            <p:cNvPr id="7" name="Line 7"/>
            <p:cNvSpPr>
              <a:spLocks noChangeShapeType="1"/>
            </p:cNvSpPr>
            <p:nvPr/>
          </p:nvSpPr>
          <p:spPr bwMode="auto">
            <a:xfrm flipV="1">
              <a:off x="2160" y="1872"/>
              <a:ext cx="336" cy="384"/>
            </a:xfrm>
            <a:prstGeom prst="line">
              <a:avLst/>
            </a:prstGeom>
            <a:noFill/>
            <a:ln w="28575">
              <a:solidFill>
                <a:schemeClr val="hlink"/>
              </a:solidFill>
              <a:round/>
              <a:headEnd type="none" w="sm" len="sm"/>
              <a:tailEnd type="triangle" w="med" len="med"/>
            </a:ln>
            <a:effectLst/>
          </p:spPr>
          <p:txBody>
            <a:bodyPr wrap="none" anchor="ctr">
              <a:prstTxWarp prst="textNoShape">
                <a:avLst/>
              </a:prstTxWarp>
            </a:bodyPr>
            <a:lstStyle/>
            <a:p>
              <a:endParaRPr lang="en-US"/>
            </a:p>
          </p:txBody>
        </p:sp>
        <p:sp>
          <p:nvSpPr>
            <p:cNvPr id="8" name="Line 8"/>
            <p:cNvSpPr>
              <a:spLocks noChangeShapeType="1"/>
            </p:cNvSpPr>
            <p:nvPr/>
          </p:nvSpPr>
          <p:spPr bwMode="auto">
            <a:xfrm flipV="1">
              <a:off x="2160" y="2160"/>
              <a:ext cx="1200" cy="96"/>
            </a:xfrm>
            <a:prstGeom prst="line">
              <a:avLst/>
            </a:prstGeom>
            <a:noFill/>
            <a:ln w="28575">
              <a:solidFill>
                <a:schemeClr val="hlink"/>
              </a:solidFill>
              <a:round/>
              <a:headEnd type="none" w="sm" len="sm"/>
              <a:tailEnd type="triangle" w="med" len="med"/>
            </a:ln>
            <a:effectLst/>
          </p:spPr>
          <p:txBody>
            <a:bodyPr wrap="none" anchor="ctr">
              <a:prstTxWarp prst="textNoShape">
                <a:avLst/>
              </a:prstTxWarp>
            </a:bodyPr>
            <a:lstStyle/>
            <a:p>
              <a:endParaRPr lang="en-US"/>
            </a:p>
          </p:txBody>
        </p:sp>
        <p:sp>
          <p:nvSpPr>
            <p:cNvPr id="9" name="Line 9"/>
            <p:cNvSpPr>
              <a:spLocks noChangeShapeType="1"/>
            </p:cNvSpPr>
            <p:nvPr/>
          </p:nvSpPr>
          <p:spPr bwMode="auto">
            <a:xfrm>
              <a:off x="2160" y="2304"/>
              <a:ext cx="912" cy="48"/>
            </a:xfrm>
            <a:prstGeom prst="line">
              <a:avLst/>
            </a:prstGeom>
            <a:noFill/>
            <a:ln w="28575">
              <a:solidFill>
                <a:schemeClr val="hlink"/>
              </a:solidFill>
              <a:round/>
              <a:headEnd type="none" w="sm" len="sm"/>
              <a:tailEnd type="triangle" w="med" len="med"/>
            </a:ln>
            <a:effectLst/>
          </p:spPr>
          <p:txBody>
            <a:bodyPr wrap="none" anchor="ctr">
              <a:prstTxWarp prst="textNoShape">
                <a:avLst/>
              </a:prstTxWarp>
            </a:bodyPr>
            <a:lstStyle/>
            <a:p>
              <a:endParaRPr lang="en-US"/>
            </a:p>
          </p:txBody>
        </p:sp>
        <p:sp>
          <p:nvSpPr>
            <p:cNvPr id="10" name="Line 10"/>
            <p:cNvSpPr>
              <a:spLocks noChangeShapeType="1"/>
            </p:cNvSpPr>
            <p:nvPr/>
          </p:nvSpPr>
          <p:spPr bwMode="auto">
            <a:xfrm>
              <a:off x="2112" y="2304"/>
              <a:ext cx="672" cy="192"/>
            </a:xfrm>
            <a:prstGeom prst="line">
              <a:avLst/>
            </a:prstGeom>
            <a:noFill/>
            <a:ln w="28575">
              <a:solidFill>
                <a:schemeClr val="hlink"/>
              </a:solidFill>
              <a:round/>
              <a:headEnd type="none" w="sm" len="sm"/>
              <a:tailEnd type="triangle" w="med" len="me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302081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228601"/>
            <a:ext cx="7315200" cy="1054100"/>
          </a:xfrm>
        </p:spPr>
        <p:txBody>
          <a:bodyPr/>
          <a:lstStyle/>
          <a:p>
            <a:pPr eaLnBrk="1" hangingPunct="1"/>
            <a:r>
              <a:rPr lang="en-US" sz="3200" b="0" dirty="0"/>
              <a:t>When Euclidean distance doesn’t work</a:t>
            </a:r>
          </a:p>
        </p:txBody>
      </p:sp>
      <p:pic>
        <p:nvPicPr>
          <p:cNvPr id="31747" name="Content Placeholder 3" descr="vs1.gif"/>
          <p:cNvPicPr>
            <a:picLocks noGrp="1" noChangeAspect="1"/>
          </p:cNvPicPr>
          <p:nvPr>
            <p:ph idx="1"/>
          </p:nvPr>
        </p:nvPicPr>
        <p:blipFill>
          <a:blip r:embed="rId2"/>
          <a:srcRect/>
          <a:stretch>
            <a:fillRect/>
          </a:stretch>
        </p:blipFill>
        <p:spPr>
          <a:xfrm>
            <a:off x="3657600" y="1600200"/>
            <a:ext cx="5257800" cy="4114800"/>
          </a:xfrm>
        </p:spPr>
      </p:pic>
      <p:sp>
        <p:nvSpPr>
          <p:cNvPr id="11" name="TextBox 10"/>
          <p:cNvSpPr txBox="1"/>
          <p:nvPr/>
        </p:nvSpPr>
        <p:spPr>
          <a:xfrm>
            <a:off x="228600" y="2937808"/>
            <a:ext cx="3276600" cy="1938992"/>
          </a:xfrm>
          <a:prstGeom prst="rect">
            <a:avLst/>
          </a:prstGeom>
          <a:noFill/>
        </p:spPr>
        <p:txBody>
          <a:bodyPr wrap="square" rtlCol="0">
            <a:spAutoFit/>
          </a:bodyPr>
          <a:lstStyle/>
          <a:p>
            <a:r>
              <a:rPr lang="en-US" sz="2000" dirty="0">
                <a:solidFill>
                  <a:srgbClr val="FF0000"/>
                </a:solidFill>
              </a:rPr>
              <a:t>Which document is closest to q using Euclidian distance?</a:t>
            </a:r>
          </a:p>
          <a:p>
            <a:endParaRPr lang="en-US" sz="2000" dirty="0">
              <a:solidFill>
                <a:srgbClr val="FF0000"/>
              </a:solidFill>
            </a:endParaRPr>
          </a:p>
          <a:p>
            <a:r>
              <a:rPr lang="en-US" sz="2000" dirty="0">
                <a:solidFill>
                  <a:srgbClr val="FF0000"/>
                </a:solidFill>
              </a:rPr>
              <a:t>Which do you think should be closer?</a:t>
            </a:r>
          </a:p>
        </p:txBody>
      </p:sp>
    </p:spTree>
    <p:extLst>
      <p:ext uri="{BB962C8B-B14F-4D97-AF65-F5344CB8AC3E}">
        <p14:creationId xmlns:p14="http://schemas.microsoft.com/office/powerpoint/2010/main" val="267007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228601"/>
            <a:ext cx="7315200" cy="1054100"/>
          </a:xfrm>
        </p:spPr>
        <p:txBody>
          <a:bodyPr/>
          <a:lstStyle/>
          <a:p>
            <a:pPr eaLnBrk="1" hangingPunct="1"/>
            <a:r>
              <a:rPr lang="en-US" sz="4000" b="0" dirty="0"/>
              <a:t>Issues with Euclidian distance</a:t>
            </a:r>
          </a:p>
        </p:txBody>
      </p:sp>
      <p:pic>
        <p:nvPicPr>
          <p:cNvPr id="31747" name="Content Placeholder 3" descr="vs1.gif"/>
          <p:cNvPicPr>
            <a:picLocks noGrp="1" noChangeAspect="1"/>
          </p:cNvPicPr>
          <p:nvPr>
            <p:ph idx="1"/>
          </p:nvPr>
        </p:nvPicPr>
        <p:blipFill>
          <a:blip r:embed="rId2"/>
          <a:srcRect/>
          <a:stretch>
            <a:fillRect/>
          </a:stretch>
        </p:blipFill>
        <p:spPr>
          <a:xfrm>
            <a:off x="3657600" y="1600200"/>
            <a:ext cx="5257800" cy="4114800"/>
          </a:xfrm>
        </p:spPr>
      </p:pic>
      <p:sp>
        <p:nvSpPr>
          <p:cNvPr id="31748" name="Text Placeholder 4"/>
          <p:cNvSpPr>
            <a:spLocks noGrp="1"/>
          </p:cNvSpPr>
          <p:nvPr>
            <p:ph type="body" sz="half" idx="2"/>
          </p:nvPr>
        </p:nvSpPr>
        <p:spPr>
          <a:xfrm>
            <a:off x="152400" y="1905001"/>
            <a:ext cx="3276600" cy="4691063"/>
          </a:xfrm>
        </p:spPr>
        <p:txBody>
          <a:bodyPr/>
          <a:lstStyle/>
          <a:p>
            <a:pPr eaLnBrk="1" hangingPunct="1"/>
            <a:r>
              <a:rPr lang="en-US" sz="2000" dirty="0"/>
              <a:t>the Euclidean distance between </a:t>
            </a:r>
            <a:r>
              <a:rPr lang="en-US" sz="2000" i="1" dirty="0">
                <a:solidFill>
                  <a:srgbClr val="0000FF"/>
                </a:solidFill>
              </a:rPr>
              <a:t>q </a:t>
            </a:r>
            <a:r>
              <a:rPr lang="en-US" sz="2000" dirty="0"/>
              <a:t>and </a:t>
            </a:r>
            <a:r>
              <a:rPr lang="en-US" sz="2000" i="1" dirty="0">
                <a:solidFill>
                  <a:srgbClr val="0000FF"/>
                </a:solidFill>
              </a:rPr>
              <a:t>d</a:t>
            </a:r>
            <a:r>
              <a:rPr lang="en-US" sz="2000" i="1" baseline="-25000" dirty="0">
                <a:solidFill>
                  <a:srgbClr val="0000FF"/>
                </a:solidFill>
              </a:rPr>
              <a:t>2</a:t>
            </a:r>
            <a:r>
              <a:rPr lang="en-US" sz="2000" dirty="0"/>
              <a:t> is large</a:t>
            </a:r>
          </a:p>
          <a:p>
            <a:pPr eaLnBrk="1" hangingPunct="1"/>
            <a:endParaRPr lang="en-US" sz="2000" dirty="0"/>
          </a:p>
          <a:p>
            <a:pPr eaLnBrk="1" hangingPunct="1"/>
            <a:r>
              <a:rPr lang="en-US" sz="2000" dirty="0"/>
              <a:t>but, the distribution of terms in the query </a:t>
            </a:r>
            <a:r>
              <a:rPr lang="en-US" sz="2000" i="1" dirty="0">
                <a:solidFill>
                  <a:srgbClr val="0000FF"/>
                </a:solidFill>
              </a:rPr>
              <a:t>q</a:t>
            </a:r>
            <a:r>
              <a:rPr lang="en-US" sz="2000" i="1" dirty="0"/>
              <a:t> </a:t>
            </a:r>
            <a:r>
              <a:rPr lang="en-US" sz="2000" dirty="0"/>
              <a:t>and the distribution of terms in the document </a:t>
            </a:r>
            <a:r>
              <a:rPr lang="en-US" sz="2000" i="1" dirty="0">
                <a:solidFill>
                  <a:srgbClr val="0000FF"/>
                </a:solidFill>
              </a:rPr>
              <a:t>d</a:t>
            </a:r>
            <a:r>
              <a:rPr lang="en-US" sz="2000" i="1" baseline="-25000" dirty="0">
                <a:solidFill>
                  <a:srgbClr val="0000FF"/>
                </a:solidFill>
              </a:rPr>
              <a:t>2</a:t>
            </a:r>
            <a:r>
              <a:rPr lang="en-US" sz="2000" dirty="0"/>
              <a:t> are very similar</a:t>
            </a:r>
          </a:p>
          <a:p>
            <a:pPr eaLnBrk="1" hangingPunct="1"/>
            <a:endParaRPr lang="en-US" sz="2000" dirty="0"/>
          </a:p>
          <a:p>
            <a:pPr eaLnBrk="1" hangingPunct="1"/>
            <a:r>
              <a:rPr lang="en-US" sz="2000" dirty="0">
                <a:solidFill>
                  <a:srgbClr val="008000"/>
                </a:solidFill>
              </a:rPr>
              <a:t>This is not what we want!</a:t>
            </a:r>
          </a:p>
        </p:txBody>
      </p:sp>
    </p:spTree>
    <p:extLst>
      <p:ext uri="{BB962C8B-B14F-4D97-AF65-F5344CB8AC3E}">
        <p14:creationId xmlns:p14="http://schemas.microsoft.com/office/powerpoint/2010/main" val="224616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p:sp>
        <p:nvSpPr>
          <p:cNvPr id="4" name="TextBox 3"/>
          <p:cNvSpPr txBox="1"/>
          <p:nvPr/>
        </p:nvSpPr>
        <p:spPr>
          <a:xfrm>
            <a:off x="1934379" y="841790"/>
            <a:ext cx="184666" cy="461665"/>
          </a:xfrm>
          <a:prstGeom prst="rect">
            <a:avLst/>
          </a:prstGeom>
          <a:noFill/>
        </p:spPr>
        <p:txBody>
          <a:bodyPr wrap="none" rtlCol="0">
            <a:spAutoFit/>
          </a:bodyPr>
          <a:lstStyle/>
          <a:p>
            <a:endParaRPr lang="en-US" dirty="0"/>
          </a:p>
        </p:txBody>
      </p:sp>
      <p:graphicFrame>
        <p:nvGraphicFramePr>
          <p:cNvPr id="5" name="Content Placeholder 3"/>
          <p:cNvGraphicFramePr>
            <a:graphicFrameLocks noGrp="1" noChangeAspect="1"/>
          </p:cNvGraphicFramePr>
          <p:nvPr>
            <p:ph idx="1"/>
            <p:extLst>
              <p:ext uri="{D42A27DB-BD31-4B8C-83A1-F6EECF244321}">
                <p14:modId xmlns:p14="http://schemas.microsoft.com/office/powerpoint/2010/main" val="1589716723"/>
              </p:ext>
            </p:extLst>
          </p:nvPr>
        </p:nvGraphicFramePr>
        <p:xfrm>
          <a:off x="838200" y="1709738"/>
          <a:ext cx="6026150" cy="1423987"/>
        </p:xfrm>
        <a:graphic>
          <a:graphicData uri="http://schemas.openxmlformats.org/presentationml/2006/ole">
            <mc:AlternateContent xmlns:mc="http://schemas.openxmlformats.org/markup-compatibility/2006">
              <mc:Choice xmlns:v="urn:schemas-microsoft-com:vml" Requires="v">
                <p:oleObj name="Equation" r:id="rId2" imgW="2779200" imgH="649080" progId="Equation.3">
                  <p:embed/>
                </p:oleObj>
              </mc:Choice>
              <mc:Fallback>
                <p:oleObj name="Equation" r:id="rId2" imgW="2779200" imgH="649080" progId="Equation.3">
                  <p:embed/>
                  <p:pic>
                    <p:nvPicPr>
                      <p:cNvPr id="0" name="Picture 9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09738"/>
                        <a:ext cx="6026150" cy="1423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Connector 5"/>
          <p:cNvCxnSpPr/>
          <p:nvPr/>
        </p:nvCxnSpPr>
        <p:spPr bwMode="auto">
          <a:xfrm>
            <a:off x="457200" y="4114800"/>
            <a:ext cx="0" cy="2286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7" name="Straight Connector 6"/>
          <p:cNvCxnSpPr/>
          <p:nvPr/>
        </p:nvCxnSpPr>
        <p:spPr bwMode="auto">
          <a:xfrm flipH="1">
            <a:off x="457200" y="6400800"/>
            <a:ext cx="2971800" cy="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8" name="Straight Arrow Connector 7"/>
          <p:cNvCxnSpPr/>
          <p:nvPr/>
        </p:nvCxnSpPr>
        <p:spPr bwMode="auto">
          <a:xfrm flipV="1">
            <a:off x="457200" y="4648200"/>
            <a:ext cx="914400" cy="1752600"/>
          </a:xfrm>
          <a:prstGeom prst="straightConnector1">
            <a:avLst/>
          </a:prstGeom>
          <a:gradFill rotWithShape="0">
            <a:gsLst>
              <a:gs pos="0">
                <a:srgbClr val="A50021"/>
              </a:gs>
              <a:gs pos="100000">
                <a:schemeClr val="tx1"/>
              </a:gs>
            </a:gsLst>
            <a:lin ang="0" scaled="1"/>
          </a:gradFill>
          <a:ln w="9525" cap="flat" cmpd="sng" algn="ctr">
            <a:solidFill>
              <a:srgbClr val="FF0000"/>
            </a:solidFill>
            <a:prstDash val="solid"/>
            <a:miter lim="800000"/>
            <a:headEnd type="none" w="med" len="med"/>
            <a:tailEnd type="arrow"/>
          </a:ln>
          <a:effectLst/>
        </p:spPr>
      </p:cxnSp>
      <p:cxnSp>
        <p:nvCxnSpPr>
          <p:cNvPr id="9" name="Straight Arrow Connector 8"/>
          <p:cNvCxnSpPr/>
          <p:nvPr/>
        </p:nvCxnSpPr>
        <p:spPr bwMode="auto">
          <a:xfrm flipV="1">
            <a:off x="457200" y="5562600"/>
            <a:ext cx="3352800" cy="838200"/>
          </a:xfrm>
          <a:prstGeom prst="straightConnector1">
            <a:avLst/>
          </a:prstGeom>
          <a:gradFill rotWithShape="0">
            <a:gsLst>
              <a:gs pos="0">
                <a:srgbClr val="A50021"/>
              </a:gs>
              <a:gs pos="100000">
                <a:schemeClr val="tx1"/>
              </a:gs>
            </a:gsLst>
            <a:lin ang="0" scaled="1"/>
          </a:gradFill>
          <a:ln w="9525" cap="flat" cmpd="sng" algn="ctr">
            <a:solidFill>
              <a:srgbClr val="008000"/>
            </a:solidFill>
            <a:prstDash val="solid"/>
            <a:miter lim="800000"/>
            <a:headEnd type="none" w="med" len="med"/>
            <a:tailEnd type="arrow"/>
          </a:ln>
          <a:effectLst/>
        </p:spPr>
      </p:cxnSp>
      <p:cxnSp>
        <p:nvCxnSpPr>
          <p:cNvPr id="10" name="Straight Arrow Connector 9"/>
          <p:cNvCxnSpPr/>
          <p:nvPr/>
        </p:nvCxnSpPr>
        <p:spPr bwMode="auto">
          <a:xfrm flipV="1">
            <a:off x="457200" y="4191000"/>
            <a:ext cx="3048000" cy="2209800"/>
          </a:xfrm>
          <a:prstGeom prst="straightConnector1">
            <a:avLst/>
          </a:prstGeom>
          <a:gradFill rotWithShape="0">
            <a:gsLst>
              <a:gs pos="0">
                <a:srgbClr val="A50021"/>
              </a:gs>
              <a:gs pos="100000">
                <a:schemeClr val="tx1"/>
              </a:gs>
            </a:gsLst>
            <a:lin ang="0" scaled="1"/>
          </a:gradFill>
          <a:ln w="9525" cap="flat" cmpd="sng" algn="ctr">
            <a:solidFill>
              <a:srgbClr val="0000FF"/>
            </a:solidFill>
            <a:prstDash val="solid"/>
            <a:miter lim="800000"/>
            <a:headEnd type="none" w="med" len="med"/>
            <a:tailEnd type="arrow"/>
          </a:ln>
          <a:effectLst/>
        </p:spPr>
      </p:cxnSp>
      <p:cxnSp>
        <p:nvCxnSpPr>
          <p:cNvPr id="11" name="Straight Connector 10"/>
          <p:cNvCxnSpPr/>
          <p:nvPr/>
        </p:nvCxnSpPr>
        <p:spPr bwMode="auto">
          <a:xfrm>
            <a:off x="5575300" y="4343400"/>
            <a:ext cx="0" cy="2286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2" name="Straight Connector 11"/>
          <p:cNvCxnSpPr/>
          <p:nvPr/>
        </p:nvCxnSpPr>
        <p:spPr bwMode="auto">
          <a:xfrm flipH="1">
            <a:off x="5575300" y="6629400"/>
            <a:ext cx="2971800" cy="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3" name="Straight Arrow Connector 12"/>
          <p:cNvCxnSpPr/>
          <p:nvPr/>
        </p:nvCxnSpPr>
        <p:spPr bwMode="auto">
          <a:xfrm flipV="1">
            <a:off x="5575300" y="5791200"/>
            <a:ext cx="444500" cy="838200"/>
          </a:xfrm>
          <a:prstGeom prst="straightConnector1">
            <a:avLst/>
          </a:prstGeom>
          <a:gradFill rotWithShape="0">
            <a:gsLst>
              <a:gs pos="0">
                <a:srgbClr val="A50021"/>
              </a:gs>
              <a:gs pos="100000">
                <a:schemeClr val="tx1"/>
              </a:gs>
            </a:gsLst>
            <a:lin ang="0" scaled="1"/>
          </a:gradFill>
          <a:ln w="9525" cap="flat" cmpd="sng" algn="ctr">
            <a:solidFill>
              <a:srgbClr val="FF0000"/>
            </a:solidFill>
            <a:prstDash val="solid"/>
            <a:miter lim="800000"/>
            <a:headEnd type="none" w="med" len="med"/>
            <a:tailEnd type="arrow"/>
          </a:ln>
          <a:effectLst/>
        </p:spPr>
      </p:cxnSp>
      <p:cxnSp>
        <p:nvCxnSpPr>
          <p:cNvPr id="14" name="Straight Arrow Connector 13"/>
          <p:cNvCxnSpPr/>
          <p:nvPr/>
        </p:nvCxnSpPr>
        <p:spPr bwMode="auto">
          <a:xfrm flipV="1">
            <a:off x="5575300" y="6400800"/>
            <a:ext cx="901700" cy="228600"/>
          </a:xfrm>
          <a:prstGeom prst="straightConnector1">
            <a:avLst/>
          </a:prstGeom>
          <a:gradFill rotWithShape="0">
            <a:gsLst>
              <a:gs pos="0">
                <a:srgbClr val="A50021"/>
              </a:gs>
              <a:gs pos="100000">
                <a:schemeClr val="tx1"/>
              </a:gs>
            </a:gsLst>
            <a:lin ang="0" scaled="1"/>
          </a:gradFill>
          <a:ln w="9525" cap="flat" cmpd="sng" algn="ctr">
            <a:solidFill>
              <a:srgbClr val="008000"/>
            </a:solidFill>
            <a:prstDash val="solid"/>
            <a:miter lim="800000"/>
            <a:headEnd type="none" w="med" len="med"/>
            <a:tailEnd type="arrow"/>
          </a:ln>
          <a:effectLst/>
        </p:spPr>
      </p:cxnSp>
      <p:cxnSp>
        <p:nvCxnSpPr>
          <p:cNvPr id="15" name="Straight Arrow Connector 14"/>
          <p:cNvCxnSpPr/>
          <p:nvPr/>
        </p:nvCxnSpPr>
        <p:spPr bwMode="auto">
          <a:xfrm flipV="1">
            <a:off x="5575300" y="6096000"/>
            <a:ext cx="749300" cy="533400"/>
          </a:xfrm>
          <a:prstGeom prst="straightConnector1">
            <a:avLst/>
          </a:prstGeom>
          <a:gradFill rotWithShape="0">
            <a:gsLst>
              <a:gs pos="0">
                <a:srgbClr val="A50021"/>
              </a:gs>
              <a:gs pos="100000">
                <a:schemeClr val="tx1"/>
              </a:gs>
            </a:gsLst>
            <a:lin ang="0" scaled="1"/>
          </a:gradFill>
          <a:ln w="9525" cap="flat" cmpd="sng" algn="ctr">
            <a:solidFill>
              <a:srgbClr val="0000FF"/>
            </a:solidFill>
            <a:prstDash val="solid"/>
            <a:miter lim="800000"/>
            <a:headEnd type="none" w="med" len="med"/>
            <a:tailEnd type="arrow"/>
          </a:ln>
          <a:effectLst/>
        </p:spPr>
      </p:cxnSp>
      <p:sp>
        <p:nvSpPr>
          <p:cNvPr id="16" name="Right Arrow 15"/>
          <p:cNvSpPr/>
          <p:nvPr/>
        </p:nvSpPr>
        <p:spPr bwMode="auto">
          <a:xfrm>
            <a:off x="4343400" y="5257800"/>
            <a:ext cx="609600" cy="533400"/>
          </a:xfrm>
          <a:prstGeom prst="rightArrow">
            <a:avLst/>
          </a:prstGeom>
          <a:solidFill>
            <a:schemeClr val="tx2">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34" charset="0"/>
            </a:endParaRPr>
          </a:p>
        </p:txBody>
      </p:sp>
      <p:sp>
        <p:nvSpPr>
          <p:cNvPr id="18" name="TextBox 17"/>
          <p:cNvSpPr txBox="1"/>
          <p:nvPr/>
        </p:nvSpPr>
        <p:spPr>
          <a:xfrm>
            <a:off x="4191000" y="3270870"/>
            <a:ext cx="3463658" cy="830997"/>
          </a:xfrm>
          <a:prstGeom prst="rect">
            <a:avLst/>
          </a:prstGeom>
          <a:noFill/>
        </p:spPr>
        <p:txBody>
          <a:bodyPr wrap="none" rtlCol="0">
            <a:spAutoFit/>
          </a:bodyPr>
          <a:lstStyle/>
          <a:p>
            <a:r>
              <a:rPr lang="en-US" sz="2400" dirty="0">
                <a:solidFill>
                  <a:srgbClr val="0000FF"/>
                </a:solidFill>
              </a:rPr>
              <a:t>correlated with the</a:t>
            </a:r>
            <a:br>
              <a:rPr lang="en-US" sz="2400" dirty="0">
                <a:solidFill>
                  <a:srgbClr val="0000FF"/>
                </a:solidFill>
              </a:rPr>
            </a:br>
            <a:r>
              <a:rPr lang="en-US" sz="2400" dirty="0">
                <a:solidFill>
                  <a:srgbClr val="0000FF"/>
                </a:solidFill>
              </a:rPr>
              <a:t>angle between two vectors</a:t>
            </a:r>
          </a:p>
        </p:txBody>
      </p:sp>
    </p:spTree>
    <p:extLst>
      <p:ext uri="{BB962C8B-B14F-4D97-AF65-F5344CB8AC3E}">
        <p14:creationId xmlns:p14="http://schemas.microsoft.com/office/powerpoint/2010/main" val="255071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distance</a:t>
            </a:r>
          </a:p>
        </p:txBody>
      </p:sp>
      <p:sp>
        <p:nvSpPr>
          <p:cNvPr id="3" name="Content Placeholder 2"/>
          <p:cNvSpPr>
            <a:spLocks noGrp="1"/>
          </p:cNvSpPr>
          <p:nvPr>
            <p:ph idx="1"/>
          </p:nvPr>
        </p:nvSpPr>
        <p:spPr>
          <a:xfrm>
            <a:off x="685800" y="1752600"/>
            <a:ext cx="7772400" cy="4800600"/>
          </a:xfrm>
        </p:spPr>
        <p:txBody>
          <a:bodyPr/>
          <a:lstStyle/>
          <a:p>
            <a:pPr marL="0" indent="0">
              <a:buNone/>
            </a:pPr>
            <a:r>
              <a:rPr lang="en-US" dirty="0"/>
              <a:t>cosine similarity is a similarity between 0 and 1, with things that are similar 1 and not 0</a:t>
            </a:r>
          </a:p>
          <a:p>
            <a:pPr marL="0" indent="0">
              <a:buNone/>
            </a:pPr>
            <a:endParaRPr lang="en-US" dirty="0"/>
          </a:p>
          <a:p>
            <a:pPr marL="0" indent="0">
              <a:buNone/>
            </a:pPr>
            <a:r>
              <a:rPr lang="en-US" dirty="0"/>
              <a:t>We want a distance measure, cosine distance:</a:t>
            </a:r>
          </a:p>
          <a:p>
            <a:pPr marL="0" indent="0">
              <a:buNone/>
            </a:pPr>
            <a:endParaRPr lang="en-US" dirty="0"/>
          </a:p>
          <a:p>
            <a:pPr marL="0" indent="0">
              <a:buNone/>
            </a:pPr>
            <a:endParaRPr lang="en-US" dirty="0"/>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3428668931"/>
              </p:ext>
            </p:extLst>
          </p:nvPr>
        </p:nvGraphicFramePr>
        <p:xfrm>
          <a:off x="1981200" y="3886200"/>
          <a:ext cx="3887304" cy="609600"/>
        </p:xfrm>
        <a:graphic>
          <a:graphicData uri="http://schemas.openxmlformats.org/presentationml/2006/ole">
            <mc:AlternateContent xmlns:mc="http://schemas.openxmlformats.org/markup-compatibility/2006">
              <mc:Choice xmlns:v="urn:schemas-microsoft-com:vml" Requires="v">
                <p:oleObj name="Equation" r:id="rId2" imgW="1279800" imgH="191880" progId="Equation.3">
                  <p:embed/>
                </p:oleObj>
              </mc:Choice>
              <mc:Fallback>
                <p:oleObj name="Equation" r:id="rId2" imgW="1279800" imgH="191880" progId="Equation.3">
                  <p:embed/>
                  <p:pic>
                    <p:nvPicPr>
                      <p:cNvPr id="0" name="Picture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86200"/>
                        <a:ext cx="3887304"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48632" y="5132136"/>
            <a:ext cx="7860632" cy="1200328"/>
          </a:xfrm>
          <a:prstGeom prst="rect">
            <a:avLst/>
          </a:prstGeom>
          <a:noFill/>
        </p:spPr>
        <p:txBody>
          <a:bodyPr wrap="square" rtlCol="0">
            <a:spAutoFit/>
          </a:bodyPr>
          <a:lstStyle/>
          <a:p>
            <a:pPr marL="342900" indent="-342900">
              <a:buFontTx/>
              <a:buChar char="-"/>
            </a:pPr>
            <a:r>
              <a:rPr lang="en-US" sz="2400" dirty="0">
                <a:solidFill>
                  <a:srgbClr val="0000FF"/>
                </a:solidFill>
              </a:rPr>
              <a:t>good for text data and many other “real world” data sets</a:t>
            </a:r>
          </a:p>
          <a:p>
            <a:pPr marL="342900" indent="-342900">
              <a:buFontTx/>
              <a:buChar char="-"/>
            </a:pPr>
            <a:r>
              <a:rPr lang="en-US" sz="2400" dirty="0">
                <a:solidFill>
                  <a:srgbClr val="0000FF"/>
                </a:solidFill>
              </a:rPr>
              <a:t>is computationally friendly since we only need to consider features that have non-zero values </a:t>
            </a:r>
            <a:r>
              <a:rPr lang="en-US" sz="2400" b="1" dirty="0">
                <a:solidFill>
                  <a:srgbClr val="0000FF"/>
                </a:solidFill>
              </a:rPr>
              <a:t>both</a:t>
            </a:r>
            <a:r>
              <a:rPr lang="en-US" sz="2400" dirty="0">
                <a:solidFill>
                  <a:srgbClr val="0000FF"/>
                </a:solidFill>
              </a:rPr>
              <a:t> examples</a:t>
            </a:r>
          </a:p>
        </p:txBody>
      </p:sp>
    </p:spTree>
    <p:extLst>
      <p:ext uri="{BB962C8B-B14F-4D97-AF65-F5344CB8AC3E}">
        <p14:creationId xmlns:p14="http://schemas.microsoft.com/office/powerpoint/2010/main" val="502697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a:t>K-means</a:t>
            </a:r>
          </a:p>
        </p:txBody>
      </p:sp>
      <p:sp>
        <p:nvSpPr>
          <p:cNvPr id="35844" name="Rectangle 3"/>
          <p:cNvSpPr>
            <a:spLocks noGrp="1" noChangeArrowheads="1"/>
          </p:cNvSpPr>
          <p:nvPr>
            <p:ph type="body" idx="1"/>
          </p:nvPr>
        </p:nvSpPr>
        <p:spPr>
          <a:xfrm>
            <a:off x="152400" y="1600200"/>
            <a:ext cx="8763000" cy="1524000"/>
          </a:xfrm>
        </p:spPr>
        <p:txBody>
          <a:bodyPr/>
          <a:lstStyle/>
          <a:p>
            <a:pPr marL="0" indent="0" eaLnBrk="1" hangingPunct="1">
              <a:buNone/>
            </a:pPr>
            <a:r>
              <a:rPr lang="en-US" sz="2400" dirty="0"/>
              <a:t>Iterate:</a:t>
            </a:r>
          </a:p>
          <a:p>
            <a:pPr lvl="1" eaLnBrk="1" hangingPunct="1"/>
            <a:r>
              <a:rPr lang="en-US" dirty="0"/>
              <a:t>Assign/cluster each example to closest center</a:t>
            </a:r>
          </a:p>
          <a:p>
            <a:pPr lvl="1" eaLnBrk="1" hangingPunct="1"/>
            <a:r>
              <a:rPr lang="en-US" dirty="0">
                <a:solidFill>
                  <a:srgbClr val="0000FF"/>
                </a:solidFill>
              </a:rPr>
              <a:t>Recalculate centers as the mean of the points in a cluster</a:t>
            </a:r>
          </a:p>
        </p:txBody>
      </p:sp>
      <p:sp>
        <p:nvSpPr>
          <p:cNvPr id="5" name="Oval 3"/>
          <p:cNvSpPr>
            <a:spLocks noChangeArrowheads="1"/>
          </p:cNvSpPr>
          <p:nvPr/>
        </p:nvSpPr>
        <p:spPr bwMode="auto">
          <a:xfrm>
            <a:off x="1447800" y="6172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6" name="Oval 4"/>
          <p:cNvSpPr>
            <a:spLocks noChangeArrowheads="1"/>
          </p:cNvSpPr>
          <p:nvPr/>
        </p:nvSpPr>
        <p:spPr bwMode="auto">
          <a:xfrm>
            <a:off x="1143000" y="55626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7" name="Oval 5"/>
          <p:cNvSpPr>
            <a:spLocks noChangeArrowheads="1"/>
          </p:cNvSpPr>
          <p:nvPr/>
        </p:nvSpPr>
        <p:spPr bwMode="auto">
          <a:xfrm>
            <a:off x="1905000" y="5257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8" name="Oval 6"/>
          <p:cNvSpPr>
            <a:spLocks noChangeArrowheads="1"/>
          </p:cNvSpPr>
          <p:nvPr/>
        </p:nvSpPr>
        <p:spPr bwMode="auto">
          <a:xfrm>
            <a:off x="7239000" y="44196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9" name="Oval 7"/>
          <p:cNvSpPr>
            <a:spLocks noChangeArrowheads="1"/>
          </p:cNvSpPr>
          <p:nvPr/>
        </p:nvSpPr>
        <p:spPr bwMode="auto">
          <a:xfrm>
            <a:off x="3886200" y="38100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10" name="Oval 8"/>
          <p:cNvSpPr>
            <a:spLocks noChangeArrowheads="1"/>
          </p:cNvSpPr>
          <p:nvPr/>
        </p:nvSpPr>
        <p:spPr bwMode="auto">
          <a:xfrm>
            <a:off x="4876800" y="3886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11" name="Oval 9"/>
          <p:cNvSpPr>
            <a:spLocks noChangeArrowheads="1"/>
          </p:cNvSpPr>
          <p:nvPr/>
        </p:nvSpPr>
        <p:spPr bwMode="auto">
          <a:xfrm>
            <a:off x="3962400" y="45720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12" name="Oval 10"/>
          <p:cNvSpPr>
            <a:spLocks noChangeArrowheads="1"/>
          </p:cNvSpPr>
          <p:nvPr/>
        </p:nvSpPr>
        <p:spPr bwMode="auto">
          <a:xfrm>
            <a:off x="2895600" y="4572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13" name="Oval 11"/>
          <p:cNvSpPr>
            <a:spLocks noChangeArrowheads="1"/>
          </p:cNvSpPr>
          <p:nvPr/>
        </p:nvSpPr>
        <p:spPr bwMode="auto">
          <a:xfrm>
            <a:off x="7315200" y="5257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14" name="Oval 12"/>
          <p:cNvSpPr>
            <a:spLocks noChangeArrowheads="1"/>
          </p:cNvSpPr>
          <p:nvPr/>
        </p:nvSpPr>
        <p:spPr bwMode="auto">
          <a:xfrm>
            <a:off x="5867400" y="4572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15" name="Oval 13"/>
          <p:cNvSpPr>
            <a:spLocks noChangeArrowheads="1"/>
          </p:cNvSpPr>
          <p:nvPr/>
        </p:nvSpPr>
        <p:spPr bwMode="auto">
          <a:xfrm>
            <a:off x="1447800" y="59436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16" name="Oval 14"/>
          <p:cNvSpPr>
            <a:spLocks noChangeArrowheads="1"/>
          </p:cNvSpPr>
          <p:nvPr/>
        </p:nvSpPr>
        <p:spPr bwMode="auto">
          <a:xfrm>
            <a:off x="6248400" y="51816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2" name="TextBox 1"/>
          <p:cNvSpPr txBox="1"/>
          <p:nvPr/>
        </p:nvSpPr>
        <p:spPr>
          <a:xfrm>
            <a:off x="2923681" y="6104499"/>
            <a:ext cx="4526500" cy="523220"/>
          </a:xfrm>
          <a:prstGeom prst="rect">
            <a:avLst/>
          </a:prstGeom>
          <a:noFill/>
        </p:spPr>
        <p:txBody>
          <a:bodyPr wrap="none" rtlCol="0">
            <a:spAutoFit/>
          </a:bodyPr>
          <a:lstStyle/>
          <a:p>
            <a:r>
              <a:rPr lang="en-US" sz="2800" dirty="0">
                <a:solidFill>
                  <a:srgbClr val="FF0000"/>
                </a:solidFill>
              </a:rPr>
              <a:t>Where are the cluster centers?</a:t>
            </a:r>
          </a:p>
        </p:txBody>
      </p:sp>
    </p:spTree>
    <p:extLst>
      <p:ext uri="{BB962C8B-B14F-4D97-AF65-F5344CB8AC3E}">
        <p14:creationId xmlns:p14="http://schemas.microsoft.com/office/powerpoint/2010/main" val="1386443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a:t>K-means</a:t>
            </a:r>
          </a:p>
        </p:txBody>
      </p:sp>
      <p:sp>
        <p:nvSpPr>
          <p:cNvPr id="35844" name="Rectangle 3"/>
          <p:cNvSpPr>
            <a:spLocks noGrp="1" noChangeArrowheads="1"/>
          </p:cNvSpPr>
          <p:nvPr>
            <p:ph type="body" idx="1"/>
          </p:nvPr>
        </p:nvSpPr>
        <p:spPr>
          <a:xfrm>
            <a:off x="152400" y="1600200"/>
            <a:ext cx="8763000" cy="1524000"/>
          </a:xfrm>
        </p:spPr>
        <p:txBody>
          <a:bodyPr/>
          <a:lstStyle/>
          <a:p>
            <a:pPr marL="0" indent="0" eaLnBrk="1" hangingPunct="1">
              <a:buNone/>
            </a:pPr>
            <a:r>
              <a:rPr lang="en-US" sz="2400" dirty="0"/>
              <a:t>Iterate:</a:t>
            </a:r>
          </a:p>
          <a:p>
            <a:pPr lvl="1" eaLnBrk="1" hangingPunct="1"/>
            <a:r>
              <a:rPr lang="en-US" dirty="0"/>
              <a:t>Assign/cluster each example to closest center</a:t>
            </a:r>
          </a:p>
          <a:p>
            <a:pPr lvl="1" eaLnBrk="1" hangingPunct="1"/>
            <a:r>
              <a:rPr lang="en-US" dirty="0">
                <a:solidFill>
                  <a:srgbClr val="0000FF"/>
                </a:solidFill>
              </a:rPr>
              <a:t>Recalculate centers as the mean of the points in a cluster</a:t>
            </a:r>
          </a:p>
        </p:txBody>
      </p:sp>
      <p:sp>
        <p:nvSpPr>
          <p:cNvPr id="5" name="Oval 3"/>
          <p:cNvSpPr>
            <a:spLocks noChangeArrowheads="1"/>
          </p:cNvSpPr>
          <p:nvPr/>
        </p:nvSpPr>
        <p:spPr bwMode="auto">
          <a:xfrm>
            <a:off x="1447800" y="61722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6" name="Oval 4"/>
          <p:cNvSpPr>
            <a:spLocks noChangeArrowheads="1"/>
          </p:cNvSpPr>
          <p:nvPr/>
        </p:nvSpPr>
        <p:spPr bwMode="auto">
          <a:xfrm>
            <a:off x="1143000" y="55626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7" name="Oval 5"/>
          <p:cNvSpPr>
            <a:spLocks noChangeArrowheads="1"/>
          </p:cNvSpPr>
          <p:nvPr/>
        </p:nvSpPr>
        <p:spPr bwMode="auto">
          <a:xfrm>
            <a:off x="1905000" y="5257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8" name="Oval 6"/>
          <p:cNvSpPr>
            <a:spLocks noChangeArrowheads="1"/>
          </p:cNvSpPr>
          <p:nvPr/>
        </p:nvSpPr>
        <p:spPr bwMode="auto">
          <a:xfrm>
            <a:off x="7239000" y="44196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9" name="Oval 7"/>
          <p:cNvSpPr>
            <a:spLocks noChangeArrowheads="1"/>
          </p:cNvSpPr>
          <p:nvPr/>
        </p:nvSpPr>
        <p:spPr bwMode="auto">
          <a:xfrm>
            <a:off x="3886200" y="38100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10" name="Oval 8"/>
          <p:cNvSpPr>
            <a:spLocks noChangeArrowheads="1"/>
          </p:cNvSpPr>
          <p:nvPr/>
        </p:nvSpPr>
        <p:spPr bwMode="auto">
          <a:xfrm>
            <a:off x="4876800" y="38862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11" name="Oval 9"/>
          <p:cNvSpPr>
            <a:spLocks noChangeArrowheads="1"/>
          </p:cNvSpPr>
          <p:nvPr/>
        </p:nvSpPr>
        <p:spPr bwMode="auto">
          <a:xfrm>
            <a:off x="3962400" y="4572000"/>
            <a:ext cx="304800" cy="30480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12" name="Oval 10"/>
          <p:cNvSpPr>
            <a:spLocks noChangeArrowheads="1"/>
          </p:cNvSpPr>
          <p:nvPr/>
        </p:nvSpPr>
        <p:spPr bwMode="auto">
          <a:xfrm>
            <a:off x="2895600" y="4572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13" name="Oval 11"/>
          <p:cNvSpPr>
            <a:spLocks noChangeArrowheads="1"/>
          </p:cNvSpPr>
          <p:nvPr/>
        </p:nvSpPr>
        <p:spPr bwMode="auto">
          <a:xfrm>
            <a:off x="7315200" y="52578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14" name="Oval 12"/>
          <p:cNvSpPr>
            <a:spLocks noChangeArrowheads="1"/>
          </p:cNvSpPr>
          <p:nvPr/>
        </p:nvSpPr>
        <p:spPr bwMode="auto">
          <a:xfrm>
            <a:off x="5867400" y="45720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15" name="Oval 13"/>
          <p:cNvSpPr>
            <a:spLocks noChangeArrowheads="1"/>
          </p:cNvSpPr>
          <p:nvPr/>
        </p:nvSpPr>
        <p:spPr bwMode="auto">
          <a:xfrm>
            <a:off x="1447800" y="59436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16" name="Oval 14"/>
          <p:cNvSpPr>
            <a:spLocks noChangeArrowheads="1"/>
          </p:cNvSpPr>
          <p:nvPr/>
        </p:nvSpPr>
        <p:spPr bwMode="auto">
          <a:xfrm>
            <a:off x="6248400" y="5181600"/>
            <a:ext cx="304800" cy="304800"/>
          </a:xfrm>
          <a:prstGeom prst="ellipse">
            <a:avLst/>
          </a:prstGeom>
          <a:solidFill>
            <a:srgbClr val="CC0099"/>
          </a:solidFill>
          <a:ln w="9525">
            <a:solidFill>
              <a:schemeClr val="tx1"/>
            </a:solidFill>
            <a:round/>
            <a:headEnd/>
            <a:tailEnd/>
          </a:ln>
          <a:effectLst/>
        </p:spPr>
        <p:txBody>
          <a:bodyPr wrap="none" anchor="ctr">
            <a:prstTxWarp prst="textNoShape">
              <a:avLst/>
            </a:prstTxWarp>
          </a:bodyPr>
          <a:lstStyle/>
          <a:p>
            <a:endParaRPr lang="en-US"/>
          </a:p>
        </p:txBody>
      </p:sp>
      <p:sp>
        <p:nvSpPr>
          <p:cNvPr id="17" name="Rectangle 15"/>
          <p:cNvSpPr>
            <a:spLocks noChangeArrowheads="1"/>
          </p:cNvSpPr>
          <p:nvPr/>
        </p:nvSpPr>
        <p:spPr bwMode="auto">
          <a:xfrm>
            <a:off x="2133600" y="56388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 name="Rectangle 16"/>
          <p:cNvSpPr>
            <a:spLocks noChangeArrowheads="1"/>
          </p:cNvSpPr>
          <p:nvPr/>
        </p:nvSpPr>
        <p:spPr bwMode="auto">
          <a:xfrm>
            <a:off x="4419600" y="38862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 name="Rectangle 17"/>
          <p:cNvSpPr>
            <a:spLocks noChangeArrowheads="1"/>
          </p:cNvSpPr>
          <p:nvPr/>
        </p:nvSpPr>
        <p:spPr bwMode="auto">
          <a:xfrm>
            <a:off x="6781800" y="48006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
        <p:nvSpPr>
          <p:cNvPr id="20" name="TextBox 19"/>
          <p:cNvSpPr txBox="1"/>
          <p:nvPr/>
        </p:nvSpPr>
        <p:spPr>
          <a:xfrm>
            <a:off x="3352800" y="6039185"/>
            <a:ext cx="4131134" cy="523220"/>
          </a:xfrm>
          <a:prstGeom prst="rect">
            <a:avLst/>
          </a:prstGeom>
          <a:noFill/>
        </p:spPr>
        <p:txBody>
          <a:bodyPr wrap="none" rtlCol="0">
            <a:spAutoFit/>
          </a:bodyPr>
          <a:lstStyle/>
          <a:p>
            <a:r>
              <a:rPr lang="en-US" sz="2800" dirty="0">
                <a:solidFill>
                  <a:srgbClr val="FF0000"/>
                </a:solidFill>
              </a:rPr>
              <a:t>How do we calculate these?</a:t>
            </a:r>
          </a:p>
        </p:txBody>
      </p:sp>
    </p:spTree>
    <p:extLst>
      <p:ext uri="{BB962C8B-B14F-4D97-AF65-F5344CB8AC3E}">
        <p14:creationId xmlns:p14="http://schemas.microsoft.com/office/powerpoint/2010/main" val="980148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a:t>K-means</a:t>
            </a:r>
          </a:p>
        </p:txBody>
      </p:sp>
      <p:sp>
        <p:nvSpPr>
          <p:cNvPr id="35844" name="Rectangle 3"/>
          <p:cNvSpPr>
            <a:spLocks noGrp="1" noChangeArrowheads="1"/>
          </p:cNvSpPr>
          <p:nvPr>
            <p:ph type="body" idx="1"/>
          </p:nvPr>
        </p:nvSpPr>
        <p:spPr>
          <a:xfrm>
            <a:off x="152400" y="1600200"/>
            <a:ext cx="8763000" cy="1524000"/>
          </a:xfrm>
        </p:spPr>
        <p:txBody>
          <a:bodyPr/>
          <a:lstStyle/>
          <a:p>
            <a:pPr marL="0" indent="0" eaLnBrk="1" hangingPunct="1">
              <a:buNone/>
            </a:pPr>
            <a:r>
              <a:rPr lang="en-US" sz="2400" dirty="0"/>
              <a:t>Iterate:</a:t>
            </a:r>
          </a:p>
          <a:p>
            <a:pPr lvl="1" eaLnBrk="1" hangingPunct="1"/>
            <a:r>
              <a:rPr lang="en-US" dirty="0"/>
              <a:t>Assign/cluster each example to closest center</a:t>
            </a:r>
          </a:p>
          <a:p>
            <a:pPr lvl="1" eaLnBrk="1" hangingPunct="1"/>
            <a:r>
              <a:rPr lang="en-US" dirty="0">
                <a:solidFill>
                  <a:srgbClr val="0000FF"/>
                </a:solidFill>
              </a:rPr>
              <a:t>Recalculate centers as the mean of the points in a cluster</a:t>
            </a:r>
          </a:p>
        </p:txBody>
      </p:sp>
      <p:sp>
        <p:nvSpPr>
          <p:cNvPr id="5" name="Oval 3"/>
          <p:cNvSpPr>
            <a:spLocks noChangeArrowheads="1"/>
          </p:cNvSpPr>
          <p:nvPr/>
        </p:nvSpPr>
        <p:spPr bwMode="auto">
          <a:xfrm>
            <a:off x="685800" y="54864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6" name="Oval 4"/>
          <p:cNvSpPr>
            <a:spLocks noChangeArrowheads="1"/>
          </p:cNvSpPr>
          <p:nvPr/>
        </p:nvSpPr>
        <p:spPr bwMode="auto">
          <a:xfrm>
            <a:off x="381000" y="4876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7" name="Oval 5"/>
          <p:cNvSpPr>
            <a:spLocks noChangeArrowheads="1"/>
          </p:cNvSpPr>
          <p:nvPr/>
        </p:nvSpPr>
        <p:spPr bwMode="auto">
          <a:xfrm>
            <a:off x="1143000" y="45720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12" name="Oval 10"/>
          <p:cNvSpPr>
            <a:spLocks noChangeArrowheads="1"/>
          </p:cNvSpPr>
          <p:nvPr/>
        </p:nvSpPr>
        <p:spPr bwMode="auto">
          <a:xfrm>
            <a:off x="1600200" y="4114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15" name="Oval 13"/>
          <p:cNvSpPr>
            <a:spLocks noChangeArrowheads="1"/>
          </p:cNvSpPr>
          <p:nvPr/>
        </p:nvSpPr>
        <p:spPr bwMode="auto">
          <a:xfrm>
            <a:off x="685800" y="5257800"/>
            <a:ext cx="304800" cy="304800"/>
          </a:xfrm>
          <a:prstGeom prst="ellipse">
            <a:avLst/>
          </a:prstGeom>
          <a:solidFill>
            <a:srgbClr val="0000CC"/>
          </a:solidFill>
          <a:ln w="9525">
            <a:solidFill>
              <a:schemeClr val="tx1"/>
            </a:solidFill>
            <a:round/>
            <a:headEnd/>
            <a:tailEnd/>
          </a:ln>
          <a:effectLst/>
        </p:spPr>
        <p:txBody>
          <a:bodyPr wrap="none" anchor="ctr">
            <a:prstTxWarp prst="textNoShape">
              <a:avLst/>
            </a:prstTxWarp>
          </a:bodyPr>
          <a:lstStyle/>
          <a:p>
            <a:endParaRPr lang="en-US"/>
          </a:p>
        </p:txBody>
      </p:sp>
      <p:sp>
        <p:nvSpPr>
          <p:cNvPr id="17" name="Rectangle 15"/>
          <p:cNvSpPr>
            <a:spLocks noChangeArrowheads="1"/>
          </p:cNvSpPr>
          <p:nvPr/>
        </p:nvSpPr>
        <p:spPr bwMode="auto">
          <a:xfrm>
            <a:off x="1066800" y="48768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2" name="TextBox 1"/>
          <p:cNvSpPr txBox="1"/>
          <p:nvPr/>
        </p:nvSpPr>
        <p:spPr>
          <a:xfrm>
            <a:off x="2743200" y="3276600"/>
            <a:ext cx="5143054" cy="461665"/>
          </a:xfrm>
          <a:prstGeom prst="rect">
            <a:avLst/>
          </a:prstGeom>
          <a:noFill/>
        </p:spPr>
        <p:txBody>
          <a:bodyPr wrap="none" rtlCol="0">
            <a:spAutoFit/>
          </a:bodyPr>
          <a:lstStyle/>
          <a:p>
            <a:r>
              <a:rPr lang="en-US" dirty="0"/>
              <a:t>Mean of the points in the cluster:</a:t>
            </a:r>
          </a:p>
        </p:txBody>
      </p:sp>
      <p:graphicFrame>
        <p:nvGraphicFramePr>
          <p:cNvPr id="23" name="Object 2"/>
          <p:cNvGraphicFramePr>
            <a:graphicFrameLocks noChangeAspect="1"/>
          </p:cNvGraphicFramePr>
          <p:nvPr>
            <p:extLst>
              <p:ext uri="{D42A27DB-BD31-4B8C-83A1-F6EECF244321}">
                <p14:modId xmlns:p14="http://schemas.microsoft.com/office/powerpoint/2010/main" val="3179795513"/>
              </p:ext>
            </p:extLst>
          </p:nvPr>
        </p:nvGraphicFramePr>
        <p:xfrm>
          <a:off x="3276600" y="3886200"/>
          <a:ext cx="2347913" cy="1011237"/>
        </p:xfrm>
        <a:graphic>
          <a:graphicData uri="http://schemas.openxmlformats.org/presentationml/2006/ole">
            <mc:AlternateContent xmlns:mc="http://schemas.openxmlformats.org/markup-compatibility/2006">
              <mc:Choice xmlns:v="urn:schemas-microsoft-com:vml" Requires="v">
                <p:oleObj name="Equation" r:id="rId2" imgW="987120" imgH="420480" progId="Equation.3">
                  <p:embed/>
                </p:oleObj>
              </mc:Choice>
              <mc:Fallback>
                <p:oleObj name="Equation" r:id="rId2" imgW="987120" imgH="420480" progId="Equation.3">
                  <p:embed/>
                  <p:pic>
                    <p:nvPicPr>
                      <p:cNvPr id="0" name="Picture 2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86200"/>
                        <a:ext cx="234791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2743200" y="5181600"/>
            <a:ext cx="1179079" cy="461665"/>
          </a:xfrm>
          <a:prstGeom prst="rect">
            <a:avLst/>
          </a:prstGeom>
          <a:noFill/>
        </p:spPr>
        <p:txBody>
          <a:bodyPr wrap="none" rtlCol="0">
            <a:spAutoFit/>
          </a:bodyPr>
          <a:lstStyle/>
          <a:p>
            <a:r>
              <a:rPr lang="en-US" dirty="0"/>
              <a:t>where:</a:t>
            </a:r>
          </a:p>
        </p:txBody>
      </p:sp>
      <p:graphicFrame>
        <p:nvGraphicFramePr>
          <p:cNvPr id="25" name="Object 2"/>
          <p:cNvGraphicFramePr>
            <a:graphicFrameLocks noChangeAspect="1"/>
          </p:cNvGraphicFramePr>
          <p:nvPr>
            <p:extLst>
              <p:ext uri="{D42A27DB-BD31-4B8C-83A1-F6EECF244321}">
                <p14:modId xmlns:p14="http://schemas.microsoft.com/office/powerpoint/2010/main" val="805911475"/>
              </p:ext>
            </p:extLst>
          </p:nvPr>
        </p:nvGraphicFramePr>
        <p:xfrm>
          <a:off x="3048000" y="5715000"/>
          <a:ext cx="2616200" cy="742950"/>
        </p:xfrm>
        <a:graphic>
          <a:graphicData uri="http://schemas.openxmlformats.org/presentationml/2006/ole">
            <mc:AlternateContent xmlns:mc="http://schemas.openxmlformats.org/markup-compatibility/2006">
              <mc:Choice xmlns:v="urn:schemas-microsoft-com:vml" Requires="v">
                <p:oleObj name="Equation" r:id="rId4" imgW="1106280" imgH="301680" progId="Equation.3">
                  <p:embed/>
                </p:oleObj>
              </mc:Choice>
              <mc:Fallback>
                <p:oleObj name="Equation" r:id="rId4" imgW="1106280" imgH="301680" progId="Equation.3">
                  <p:embed/>
                  <p:pic>
                    <p:nvPicPr>
                      <p:cNvPr id="0" name="Picture 2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715000"/>
                        <a:ext cx="26162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
          <p:cNvGraphicFramePr>
            <a:graphicFrameLocks noChangeAspect="1"/>
          </p:cNvGraphicFramePr>
          <p:nvPr>
            <p:extLst>
              <p:ext uri="{D42A27DB-BD31-4B8C-83A1-F6EECF244321}">
                <p14:modId xmlns:p14="http://schemas.microsoft.com/office/powerpoint/2010/main" val="449510070"/>
              </p:ext>
            </p:extLst>
          </p:nvPr>
        </p:nvGraphicFramePr>
        <p:xfrm>
          <a:off x="6172200" y="5562600"/>
          <a:ext cx="1931987" cy="1039812"/>
        </p:xfrm>
        <a:graphic>
          <a:graphicData uri="http://schemas.openxmlformats.org/presentationml/2006/ole">
            <mc:AlternateContent xmlns:mc="http://schemas.openxmlformats.org/markup-compatibility/2006">
              <mc:Choice xmlns:v="urn:schemas-microsoft-com:vml" Requires="v">
                <p:oleObj name="Equation" r:id="rId6" imgW="813600" imgH="429480" progId="Equation.3">
                  <p:embed/>
                </p:oleObj>
              </mc:Choice>
              <mc:Fallback>
                <p:oleObj name="Equation" r:id="rId6" imgW="813600" imgH="429480" progId="Equation.3">
                  <p:embed/>
                  <p:pic>
                    <p:nvPicPr>
                      <p:cNvPr id="0" name="Picture 2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5562600"/>
                        <a:ext cx="1931987"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700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loss function</a:t>
            </a:r>
          </a:p>
        </p:txBody>
      </p:sp>
      <p:sp>
        <p:nvSpPr>
          <p:cNvPr id="3" name="Content Placeholder 2"/>
          <p:cNvSpPr>
            <a:spLocks noGrp="1"/>
          </p:cNvSpPr>
          <p:nvPr>
            <p:ph sz="quarter" idx="1"/>
          </p:nvPr>
        </p:nvSpPr>
        <p:spPr>
          <a:xfrm>
            <a:off x="612648" y="1600200"/>
            <a:ext cx="8153400" cy="1073484"/>
          </a:xfrm>
        </p:spPr>
        <p:txBody>
          <a:bodyPr/>
          <a:lstStyle/>
          <a:p>
            <a:pPr marL="0" indent="0">
              <a:buNone/>
            </a:pPr>
            <a:r>
              <a:rPr lang="en-US" dirty="0"/>
              <a:t>K-means tries to minimize what is called the “k-means” loss function:</a:t>
            </a:r>
          </a:p>
          <a:p>
            <a:pPr marL="0" indent="0">
              <a:buNone/>
            </a:pPr>
            <a:endParaRPr lang="en-US" dirty="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24597754"/>
              </p:ext>
            </p:extLst>
          </p:nvPr>
        </p:nvGraphicFramePr>
        <p:xfrm>
          <a:off x="1474956" y="2993854"/>
          <a:ext cx="5710237" cy="830263"/>
        </p:xfrm>
        <a:graphic>
          <a:graphicData uri="http://schemas.openxmlformats.org/presentationml/2006/ole">
            <mc:AlternateContent xmlns:mc="http://schemas.openxmlformats.org/markup-compatibility/2006">
              <mc:Choice xmlns:v="urn:schemas-microsoft-com:vml" Requires="v">
                <p:oleObj name="Equation" r:id="rId2" imgW="3135960" imgH="447840" progId="Equation.3">
                  <p:embed/>
                </p:oleObj>
              </mc:Choice>
              <mc:Fallback>
                <p:oleObj name="Equation" r:id="rId2" imgW="3135960" imgH="447840" progId="Equation.3">
                  <p:embed/>
                  <p:pic>
                    <p:nvPicPr>
                      <p:cNvPr id="0"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56" y="2993854"/>
                        <a:ext cx="571023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12648" y="4224420"/>
            <a:ext cx="7138737" cy="954107"/>
          </a:xfrm>
          <a:prstGeom prst="rect">
            <a:avLst/>
          </a:prstGeom>
          <a:noFill/>
        </p:spPr>
        <p:txBody>
          <a:bodyPr wrap="square" rtlCol="0">
            <a:spAutoFit/>
          </a:bodyPr>
          <a:lstStyle/>
          <a:p>
            <a:r>
              <a:rPr lang="en-US" sz="2800" dirty="0"/>
              <a:t>that is, the sum of the squared distances from each point to the associated cluster center </a:t>
            </a:r>
          </a:p>
        </p:txBody>
      </p:sp>
    </p:spTree>
    <p:extLst>
      <p:ext uri="{BB962C8B-B14F-4D97-AF65-F5344CB8AC3E}">
        <p14:creationId xmlns:p14="http://schemas.microsoft.com/office/powerpoint/2010/main" val="4235062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k-means loss</a:t>
            </a:r>
          </a:p>
        </p:txBody>
      </p:sp>
      <p:sp>
        <p:nvSpPr>
          <p:cNvPr id="5" name="Rectangle 3"/>
          <p:cNvSpPr txBox="1">
            <a:spLocks noChangeArrowheads="1"/>
          </p:cNvSpPr>
          <p:nvPr/>
        </p:nvSpPr>
        <p:spPr bwMode="auto">
          <a:xfrm>
            <a:off x="381000" y="1600200"/>
            <a:ext cx="8153400" cy="12740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60000"/>
              <a:buFont typeface="Wingdings" charset="2"/>
              <a:buChar char="n"/>
              <a:defRPr sz="26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55000"/>
              <a:buFont typeface="Wingdings" charset="2"/>
              <a:buChar char="n"/>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A50021"/>
              </a:buClr>
              <a:buSzPct val="50000"/>
              <a:buFont typeface="Wingdings" charset="2"/>
              <a:buChar char="n"/>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tx1"/>
              </a:buClr>
              <a:buSzPct val="55000"/>
              <a:buFont typeface="Wingdings" charset="2"/>
              <a:buChar char="n"/>
              <a:defRPr>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A50021"/>
              </a:buClr>
              <a:buSzPct val="50000"/>
              <a:buFont typeface="Wingdings" charset="2"/>
              <a:buChar char="n"/>
              <a:defRPr>
                <a:solidFill>
                  <a:schemeClr val="tx1"/>
                </a:solidFill>
                <a:latin typeface="+mn-lt"/>
                <a:ea typeface="ＭＳ Ｐゴシック" pitchFamily="-65" charset="-128"/>
              </a:defRPr>
            </a:lvl5pPr>
            <a:lvl6pPr marL="25146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6pPr>
            <a:lvl7pPr marL="29718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7pPr>
            <a:lvl8pPr marL="34290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8pPr>
            <a:lvl9pPr marL="38862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9pPr>
          </a:lstStyle>
          <a:p>
            <a:pPr marL="0" indent="0" eaLnBrk="1" hangingPunct="1">
              <a:buFont typeface="Wingdings" charset="2"/>
              <a:buNone/>
            </a:pPr>
            <a:r>
              <a:rPr lang="en-US" sz="2400" dirty="0"/>
              <a:t>Iterate:</a:t>
            </a:r>
          </a:p>
          <a:p>
            <a:pPr marL="457200" lvl="1" indent="0" eaLnBrk="1" hangingPunct="1">
              <a:buNone/>
            </a:pPr>
            <a:r>
              <a:rPr lang="en-US" sz="2000" dirty="0"/>
              <a:t>1. Assign/cluster each example to closest center</a:t>
            </a:r>
            <a:endParaRPr lang="en-US" sz="2000" dirty="0">
              <a:solidFill>
                <a:srgbClr val="0000FF"/>
              </a:solidFill>
            </a:endParaRPr>
          </a:p>
          <a:p>
            <a:pPr marL="457200" lvl="1" indent="0" eaLnBrk="1" hangingPunct="1">
              <a:buNone/>
            </a:pPr>
            <a:r>
              <a:rPr lang="en-US" sz="2000" dirty="0">
                <a:solidFill>
                  <a:srgbClr val="000000"/>
                </a:solidFill>
              </a:rPr>
              <a:t>2. </a:t>
            </a:r>
            <a:r>
              <a:rPr lang="en-US" sz="2000" dirty="0"/>
              <a:t>Recalculate centers as the mean of the points in a cluster</a:t>
            </a:r>
          </a:p>
        </p:txBody>
      </p:sp>
      <p:cxnSp>
        <p:nvCxnSpPr>
          <p:cNvPr id="7" name="Straight Connector 6"/>
          <p:cNvCxnSpPr/>
          <p:nvPr/>
        </p:nvCxnSpPr>
        <p:spPr>
          <a:xfrm>
            <a:off x="267365" y="3048000"/>
            <a:ext cx="8592259"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2944198026"/>
              </p:ext>
            </p:extLst>
          </p:nvPr>
        </p:nvGraphicFramePr>
        <p:xfrm>
          <a:off x="1474956" y="3207749"/>
          <a:ext cx="5710237" cy="830263"/>
        </p:xfrm>
        <a:graphic>
          <a:graphicData uri="http://schemas.openxmlformats.org/presentationml/2006/ole">
            <mc:AlternateContent xmlns:mc="http://schemas.openxmlformats.org/markup-compatibility/2006">
              <mc:Choice xmlns:v="urn:schemas-microsoft-com:vml" Requires="v">
                <p:oleObj name="Equation" r:id="rId2" imgW="3135960" imgH="447840" progId="Equation.3">
                  <p:embed/>
                </p:oleObj>
              </mc:Choice>
              <mc:Fallback>
                <p:oleObj name="Equation" r:id="rId2" imgW="3135960" imgH="447840" progId="Equation.3">
                  <p:embed/>
                  <p:pic>
                    <p:nvPicPr>
                      <p:cNvPr id="0" name="Picture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56" y="3207749"/>
                        <a:ext cx="571023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62003" y="4104852"/>
            <a:ext cx="7539786" cy="830997"/>
          </a:xfrm>
          <a:prstGeom prst="rect">
            <a:avLst/>
          </a:prstGeom>
          <a:noFill/>
        </p:spPr>
        <p:txBody>
          <a:bodyPr wrap="square" rtlCol="0">
            <a:spAutoFit/>
          </a:bodyPr>
          <a:lstStyle/>
          <a:p>
            <a:r>
              <a:rPr lang="en-US" sz="2400" dirty="0">
                <a:solidFill>
                  <a:srgbClr val="FF0000"/>
                </a:solidFill>
              </a:rPr>
              <a:t>Does each step of k-means move towards reducing this loss function (or at least not increasing)?</a:t>
            </a:r>
          </a:p>
        </p:txBody>
      </p:sp>
    </p:spTree>
    <p:extLst>
      <p:ext uri="{BB962C8B-B14F-4D97-AF65-F5344CB8AC3E}">
        <p14:creationId xmlns:p14="http://schemas.microsoft.com/office/powerpoint/2010/main" val="14803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4" name="Rectangle 3"/>
          <p:cNvSpPr/>
          <p:nvPr/>
        </p:nvSpPr>
        <p:spPr bwMode="auto">
          <a:xfrm>
            <a:off x="3886200" y="24384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5" name="Rectangle 4"/>
          <p:cNvSpPr/>
          <p:nvPr/>
        </p:nvSpPr>
        <p:spPr bwMode="auto">
          <a:xfrm>
            <a:off x="1676400" y="25908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6" name="Rectangle 5"/>
          <p:cNvSpPr/>
          <p:nvPr/>
        </p:nvSpPr>
        <p:spPr bwMode="auto">
          <a:xfrm>
            <a:off x="2514600" y="32004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7" name="Rectangle 6"/>
          <p:cNvSpPr/>
          <p:nvPr/>
        </p:nvSpPr>
        <p:spPr bwMode="auto">
          <a:xfrm>
            <a:off x="3505200" y="39624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8" name="Rectangle 7"/>
          <p:cNvSpPr/>
          <p:nvPr/>
        </p:nvSpPr>
        <p:spPr bwMode="auto">
          <a:xfrm>
            <a:off x="2286000" y="45720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9" name="Rectangle 8"/>
          <p:cNvSpPr/>
          <p:nvPr/>
        </p:nvSpPr>
        <p:spPr bwMode="auto">
          <a:xfrm>
            <a:off x="1371600" y="40386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0" name="TextBox 9"/>
          <p:cNvSpPr txBox="1"/>
          <p:nvPr/>
        </p:nvSpPr>
        <p:spPr>
          <a:xfrm>
            <a:off x="1239863" y="5899868"/>
            <a:ext cx="6802905" cy="461665"/>
          </a:xfrm>
          <a:prstGeom prst="rect">
            <a:avLst/>
          </a:prstGeom>
          <a:noFill/>
        </p:spPr>
        <p:txBody>
          <a:bodyPr wrap="square" rtlCol="0">
            <a:spAutoFit/>
          </a:bodyPr>
          <a:lstStyle/>
          <a:p>
            <a:r>
              <a:rPr lang="en-US" sz="2400" dirty="0">
                <a:solidFill>
                  <a:srgbClr val="FF6600"/>
                </a:solidFill>
              </a:rPr>
              <a:t>Given some example without labels, do something!</a:t>
            </a:r>
          </a:p>
        </p:txBody>
      </p:sp>
    </p:spTree>
    <p:extLst>
      <p:ext uri="{BB962C8B-B14F-4D97-AF65-F5344CB8AC3E}">
        <p14:creationId xmlns:p14="http://schemas.microsoft.com/office/powerpoint/2010/main" val="1447586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k-means loss</a:t>
            </a:r>
          </a:p>
        </p:txBody>
      </p:sp>
      <p:sp>
        <p:nvSpPr>
          <p:cNvPr id="5" name="Rectangle 3"/>
          <p:cNvSpPr txBox="1">
            <a:spLocks noChangeArrowheads="1"/>
          </p:cNvSpPr>
          <p:nvPr/>
        </p:nvSpPr>
        <p:spPr bwMode="auto">
          <a:xfrm>
            <a:off x="381000" y="1600200"/>
            <a:ext cx="8153400" cy="12740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60000"/>
              <a:buFont typeface="Wingdings" charset="2"/>
              <a:buChar char="n"/>
              <a:defRPr sz="26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55000"/>
              <a:buFont typeface="Wingdings" charset="2"/>
              <a:buChar char="n"/>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A50021"/>
              </a:buClr>
              <a:buSzPct val="50000"/>
              <a:buFont typeface="Wingdings" charset="2"/>
              <a:buChar char="n"/>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tx1"/>
              </a:buClr>
              <a:buSzPct val="55000"/>
              <a:buFont typeface="Wingdings" charset="2"/>
              <a:buChar char="n"/>
              <a:defRPr>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A50021"/>
              </a:buClr>
              <a:buSzPct val="50000"/>
              <a:buFont typeface="Wingdings" charset="2"/>
              <a:buChar char="n"/>
              <a:defRPr>
                <a:solidFill>
                  <a:schemeClr val="tx1"/>
                </a:solidFill>
                <a:latin typeface="+mn-lt"/>
                <a:ea typeface="ＭＳ Ｐゴシック" pitchFamily="-65" charset="-128"/>
              </a:defRPr>
            </a:lvl5pPr>
            <a:lvl6pPr marL="25146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6pPr>
            <a:lvl7pPr marL="29718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7pPr>
            <a:lvl8pPr marL="34290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8pPr>
            <a:lvl9pPr marL="38862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9pPr>
          </a:lstStyle>
          <a:p>
            <a:pPr marL="0" indent="0" eaLnBrk="1" hangingPunct="1">
              <a:buFont typeface="Wingdings" charset="2"/>
              <a:buNone/>
            </a:pPr>
            <a:r>
              <a:rPr lang="en-US" sz="2400" dirty="0"/>
              <a:t>Iterate:</a:t>
            </a:r>
          </a:p>
          <a:p>
            <a:pPr marL="457200" lvl="1" indent="0" eaLnBrk="1" hangingPunct="1">
              <a:buNone/>
            </a:pPr>
            <a:r>
              <a:rPr lang="en-US" sz="2000" dirty="0"/>
              <a:t>1. Assign/cluster each example to closest center</a:t>
            </a:r>
            <a:endParaRPr lang="en-US" sz="2000" dirty="0">
              <a:solidFill>
                <a:srgbClr val="0000FF"/>
              </a:solidFill>
            </a:endParaRPr>
          </a:p>
          <a:p>
            <a:pPr marL="457200" lvl="1" indent="0" eaLnBrk="1" hangingPunct="1">
              <a:buNone/>
            </a:pPr>
            <a:r>
              <a:rPr lang="en-US" sz="2000" dirty="0">
                <a:solidFill>
                  <a:srgbClr val="000000"/>
                </a:solidFill>
              </a:rPr>
              <a:t>2. </a:t>
            </a:r>
            <a:r>
              <a:rPr lang="en-US" sz="2000" dirty="0"/>
              <a:t>Recalculate centers as the mean of the points in a cluster</a:t>
            </a:r>
          </a:p>
        </p:txBody>
      </p:sp>
      <p:cxnSp>
        <p:nvCxnSpPr>
          <p:cNvPr id="7" name="Straight Connector 6"/>
          <p:cNvCxnSpPr/>
          <p:nvPr/>
        </p:nvCxnSpPr>
        <p:spPr>
          <a:xfrm>
            <a:off x="267365" y="3048000"/>
            <a:ext cx="8592259"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228056590"/>
              </p:ext>
            </p:extLst>
          </p:nvPr>
        </p:nvGraphicFramePr>
        <p:xfrm>
          <a:off x="1474956" y="3207749"/>
          <a:ext cx="5710237" cy="830263"/>
        </p:xfrm>
        <a:graphic>
          <a:graphicData uri="http://schemas.openxmlformats.org/presentationml/2006/ole">
            <mc:AlternateContent xmlns:mc="http://schemas.openxmlformats.org/markup-compatibility/2006">
              <mc:Choice xmlns:v="urn:schemas-microsoft-com:vml" Requires="v">
                <p:oleObj name="Equation" r:id="rId2" imgW="3135960" imgH="447840" progId="Equation.3">
                  <p:embed/>
                </p:oleObj>
              </mc:Choice>
              <mc:Fallback>
                <p:oleObj name="Equation" r:id="rId2" imgW="3135960" imgH="447840" progId="Equation.3">
                  <p:embed/>
                  <p:pic>
                    <p:nvPicPr>
                      <p:cNvPr id="0"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56" y="3207749"/>
                        <a:ext cx="571023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62003" y="4104852"/>
            <a:ext cx="7539786" cy="830997"/>
          </a:xfrm>
          <a:prstGeom prst="rect">
            <a:avLst/>
          </a:prstGeom>
          <a:noFill/>
        </p:spPr>
        <p:txBody>
          <a:bodyPr wrap="square" rtlCol="0">
            <a:spAutoFit/>
          </a:bodyPr>
          <a:lstStyle/>
          <a:p>
            <a:r>
              <a:rPr lang="en-US" sz="2400" dirty="0">
                <a:solidFill>
                  <a:srgbClr val="FF0000"/>
                </a:solidFill>
              </a:rPr>
              <a:t>Does this mean that k-means will always find the minimum loss/clustering?</a:t>
            </a:r>
          </a:p>
        </p:txBody>
      </p:sp>
    </p:spTree>
    <p:extLst>
      <p:ext uri="{BB962C8B-B14F-4D97-AF65-F5344CB8AC3E}">
        <p14:creationId xmlns:p14="http://schemas.microsoft.com/office/powerpoint/2010/main" val="2544844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k-means loss</a:t>
            </a:r>
          </a:p>
        </p:txBody>
      </p:sp>
      <p:sp>
        <p:nvSpPr>
          <p:cNvPr id="5" name="Rectangle 3"/>
          <p:cNvSpPr txBox="1">
            <a:spLocks noChangeArrowheads="1"/>
          </p:cNvSpPr>
          <p:nvPr/>
        </p:nvSpPr>
        <p:spPr bwMode="auto">
          <a:xfrm>
            <a:off x="381000" y="1600200"/>
            <a:ext cx="8153400" cy="12740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60000"/>
              <a:buFont typeface="Wingdings" charset="2"/>
              <a:buChar char="n"/>
              <a:defRPr sz="26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55000"/>
              <a:buFont typeface="Wingdings" charset="2"/>
              <a:buChar char="n"/>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A50021"/>
              </a:buClr>
              <a:buSzPct val="50000"/>
              <a:buFont typeface="Wingdings" charset="2"/>
              <a:buChar char="n"/>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tx1"/>
              </a:buClr>
              <a:buSzPct val="55000"/>
              <a:buFont typeface="Wingdings" charset="2"/>
              <a:buChar char="n"/>
              <a:defRPr>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A50021"/>
              </a:buClr>
              <a:buSzPct val="50000"/>
              <a:buFont typeface="Wingdings" charset="2"/>
              <a:buChar char="n"/>
              <a:defRPr>
                <a:solidFill>
                  <a:schemeClr val="tx1"/>
                </a:solidFill>
                <a:latin typeface="+mn-lt"/>
                <a:ea typeface="ＭＳ Ｐゴシック" pitchFamily="-65" charset="-128"/>
              </a:defRPr>
            </a:lvl5pPr>
            <a:lvl6pPr marL="25146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6pPr>
            <a:lvl7pPr marL="29718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7pPr>
            <a:lvl8pPr marL="34290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8pPr>
            <a:lvl9pPr marL="38862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9pPr>
          </a:lstStyle>
          <a:p>
            <a:pPr marL="0" indent="0" eaLnBrk="1" hangingPunct="1">
              <a:buFont typeface="Wingdings" charset="2"/>
              <a:buNone/>
            </a:pPr>
            <a:r>
              <a:rPr lang="en-US" sz="2400" dirty="0"/>
              <a:t>Iterate:</a:t>
            </a:r>
          </a:p>
          <a:p>
            <a:pPr marL="457200" lvl="1" indent="0" eaLnBrk="1" hangingPunct="1">
              <a:buNone/>
            </a:pPr>
            <a:r>
              <a:rPr lang="en-US" sz="2000" dirty="0"/>
              <a:t>1. Assign/cluster each example to closest center</a:t>
            </a:r>
            <a:endParaRPr lang="en-US" sz="2000" dirty="0">
              <a:solidFill>
                <a:srgbClr val="0000FF"/>
              </a:solidFill>
            </a:endParaRPr>
          </a:p>
          <a:p>
            <a:pPr marL="457200" lvl="1" indent="0" eaLnBrk="1" hangingPunct="1">
              <a:buNone/>
            </a:pPr>
            <a:r>
              <a:rPr lang="en-US" sz="2000" dirty="0">
                <a:solidFill>
                  <a:srgbClr val="000000"/>
                </a:solidFill>
              </a:rPr>
              <a:t>2. </a:t>
            </a:r>
            <a:r>
              <a:rPr lang="en-US" sz="2000" dirty="0"/>
              <a:t>Recalculate centers as the mean of the points in a cluster</a:t>
            </a:r>
          </a:p>
        </p:txBody>
      </p:sp>
      <p:cxnSp>
        <p:nvCxnSpPr>
          <p:cNvPr id="7" name="Straight Connector 6"/>
          <p:cNvCxnSpPr/>
          <p:nvPr/>
        </p:nvCxnSpPr>
        <p:spPr>
          <a:xfrm>
            <a:off x="267365" y="3048000"/>
            <a:ext cx="8592259"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991990216"/>
              </p:ext>
            </p:extLst>
          </p:nvPr>
        </p:nvGraphicFramePr>
        <p:xfrm>
          <a:off x="1474956" y="3207749"/>
          <a:ext cx="5710237" cy="830263"/>
        </p:xfrm>
        <a:graphic>
          <a:graphicData uri="http://schemas.openxmlformats.org/presentationml/2006/ole">
            <mc:AlternateContent xmlns:mc="http://schemas.openxmlformats.org/markup-compatibility/2006">
              <mc:Choice xmlns:v="urn:schemas-microsoft-com:vml" Requires="v">
                <p:oleObj name="Equation" r:id="rId2" imgW="3135960" imgH="447840" progId="Equation.3">
                  <p:embed/>
                </p:oleObj>
              </mc:Choice>
              <mc:Fallback>
                <p:oleObj name="Equation" r:id="rId2" imgW="3135960" imgH="447840" progId="Equation.3">
                  <p:embed/>
                  <p:pic>
                    <p:nvPicPr>
                      <p:cNvPr id="0"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56" y="3207749"/>
                        <a:ext cx="571023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62003" y="4104852"/>
            <a:ext cx="7539786" cy="2308324"/>
          </a:xfrm>
          <a:prstGeom prst="rect">
            <a:avLst/>
          </a:prstGeom>
          <a:noFill/>
        </p:spPr>
        <p:txBody>
          <a:bodyPr wrap="square" rtlCol="0">
            <a:spAutoFit/>
          </a:bodyPr>
          <a:lstStyle/>
          <a:p>
            <a:r>
              <a:rPr lang="en-US" sz="2400" dirty="0">
                <a:solidFill>
                  <a:srgbClr val="0000FF"/>
                </a:solidFill>
              </a:rPr>
              <a:t>NO!  It will find </a:t>
            </a:r>
            <a:r>
              <a:rPr lang="en-US" sz="2400" i="1" dirty="0">
                <a:solidFill>
                  <a:srgbClr val="0000FF"/>
                </a:solidFill>
              </a:rPr>
              <a:t>a minimum</a:t>
            </a:r>
            <a:r>
              <a:rPr lang="en-US" sz="2400" dirty="0">
                <a:solidFill>
                  <a:srgbClr val="0000FF"/>
                </a:solidFill>
              </a:rPr>
              <a:t>.</a:t>
            </a:r>
          </a:p>
          <a:p>
            <a:endParaRPr lang="en-US" sz="2400" dirty="0">
              <a:solidFill>
                <a:srgbClr val="0000FF"/>
              </a:solidFill>
            </a:endParaRPr>
          </a:p>
          <a:p>
            <a:r>
              <a:rPr lang="en-US" sz="2400" dirty="0">
                <a:solidFill>
                  <a:srgbClr val="0000FF"/>
                </a:solidFill>
              </a:rPr>
              <a:t>Unfortunately, the k-means loss function is generally not convex and for most problems has many, many minima</a:t>
            </a:r>
          </a:p>
          <a:p>
            <a:endParaRPr lang="en-US" sz="2400" dirty="0">
              <a:solidFill>
                <a:srgbClr val="0000FF"/>
              </a:solidFill>
            </a:endParaRPr>
          </a:p>
          <a:p>
            <a:r>
              <a:rPr lang="en-US" sz="2400" dirty="0">
                <a:solidFill>
                  <a:srgbClr val="0000FF"/>
                </a:solidFill>
              </a:rPr>
              <a:t>We’re only guaranteed to find one of them</a:t>
            </a:r>
          </a:p>
        </p:txBody>
      </p:sp>
    </p:spTree>
    <p:extLst>
      <p:ext uri="{BB962C8B-B14F-4D97-AF65-F5344CB8AC3E}">
        <p14:creationId xmlns:p14="http://schemas.microsoft.com/office/powerpoint/2010/main" val="861113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K-means variations/parameters</a:t>
            </a:r>
          </a:p>
        </p:txBody>
      </p:sp>
      <p:sp>
        <p:nvSpPr>
          <p:cNvPr id="5" name="Rectangle 3"/>
          <p:cNvSpPr txBox="1">
            <a:spLocks noChangeArrowheads="1"/>
          </p:cNvSpPr>
          <p:nvPr/>
        </p:nvSpPr>
        <p:spPr bwMode="auto">
          <a:xfrm>
            <a:off x="685800" y="1752600"/>
            <a:ext cx="81534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60000"/>
              <a:buFont typeface="Wingdings" charset="2"/>
              <a:buChar char="n"/>
              <a:defRPr sz="26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55000"/>
              <a:buFont typeface="Wingdings" charset="2"/>
              <a:buChar char="n"/>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A50021"/>
              </a:buClr>
              <a:buSzPct val="50000"/>
              <a:buFont typeface="Wingdings" charset="2"/>
              <a:buChar char="n"/>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tx1"/>
              </a:buClr>
              <a:buSzPct val="55000"/>
              <a:buFont typeface="Wingdings" charset="2"/>
              <a:buChar char="n"/>
              <a:defRPr>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A50021"/>
              </a:buClr>
              <a:buSzPct val="50000"/>
              <a:buFont typeface="Wingdings" charset="2"/>
              <a:buChar char="n"/>
              <a:defRPr>
                <a:solidFill>
                  <a:schemeClr val="tx1"/>
                </a:solidFill>
                <a:latin typeface="+mn-lt"/>
                <a:ea typeface="ＭＳ Ｐゴシック" pitchFamily="-65" charset="-128"/>
              </a:defRPr>
            </a:lvl5pPr>
            <a:lvl6pPr marL="25146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6pPr>
            <a:lvl7pPr marL="29718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7pPr>
            <a:lvl8pPr marL="34290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8pPr>
            <a:lvl9pPr marL="3886200" indent="-228600" algn="l" rtl="0" fontAlgn="base">
              <a:spcBef>
                <a:spcPct val="20000"/>
              </a:spcBef>
              <a:spcAft>
                <a:spcPct val="0"/>
              </a:spcAft>
              <a:buClr>
                <a:srgbClr val="A50021"/>
              </a:buClr>
              <a:buSzPct val="50000"/>
              <a:buFont typeface="Wingdings" pitchFamily="-65" charset="2"/>
              <a:buChar char="n"/>
              <a:defRPr>
                <a:solidFill>
                  <a:schemeClr val="tx1"/>
                </a:solidFill>
                <a:latin typeface="+mn-lt"/>
                <a:ea typeface="ＭＳ Ｐゴシック" pitchFamily="-65" charset="-128"/>
              </a:defRPr>
            </a:lvl9pPr>
          </a:lstStyle>
          <a:p>
            <a:pPr marL="0" indent="0" eaLnBrk="1" hangingPunct="1">
              <a:buFont typeface="Wingdings" charset="2"/>
              <a:buNone/>
            </a:pPr>
            <a:r>
              <a:rPr lang="en-US" sz="2800" dirty="0"/>
              <a:t>Start with some initial cluster centers</a:t>
            </a:r>
          </a:p>
          <a:p>
            <a:pPr marL="0" indent="0" eaLnBrk="1" hangingPunct="1">
              <a:buFont typeface="Wingdings" charset="2"/>
              <a:buNone/>
            </a:pPr>
            <a:endParaRPr lang="en-US" sz="2800" dirty="0"/>
          </a:p>
          <a:p>
            <a:pPr marL="0" indent="0" eaLnBrk="1" hangingPunct="1">
              <a:buFont typeface="Wingdings" charset="2"/>
              <a:buNone/>
            </a:pPr>
            <a:r>
              <a:rPr lang="en-US" sz="2800" dirty="0"/>
              <a:t>Iterate:</a:t>
            </a:r>
          </a:p>
          <a:p>
            <a:pPr lvl="1" eaLnBrk="1" hangingPunct="1"/>
            <a:r>
              <a:rPr lang="en-US" dirty="0"/>
              <a:t>Assign/cluster each example to closest center</a:t>
            </a:r>
          </a:p>
          <a:p>
            <a:pPr lvl="1" eaLnBrk="1" hangingPunct="1"/>
            <a:r>
              <a:rPr lang="en-US" dirty="0"/>
              <a:t>Recalculate centers as the mean of the points in a cluster</a:t>
            </a:r>
          </a:p>
        </p:txBody>
      </p:sp>
      <p:sp>
        <p:nvSpPr>
          <p:cNvPr id="3" name="TextBox 2"/>
          <p:cNvSpPr txBox="1"/>
          <p:nvPr/>
        </p:nvSpPr>
        <p:spPr>
          <a:xfrm>
            <a:off x="2082800" y="5257800"/>
            <a:ext cx="5181600" cy="830997"/>
          </a:xfrm>
          <a:prstGeom prst="rect">
            <a:avLst/>
          </a:prstGeom>
          <a:noFill/>
        </p:spPr>
        <p:txBody>
          <a:bodyPr wrap="square" rtlCol="0">
            <a:spAutoFit/>
          </a:bodyPr>
          <a:lstStyle/>
          <a:p>
            <a:r>
              <a:rPr lang="en-US" sz="2400" dirty="0">
                <a:solidFill>
                  <a:srgbClr val="FF0000"/>
                </a:solidFill>
              </a:rPr>
              <a:t>What are some other variations/parameters we haven’t specified?</a:t>
            </a:r>
          </a:p>
        </p:txBody>
      </p:sp>
    </p:spTree>
    <p:extLst>
      <p:ext uri="{BB962C8B-B14F-4D97-AF65-F5344CB8AC3E}">
        <p14:creationId xmlns:p14="http://schemas.microsoft.com/office/powerpoint/2010/main" val="3323315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K-means variations/parameters</a:t>
            </a:r>
          </a:p>
        </p:txBody>
      </p:sp>
      <p:sp>
        <p:nvSpPr>
          <p:cNvPr id="38915" name="Rectangle 3"/>
          <p:cNvSpPr>
            <a:spLocks noGrp="1" noChangeArrowheads="1"/>
          </p:cNvSpPr>
          <p:nvPr>
            <p:ph type="body" idx="1"/>
          </p:nvPr>
        </p:nvSpPr>
        <p:spPr/>
        <p:txBody>
          <a:bodyPr/>
          <a:lstStyle/>
          <a:p>
            <a:pPr marL="0" indent="0" eaLnBrk="1" hangingPunct="1">
              <a:buNone/>
            </a:pPr>
            <a:r>
              <a:rPr lang="en-US" sz="2800" dirty="0"/>
              <a:t>Initial (seed) cluster centers</a:t>
            </a:r>
          </a:p>
          <a:p>
            <a:pPr marL="0" indent="0" eaLnBrk="1" hangingPunct="1">
              <a:buNone/>
            </a:pPr>
            <a:endParaRPr lang="en-US" sz="2800" dirty="0"/>
          </a:p>
          <a:p>
            <a:pPr marL="0" indent="0" eaLnBrk="1" hangingPunct="1">
              <a:buNone/>
            </a:pPr>
            <a:r>
              <a:rPr lang="en-US" sz="2800" dirty="0"/>
              <a:t>Convergence</a:t>
            </a:r>
          </a:p>
          <a:p>
            <a:pPr lvl="1" eaLnBrk="1" hangingPunct="1"/>
            <a:r>
              <a:rPr lang="en-US" dirty="0">
                <a:ea typeface="ＭＳ Ｐゴシック" charset="-128"/>
              </a:rPr>
              <a:t>A fixed number of iterations</a:t>
            </a:r>
          </a:p>
          <a:p>
            <a:pPr lvl="1" eaLnBrk="1" hangingPunct="1"/>
            <a:r>
              <a:rPr lang="en-US" dirty="0">
                <a:ea typeface="ＭＳ Ｐゴシック" charset="-128"/>
              </a:rPr>
              <a:t>partitions unchanged</a:t>
            </a:r>
          </a:p>
          <a:p>
            <a:pPr lvl="1" eaLnBrk="1" hangingPunct="1"/>
            <a:r>
              <a:rPr lang="en-US" dirty="0">
                <a:ea typeface="ＭＳ Ｐゴシック" charset="-128"/>
              </a:rPr>
              <a:t>Cluster centers don’t change</a:t>
            </a:r>
          </a:p>
          <a:p>
            <a:pPr marL="0" indent="0" eaLnBrk="1" hangingPunct="1">
              <a:buNone/>
            </a:pPr>
            <a:endParaRPr lang="en-US" sz="2800" dirty="0"/>
          </a:p>
          <a:p>
            <a:pPr marL="0" indent="0" eaLnBrk="1" hangingPunct="1">
              <a:buNone/>
            </a:pPr>
            <a:r>
              <a:rPr lang="en-US" sz="2800" dirty="0"/>
              <a:t>K!</a:t>
            </a:r>
          </a:p>
        </p:txBody>
      </p:sp>
    </p:spTree>
    <p:extLst>
      <p:ext uri="{BB962C8B-B14F-4D97-AF65-F5344CB8AC3E}">
        <p14:creationId xmlns:p14="http://schemas.microsoft.com/office/powerpoint/2010/main" val="1690617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K-means: Initialize centers randomly</a:t>
            </a:r>
          </a:p>
        </p:txBody>
      </p:sp>
      <p:sp>
        <p:nvSpPr>
          <p:cNvPr id="52227" name="Oval 3"/>
          <p:cNvSpPr>
            <a:spLocks noChangeArrowheads="1"/>
          </p:cNvSpPr>
          <p:nvPr/>
        </p:nvSpPr>
        <p:spPr bwMode="auto">
          <a:xfrm>
            <a:off x="868968" y="5105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28" name="Oval 4"/>
          <p:cNvSpPr>
            <a:spLocks noChangeArrowheads="1"/>
          </p:cNvSpPr>
          <p:nvPr/>
        </p:nvSpPr>
        <p:spPr bwMode="auto">
          <a:xfrm>
            <a:off x="564168" y="4495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29" name="Oval 5"/>
          <p:cNvSpPr>
            <a:spLocks noChangeArrowheads="1"/>
          </p:cNvSpPr>
          <p:nvPr/>
        </p:nvSpPr>
        <p:spPr bwMode="auto">
          <a:xfrm>
            <a:off x="1326168" y="41910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0" name="Oval 6"/>
          <p:cNvSpPr>
            <a:spLocks noChangeArrowheads="1"/>
          </p:cNvSpPr>
          <p:nvPr/>
        </p:nvSpPr>
        <p:spPr bwMode="auto">
          <a:xfrm>
            <a:off x="7086600" y="3581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1" name="Oval 7"/>
          <p:cNvSpPr>
            <a:spLocks noChangeArrowheads="1"/>
          </p:cNvSpPr>
          <p:nvPr/>
        </p:nvSpPr>
        <p:spPr bwMode="auto">
          <a:xfrm>
            <a:off x="3307368" y="2743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2" name="Oval 8"/>
          <p:cNvSpPr>
            <a:spLocks noChangeArrowheads="1"/>
          </p:cNvSpPr>
          <p:nvPr/>
        </p:nvSpPr>
        <p:spPr bwMode="auto">
          <a:xfrm>
            <a:off x="3916968" y="2819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3" name="Oval 9"/>
          <p:cNvSpPr>
            <a:spLocks noChangeArrowheads="1"/>
          </p:cNvSpPr>
          <p:nvPr/>
        </p:nvSpPr>
        <p:spPr bwMode="auto">
          <a:xfrm>
            <a:off x="3383568"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4" name="Oval 10"/>
          <p:cNvSpPr>
            <a:spLocks noChangeArrowheads="1"/>
          </p:cNvSpPr>
          <p:nvPr/>
        </p:nvSpPr>
        <p:spPr bwMode="auto">
          <a:xfrm>
            <a:off x="2316768" y="35052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5" name="Oval 11"/>
          <p:cNvSpPr>
            <a:spLocks noChangeArrowheads="1"/>
          </p:cNvSpPr>
          <p:nvPr/>
        </p:nvSpPr>
        <p:spPr bwMode="auto">
          <a:xfrm>
            <a:off x="7620000" y="44196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6" name="Oval 12"/>
          <p:cNvSpPr>
            <a:spLocks noChangeArrowheads="1"/>
          </p:cNvSpPr>
          <p:nvPr/>
        </p:nvSpPr>
        <p:spPr bwMode="auto">
          <a:xfrm>
            <a:off x="4145568" y="32766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7" name="Oval 13"/>
          <p:cNvSpPr>
            <a:spLocks noChangeArrowheads="1"/>
          </p:cNvSpPr>
          <p:nvPr/>
        </p:nvSpPr>
        <p:spPr bwMode="auto">
          <a:xfrm>
            <a:off x="868968" y="48768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8" name="Oval 14"/>
          <p:cNvSpPr>
            <a:spLocks noChangeArrowheads="1"/>
          </p:cNvSpPr>
          <p:nvPr/>
        </p:nvSpPr>
        <p:spPr bwMode="auto">
          <a:xfrm>
            <a:off x="6629400" y="4343400"/>
            <a:ext cx="304800" cy="3048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52239" name="Rectangle 15"/>
          <p:cNvSpPr>
            <a:spLocks noChangeArrowheads="1"/>
          </p:cNvSpPr>
          <p:nvPr/>
        </p:nvSpPr>
        <p:spPr bwMode="auto">
          <a:xfrm>
            <a:off x="7620000" y="4419600"/>
            <a:ext cx="228600" cy="228600"/>
          </a:xfrm>
          <a:prstGeom prst="rect">
            <a:avLst/>
          </a:prstGeom>
          <a:solidFill>
            <a:srgbClr val="0000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52240" name="Rectangle 16"/>
          <p:cNvSpPr>
            <a:spLocks noChangeArrowheads="1"/>
          </p:cNvSpPr>
          <p:nvPr/>
        </p:nvSpPr>
        <p:spPr bwMode="auto">
          <a:xfrm>
            <a:off x="7162800" y="3657600"/>
            <a:ext cx="228600" cy="22860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2241" name="Rectangle 17"/>
          <p:cNvSpPr>
            <a:spLocks noChangeArrowheads="1"/>
          </p:cNvSpPr>
          <p:nvPr/>
        </p:nvSpPr>
        <p:spPr bwMode="auto">
          <a:xfrm>
            <a:off x="4145568" y="3276600"/>
            <a:ext cx="228600" cy="228600"/>
          </a:xfrm>
          <a:prstGeom prst="rect">
            <a:avLst/>
          </a:prstGeom>
          <a:solidFill>
            <a:srgbClr val="CC0099"/>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 name="TextBox 17"/>
          <p:cNvSpPr txBox="1"/>
          <p:nvPr/>
        </p:nvSpPr>
        <p:spPr>
          <a:xfrm>
            <a:off x="2792253" y="5370096"/>
            <a:ext cx="3456746" cy="461665"/>
          </a:xfrm>
          <a:prstGeom prst="rect">
            <a:avLst/>
          </a:prstGeom>
          <a:noFill/>
        </p:spPr>
        <p:txBody>
          <a:bodyPr wrap="none" rtlCol="0">
            <a:spAutoFit/>
          </a:bodyPr>
          <a:lstStyle/>
          <a:p>
            <a:r>
              <a:rPr lang="en-US" sz="2400" dirty="0">
                <a:solidFill>
                  <a:srgbClr val="FF0000"/>
                </a:solidFill>
              </a:rPr>
              <a:t>What would happen here?</a:t>
            </a:r>
          </a:p>
        </p:txBody>
      </p:sp>
      <p:sp>
        <p:nvSpPr>
          <p:cNvPr id="19" name="TextBox 18"/>
          <p:cNvSpPr txBox="1"/>
          <p:nvPr/>
        </p:nvSpPr>
        <p:spPr>
          <a:xfrm>
            <a:off x="3173253" y="6132096"/>
            <a:ext cx="2803622" cy="461665"/>
          </a:xfrm>
          <a:prstGeom prst="rect">
            <a:avLst/>
          </a:prstGeom>
          <a:noFill/>
        </p:spPr>
        <p:txBody>
          <a:bodyPr wrap="none" rtlCol="0">
            <a:spAutoFit/>
          </a:bodyPr>
          <a:lstStyle/>
          <a:p>
            <a:r>
              <a:rPr lang="en-US" sz="2400" dirty="0">
                <a:solidFill>
                  <a:srgbClr val="FF0000"/>
                </a:solidFill>
              </a:rPr>
              <a:t>Seed selection ideas?</a:t>
            </a:r>
          </a:p>
        </p:txBody>
      </p:sp>
    </p:spTree>
    <p:extLst>
      <p:ext uri="{BB962C8B-B14F-4D97-AF65-F5344CB8AC3E}">
        <p14:creationId xmlns:p14="http://schemas.microsoft.com/office/powerpoint/2010/main" val="3642224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Seed choice</a:t>
            </a:r>
          </a:p>
        </p:txBody>
      </p:sp>
      <p:sp>
        <p:nvSpPr>
          <p:cNvPr id="44035" name="Rectangle 3"/>
          <p:cNvSpPr>
            <a:spLocks noGrp="1" noChangeArrowheads="1"/>
          </p:cNvSpPr>
          <p:nvPr>
            <p:ph type="body" idx="1"/>
          </p:nvPr>
        </p:nvSpPr>
        <p:spPr>
          <a:xfrm>
            <a:off x="685800" y="1752600"/>
            <a:ext cx="7696200" cy="4876800"/>
          </a:xfrm>
        </p:spPr>
        <p:txBody>
          <a:bodyPr/>
          <a:lstStyle/>
          <a:p>
            <a:pPr marL="0" indent="0" eaLnBrk="1" hangingPunct="1">
              <a:lnSpc>
                <a:spcPct val="90000"/>
              </a:lnSpc>
              <a:buNone/>
            </a:pPr>
            <a:r>
              <a:rPr lang="en-US" sz="2400" dirty="0"/>
              <a:t>Results can vary drastically based on random seed selection</a:t>
            </a:r>
          </a:p>
          <a:p>
            <a:pPr marL="0" indent="0" eaLnBrk="1" hangingPunct="1">
              <a:lnSpc>
                <a:spcPct val="90000"/>
              </a:lnSpc>
              <a:buNone/>
            </a:pPr>
            <a:endParaRPr lang="en-US" sz="2400" dirty="0"/>
          </a:p>
          <a:p>
            <a:pPr marL="0" indent="0" eaLnBrk="1" hangingPunct="1">
              <a:lnSpc>
                <a:spcPct val="90000"/>
              </a:lnSpc>
              <a:buNone/>
            </a:pPr>
            <a:r>
              <a:rPr lang="en-US" sz="2400" dirty="0"/>
              <a:t>Some seeds can result in poor convergence rate, or convergence to sub-optimal </a:t>
            </a:r>
            <a:r>
              <a:rPr lang="en-US" sz="2400" dirty="0" err="1"/>
              <a:t>clusterings</a:t>
            </a:r>
            <a:endParaRPr lang="en-US" sz="2400" dirty="0"/>
          </a:p>
          <a:p>
            <a:pPr marL="0" indent="0" eaLnBrk="1" hangingPunct="1">
              <a:lnSpc>
                <a:spcPct val="90000"/>
              </a:lnSpc>
              <a:buNone/>
            </a:pPr>
            <a:endParaRPr lang="en-US" sz="2400" dirty="0">
              <a:ea typeface="ＭＳ Ｐゴシック" charset="-128"/>
            </a:endParaRPr>
          </a:p>
          <a:p>
            <a:pPr marL="0" indent="0" eaLnBrk="1" hangingPunct="1">
              <a:lnSpc>
                <a:spcPct val="90000"/>
              </a:lnSpc>
              <a:buNone/>
            </a:pPr>
            <a:r>
              <a:rPr lang="en-US" sz="2400" dirty="0">
                <a:ea typeface="ＭＳ Ｐゴシック" charset="-128"/>
              </a:rPr>
              <a:t>Common heuristics</a:t>
            </a:r>
          </a:p>
          <a:p>
            <a:pPr lvl="1" eaLnBrk="1" hangingPunct="1">
              <a:lnSpc>
                <a:spcPct val="90000"/>
              </a:lnSpc>
            </a:pPr>
            <a:r>
              <a:rPr lang="en-US" sz="2000" dirty="0">
                <a:ea typeface="ＭＳ Ｐゴシック" charset="-128"/>
              </a:rPr>
              <a:t>Random centers in the space</a:t>
            </a:r>
          </a:p>
          <a:p>
            <a:pPr lvl="1" eaLnBrk="1" hangingPunct="1">
              <a:lnSpc>
                <a:spcPct val="90000"/>
              </a:lnSpc>
            </a:pPr>
            <a:r>
              <a:rPr lang="en-US" sz="2000" dirty="0">
                <a:ea typeface="ＭＳ Ｐゴシック" charset="-128"/>
              </a:rPr>
              <a:t>Randomly pick examples</a:t>
            </a:r>
          </a:p>
          <a:p>
            <a:pPr lvl="1" eaLnBrk="1" hangingPunct="1">
              <a:lnSpc>
                <a:spcPct val="90000"/>
              </a:lnSpc>
            </a:pPr>
            <a:r>
              <a:rPr lang="en-US" sz="2000" dirty="0">
                <a:ea typeface="ＭＳ Ｐゴシック" charset="-128"/>
              </a:rPr>
              <a:t>Points least similar to any existing center (furthest centers heuristic)</a:t>
            </a:r>
          </a:p>
          <a:p>
            <a:pPr lvl="1" eaLnBrk="1" hangingPunct="1">
              <a:lnSpc>
                <a:spcPct val="90000"/>
              </a:lnSpc>
            </a:pPr>
            <a:r>
              <a:rPr lang="en-US" sz="2000" b="1" dirty="0">
                <a:solidFill>
                  <a:srgbClr val="0000CC"/>
                </a:solidFill>
                <a:ea typeface="ＭＳ Ｐゴシック" charset="-128"/>
              </a:rPr>
              <a:t>Try out multiple starting points</a:t>
            </a:r>
          </a:p>
          <a:p>
            <a:pPr lvl="1" eaLnBrk="1" hangingPunct="1">
              <a:lnSpc>
                <a:spcPct val="90000"/>
              </a:lnSpc>
            </a:pPr>
            <a:r>
              <a:rPr lang="en-US" sz="2000" dirty="0">
                <a:ea typeface="ＭＳ Ｐゴシック" charset="-128"/>
              </a:rPr>
              <a:t>Initialize with the results of another clustering method</a:t>
            </a:r>
          </a:p>
        </p:txBody>
      </p:sp>
    </p:spTree>
    <p:extLst>
      <p:ext uri="{BB962C8B-B14F-4D97-AF65-F5344CB8AC3E}">
        <p14:creationId xmlns:p14="http://schemas.microsoft.com/office/powerpoint/2010/main" val="109166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Furthest centers heuristic</a:t>
            </a:r>
          </a:p>
        </p:txBody>
      </p:sp>
      <p:sp>
        <p:nvSpPr>
          <p:cNvPr id="3" name="Content Placeholder 2"/>
          <p:cNvSpPr>
            <a:spLocks noGrp="1"/>
          </p:cNvSpPr>
          <p:nvPr>
            <p:ph sz="quarter" idx="1"/>
          </p:nvPr>
        </p:nvSpPr>
        <p:spPr>
          <a:xfrm>
            <a:off x="612648" y="1600200"/>
            <a:ext cx="8153400" cy="2045566"/>
          </a:xfrm>
        </p:spPr>
        <p:txBody>
          <a:bodyPr/>
          <a:lstStyle/>
          <a:p>
            <a:pPr marL="0" indent="0">
              <a:buNone/>
            </a:pPr>
            <a:r>
              <a:rPr lang="en-US" dirty="0"/>
              <a:t>μ</a:t>
            </a:r>
            <a:r>
              <a:rPr lang="en-US" baseline="-25000" dirty="0"/>
              <a:t>1</a:t>
            </a:r>
            <a:r>
              <a:rPr lang="en-US" dirty="0"/>
              <a:t> = pick random point</a:t>
            </a:r>
          </a:p>
          <a:p>
            <a:pPr marL="0" indent="0">
              <a:buNone/>
            </a:pPr>
            <a:endParaRPr lang="en-US" baseline="-25000" dirty="0"/>
          </a:p>
          <a:p>
            <a:pPr marL="0" indent="0">
              <a:buNone/>
            </a:pPr>
            <a:r>
              <a:rPr lang="en-US" dirty="0"/>
              <a:t>for </a:t>
            </a:r>
            <a:r>
              <a:rPr lang="en-US" dirty="0" err="1"/>
              <a:t>i</a:t>
            </a:r>
            <a:r>
              <a:rPr lang="en-US" dirty="0"/>
              <a:t> = 2 to K:</a:t>
            </a:r>
          </a:p>
          <a:p>
            <a:pPr marL="320040" lvl="1" indent="0">
              <a:buNone/>
            </a:pPr>
            <a:r>
              <a:rPr lang="en-US" dirty="0" err="1"/>
              <a:t>μ</a:t>
            </a:r>
            <a:r>
              <a:rPr lang="en-US" baseline="-25000" dirty="0" err="1"/>
              <a:t>i</a:t>
            </a:r>
            <a:r>
              <a:rPr lang="en-US" dirty="0"/>
              <a:t> = point that is furthest from </a:t>
            </a:r>
            <a:r>
              <a:rPr lang="en-US" b="1" dirty="0"/>
              <a:t>any</a:t>
            </a:r>
            <a:r>
              <a:rPr lang="en-US" dirty="0"/>
              <a:t> previous centers</a:t>
            </a:r>
          </a:p>
        </p:txBody>
      </p:sp>
      <p:graphicFrame>
        <p:nvGraphicFramePr>
          <p:cNvPr id="4" name="Object 3"/>
          <p:cNvGraphicFramePr>
            <a:graphicFrameLocks noChangeAspect="1"/>
          </p:cNvGraphicFramePr>
          <p:nvPr>
            <p:extLst>
              <p:ext uri="{D42A27DB-BD31-4B8C-83A1-F6EECF244321}">
                <p14:modId xmlns:p14="http://schemas.microsoft.com/office/powerpoint/2010/main" val="1081100665"/>
              </p:ext>
            </p:extLst>
          </p:nvPr>
        </p:nvGraphicFramePr>
        <p:xfrm>
          <a:off x="1951789" y="3901572"/>
          <a:ext cx="4930015" cy="1122948"/>
        </p:xfrm>
        <a:graphic>
          <a:graphicData uri="http://schemas.openxmlformats.org/presentationml/2006/ole">
            <mc:AlternateContent xmlns:mc="http://schemas.openxmlformats.org/markup-compatibility/2006">
              <mc:Choice xmlns:v="urn:schemas-microsoft-com:vml" Requires="v">
                <p:oleObj name="Equation" r:id="rId2" imgW="2276280" imgH="511920" progId="Equation.3">
                  <p:embed/>
                </p:oleObj>
              </mc:Choice>
              <mc:Fallback>
                <p:oleObj name="Equation" r:id="rId2" imgW="2276280" imgH="511920" progId="Equation.3">
                  <p:embed/>
                  <p:pic>
                    <p:nvPicPr>
                      <p:cNvPr id="0"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789" y="3901572"/>
                        <a:ext cx="4930015" cy="11229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Connector 5"/>
          <p:cNvCxnSpPr/>
          <p:nvPr/>
        </p:nvCxnSpPr>
        <p:spPr>
          <a:xfrm>
            <a:off x="401053" y="3743158"/>
            <a:ext cx="836499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614138" y="5506564"/>
            <a:ext cx="3355473" cy="707886"/>
          </a:xfrm>
          <a:prstGeom prst="rect">
            <a:avLst/>
          </a:prstGeom>
          <a:noFill/>
        </p:spPr>
        <p:txBody>
          <a:bodyPr wrap="square" rtlCol="0">
            <a:spAutoFit/>
          </a:bodyPr>
          <a:lstStyle/>
          <a:p>
            <a:r>
              <a:rPr lang="en-US" sz="2000" dirty="0">
                <a:solidFill>
                  <a:srgbClr val="FF6600"/>
                </a:solidFill>
              </a:rPr>
              <a:t>smallest distance from x to any previous center</a:t>
            </a:r>
          </a:p>
        </p:txBody>
      </p:sp>
      <p:sp>
        <p:nvSpPr>
          <p:cNvPr id="11" name="Left Brace 10"/>
          <p:cNvSpPr/>
          <p:nvPr/>
        </p:nvSpPr>
        <p:spPr>
          <a:xfrm rot="16200000">
            <a:off x="5289256" y="3741196"/>
            <a:ext cx="494632" cy="2991922"/>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837538" y="5528655"/>
            <a:ext cx="3355473" cy="707886"/>
          </a:xfrm>
          <a:prstGeom prst="rect">
            <a:avLst/>
          </a:prstGeom>
          <a:noFill/>
        </p:spPr>
        <p:txBody>
          <a:bodyPr wrap="square" rtlCol="0">
            <a:spAutoFit/>
          </a:bodyPr>
          <a:lstStyle/>
          <a:p>
            <a:r>
              <a:rPr lang="en-US" sz="2000" dirty="0">
                <a:solidFill>
                  <a:srgbClr val="FF6600"/>
                </a:solidFill>
              </a:rPr>
              <a:t>point with the largest distance to any previous center</a:t>
            </a:r>
          </a:p>
        </p:txBody>
      </p:sp>
      <p:sp>
        <p:nvSpPr>
          <p:cNvPr id="13" name="Left Brace 12"/>
          <p:cNvSpPr/>
          <p:nvPr/>
        </p:nvSpPr>
        <p:spPr>
          <a:xfrm rot="16200000">
            <a:off x="3005643" y="4682747"/>
            <a:ext cx="494632" cy="1153001"/>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5968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 Means Clustering Example Problem</a:t>
            </a:r>
            <a:endParaRPr lang="en-IN" dirty="0"/>
          </a:p>
        </p:txBody>
      </p:sp>
      <p:sp>
        <p:nvSpPr>
          <p:cNvPr id="3" name="Content Placeholder 2"/>
          <p:cNvSpPr>
            <a:spLocks noGrp="1"/>
          </p:cNvSpPr>
          <p:nvPr>
            <p:ph sz="quarter" idx="1"/>
          </p:nvPr>
        </p:nvSpPr>
        <p:spPr/>
        <p:txBody>
          <a:bodyPr/>
          <a:lstStyle/>
          <a:p>
            <a:r>
              <a:rPr lang="en-IN" dirty="0"/>
              <a:t>https://www.gatevidyalay.com/tag/k-means-clustering-example-ppt/</a:t>
            </a:r>
          </a:p>
        </p:txBody>
      </p:sp>
    </p:spTree>
    <p:extLst>
      <p:ext uri="{BB962C8B-B14F-4D97-AF65-F5344CB8AC3E}">
        <p14:creationId xmlns:p14="http://schemas.microsoft.com/office/powerpoint/2010/main" val="3950438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A472-2C80-6677-DEF8-9BC739B516E9}"/>
              </a:ext>
            </a:extLst>
          </p:cNvPr>
          <p:cNvSpPr>
            <a:spLocks noGrp="1"/>
          </p:cNvSpPr>
          <p:nvPr>
            <p:ph type="title"/>
          </p:nvPr>
        </p:nvSpPr>
        <p:spPr/>
        <p:txBody>
          <a:bodyPr>
            <a:normAutofit/>
          </a:bodyPr>
          <a:lstStyle/>
          <a:p>
            <a:r>
              <a:rPr lang="en-US" b="0" i="0" dirty="0">
                <a:solidFill>
                  <a:srgbClr val="202124"/>
                </a:solidFill>
                <a:effectLst/>
                <a:latin typeface="arial" panose="020B0604020202020204" pitchFamily="34" charset="0"/>
              </a:rPr>
              <a:t>What </a:t>
            </a:r>
            <a:r>
              <a:rPr lang="en-US" b="0" i="0">
                <a:solidFill>
                  <a:srgbClr val="202124"/>
                </a:solidFill>
                <a:effectLst/>
                <a:latin typeface="arial" panose="020B0604020202020204" pitchFamily="34" charset="0"/>
              </a:rPr>
              <a:t>is K </a:t>
            </a:r>
            <a:r>
              <a:rPr lang="en-US" b="0" i="0" dirty="0">
                <a:solidFill>
                  <a:srgbClr val="202124"/>
                </a:solidFill>
                <a:effectLst/>
                <a:latin typeface="arial" panose="020B0604020202020204" pitchFamily="34" charset="0"/>
              </a:rPr>
              <a:t>++ means?</a:t>
            </a:r>
            <a:endParaRPr lang="en-IN" dirty="0"/>
          </a:p>
        </p:txBody>
      </p:sp>
      <p:sp>
        <p:nvSpPr>
          <p:cNvPr id="3" name="Content Placeholder 2">
            <a:extLst>
              <a:ext uri="{FF2B5EF4-FFF2-40B4-BE49-F238E27FC236}">
                <a16:creationId xmlns:a16="http://schemas.microsoft.com/office/drawing/2014/main" id="{11153DE0-B633-8A6B-C97F-F477C6CAD46C}"/>
              </a:ext>
            </a:extLst>
          </p:cNvPr>
          <p:cNvSpPr>
            <a:spLocks noGrp="1"/>
          </p:cNvSpPr>
          <p:nvPr>
            <p:ph sz="quarter" idx="1"/>
          </p:nvPr>
        </p:nvSpPr>
        <p:spPr/>
        <p:txBody>
          <a:bodyPr/>
          <a:lstStyle/>
          <a:p>
            <a:r>
              <a:rPr lang="en-US" b="1" i="0" dirty="0">
                <a:solidFill>
                  <a:srgbClr val="202124"/>
                </a:solidFill>
                <a:effectLst/>
                <a:latin typeface="arial" panose="020B0604020202020204" pitchFamily="34" charset="0"/>
              </a:rPr>
              <a:t>K-means++ is a smart centroid initialization method for the K-mean algorithm</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The goal is to spread out the initial centroid by assigning the first centroid randomly then selecting the rest of the centroids based on the maximum squared distance. The idea is to push the centroids as far as possible from one another.</a:t>
            </a:r>
            <a:endParaRPr lang="en-IN" dirty="0"/>
          </a:p>
        </p:txBody>
      </p:sp>
    </p:spTree>
    <p:extLst>
      <p:ext uri="{BB962C8B-B14F-4D97-AF65-F5344CB8AC3E}">
        <p14:creationId xmlns:p14="http://schemas.microsoft.com/office/powerpoint/2010/main" val="302486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applications</a:t>
            </a:r>
          </a:p>
        </p:txBody>
      </p:sp>
      <p:sp>
        <p:nvSpPr>
          <p:cNvPr id="3" name="Content Placeholder 2"/>
          <p:cNvSpPr>
            <a:spLocks noGrp="1"/>
          </p:cNvSpPr>
          <p:nvPr>
            <p:ph sz="quarter" idx="1"/>
          </p:nvPr>
        </p:nvSpPr>
        <p:spPr/>
        <p:txBody>
          <a:bodyPr>
            <a:normAutofit fontScale="85000" lnSpcReduction="20000"/>
          </a:bodyPr>
          <a:lstStyle/>
          <a:p>
            <a:pPr marL="0" lvl="1" indent="0">
              <a:spcBef>
                <a:spcPts val="700"/>
              </a:spcBef>
              <a:buClr>
                <a:schemeClr val="accent2"/>
              </a:buClr>
              <a:buSzPct val="60000"/>
              <a:buNone/>
            </a:pPr>
            <a:r>
              <a:rPr lang="en-US" dirty="0"/>
              <a:t>learn clusters/groups without any label</a:t>
            </a:r>
          </a:p>
          <a:p>
            <a:pPr marL="0" indent="0">
              <a:buNone/>
            </a:pPr>
            <a:endParaRPr lang="en-US" dirty="0"/>
          </a:p>
          <a:p>
            <a:pPr marL="0" indent="0">
              <a:buNone/>
            </a:pPr>
            <a:r>
              <a:rPr lang="en-US" dirty="0"/>
              <a:t>customer segmentation (i.e. grouping)</a:t>
            </a:r>
          </a:p>
          <a:p>
            <a:pPr marL="0" indent="0">
              <a:buNone/>
            </a:pPr>
            <a:endParaRPr lang="en-US" dirty="0"/>
          </a:p>
          <a:p>
            <a:pPr marL="0" indent="0">
              <a:buNone/>
            </a:pPr>
            <a:r>
              <a:rPr lang="en-US" dirty="0"/>
              <a:t>image compression</a:t>
            </a:r>
          </a:p>
          <a:p>
            <a:pPr marL="0" indent="0">
              <a:buNone/>
            </a:pPr>
            <a:endParaRPr lang="en-US" dirty="0"/>
          </a:p>
          <a:p>
            <a:pPr marL="0" indent="0">
              <a:buNone/>
            </a:pPr>
            <a:r>
              <a:rPr lang="en-US" dirty="0"/>
              <a:t>bioinformatics: learn motifs</a:t>
            </a:r>
          </a:p>
          <a:p>
            <a:pPr marL="0" indent="0">
              <a:buNone/>
            </a:pPr>
            <a:endParaRPr lang="en-US" dirty="0"/>
          </a:p>
          <a:p>
            <a:pPr marL="0" indent="0">
              <a:buNone/>
            </a:pPr>
            <a:r>
              <a:rPr lang="en-US" dirty="0"/>
              <a:t>find important features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a:t>
            </a:r>
            <a:r>
              <a:rPr lang="en-US" dirty="0"/>
              <a:t>supervised learning: clustering</a:t>
            </a:r>
          </a:p>
        </p:txBody>
      </p:sp>
      <p:sp>
        <p:nvSpPr>
          <p:cNvPr id="6" name="TextBox 5"/>
          <p:cNvSpPr txBox="1"/>
          <p:nvPr/>
        </p:nvSpPr>
        <p:spPr>
          <a:xfrm>
            <a:off x="304800" y="1905000"/>
            <a:ext cx="1268196" cy="400110"/>
          </a:xfrm>
          <a:prstGeom prst="rect">
            <a:avLst/>
          </a:prstGeom>
          <a:noFill/>
        </p:spPr>
        <p:txBody>
          <a:bodyPr wrap="none" rtlCol="0">
            <a:spAutoFit/>
          </a:bodyPr>
          <a:lstStyle/>
          <a:p>
            <a:r>
              <a:rPr lang="en-US" sz="2000" dirty="0"/>
              <a:t>Raw data</a:t>
            </a:r>
          </a:p>
        </p:txBody>
      </p:sp>
      <p:sp>
        <p:nvSpPr>
          <p:cNvPr id="8" name="Rectangle 7"/>
          <p:cNvSpPr/>
          <p:nvPr/>
        </p:nvSpPr>
        <p:spPr bwMode="auto">
          <a:xfrm>
            <a:off x="838200" y="25908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9" name="Rectangle 8"/>
          <p:cNvSpPr/>
          <p:nvPr/>
        </p:nvSpPr>
        <p:spPr bwMode="auto">
          <a:xfrm>
            <a:off x="838200" y="32004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0" name="Rectangle 9"/>
          <p:cNvSpPr/>
          <p:nvPr/>
        </p:nvSpPr>
        <p:spPr bwMode="auto">
          <a:xfrm>
            <a:off x="838200" y="38100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1" name="Rectangle 10"/>
          <p:cNvSpPr/>
          <p:nvPr/>
        </p:nvSpPr>
        <p:spPr bwMode="auto">
          <a:xfrm>
            <a:off x="838200" y="44196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2" name="Rectangle 11"/>
          <p:cNvSpPr/>
          <p:nvPr/>
        </p:nvSpPr>
        <p:spPr bwMode="auto">
          <a:xfrm>
            <a:off x="838200" y="5029200"/>
            <a:ext cx="609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19" name="Right Arrow 18"/>
          <p:cNvSpPr/>
          <p:nvPr/>
        </p:nvSpPr>
        <p:spPr bwMode="auto">
          <a:xfrm>
            <a:off x="2133600" y="3276600"/>
            <a:ext cx="533400" cy="762000"/>
          </a:xfrm>
          <a:prstGeom prst="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20" name="TextBox 19"/>
          <p:cNvSpPr txBox="1"/>
          <p:nvPr/>
        </p:nvSpPr>
        <p:spPr>
          <a:xfrm>
            <a:off x="1905000" y="4191000"/>
            <a:ext cx="1124226" cy="707886"/>
          </a:xfrm>
          <a:prstGeom prst="rect">
            <a:avLst/>
          </a:prstGeom>
          <a:noFill/>
        </p:spPr>
        <p:txBody>
          <a:bodyPr wrap="none" rtlCol="0">
            <a:spAutoFit/>
          </a:bodyPr>
          <a:lstStyle/>
          <a:p>
            <a:r>
              <a:rPr lang="en-US" sz="2000" dirty="0"/>
              <a:t>extract</a:t>
            </a:r>
          </a:p>
          <a:p>
            <a:r>
              <a:rPr lang="en-US" sz="2000" dirty="0"/>
              <a:t>features</a:t>
            </a:r>
          </a:p>
        </p:txBody>
      </p:sp>
      <p:sp>
        <p:nvSpPr>
          <p:cNvPr id="21" name="TextBox 20"/>
          <p:cNvSpPr txBox="1"/>
          <p:nvPr/>
        </p:nvSpPr>
        <p:spPr>
          <a:xfrm>
            <a:off x="3124200" y="2385536"/>
            <a:ext cx="1898042" cy="400110"/>
          </a:xfrm>
          <a:prstGeom prst="rect">
            <a:avLst/>
          </a:prstGeom>
          <a:noFill/>
        </p:spPr>
        <p:txBody>
          <a:bodyPr wrap="none" rtlCol="0">
            <a:spAutoFit/>
          </a:bodyPr>
          <a:lstStyle/>
          <a:p>
            <a:r>
              <a:rPr lang="en-US" sz="2000" dirty="0">
                <a:solidFill>
                  <a:srgbClr val="BAB932"/>
                </a:solidFill>
              </a:rPr>
              <a:t>f</a:t>
            </a:r>
            <a:r>
              <a:rPr lang="en-US" sz="2000" baseline="-25000" dirty="0">
                <a:solidFill>
                  <a:srgbClr val="BAB932"/>
                </a:solidFill>
              </a:rPr>
              <a:t>1</a:t>
            </a:r>
            <a:r>
              <a:rPr lang="en-US" sz="2000" dirty="0">
                <a:solidFill>
                  <a:srgbClr val="BAB932"/>
                </a:solidFill>
              </a:rPr>
              <a:t>, f</a:t>
            </a:r>
            <a:r>
              <a:rPr lang="en-US" sz="2000" baseline="-25000" dirty="0">
                <a:solidFill>
                  <a:srgbClr val="BAB932"/>
                </a:solidFill>
              </a:rPr>
              <a:t>2</a:t>
            </a:r>
            <a:r>
              <a:rPr lang="en-US" sz="2000" dirty="0">
                <a:solidFill>
                  <a:srgbClr val="BAB932"/>
                </a:solidFill>
              </a:rPr>
              <a:t>, f</a:t>
            </a:r>
            <a:r>
              <a:rPr lang="en-US" sz="2000" baseline="-25000" dirty="0">
                <a:solidFill>
                  <a:srgbClr val="BAB932"/>
                </a:solidFill>
              </a:rPr>
              <a:t>3</a:t>
            </a:r>
            <a:r>
              <a:rPr lang="en-US" sz="2000" dirty="0">
                <a:solidFill>
                  <a:srgbClr val="BAB932"/>
                </a:solidFill>
              </a:rPr>
              <a:t>, …, f</a:t>
            </a:r>
            <a:r>
              <a:rPr lang="en-US" sz="2000" baseline="-25000" dirty="0">
                <a:solidFill>
                  <a:srgbClr val="BAB932"/>
                </a:solidFill>
              </a:rPr>
              <a:t>n</a:t>
            </a:r>
          </a:p>
        </p:txBody>
      </p:sp>
      <p:sp>
        <p:nvSpPr>
          <p:cNvPr id="22" name="TextBox 21"/>
          <p:cNvSpPr txBox="1"/>
          <p:nvPr/>
        </p:nvSpPr>
        <p:spPr>
          <a:xfrm>
            <a:off x="3124200" y="2918936"/>
            <a:ext cx="1898042" cy="400110"/>
          </a:xfrm>
          <a:prstGeom prst="rect">
            <a:avLst/>
          </a:prstGeom>
          <a:noFill/>
        </p:spPr>
        <p:txBody>
          <a:bodyPr wrap="none" rtlCol="0">
            <a:spAutoFit/>
          </a:bodyPr>
          <a:lstStyle/>
          <a:p>
            <a:r>
              <a:rPr lang="en-US" sz="2000" dirty="0">
                <a:solidFill>
                  <a:srgbClr val="BAB932"/>
                </a:solidFill>
              </a:rPr>
              <a:t>f</a:t>
            </a:r>
            <a:r>
              <a:rPr lang="en-US" sz="2000" baseline="-25000" dirty="0">
                <a:solidFill>
                  <a:srgbClr val="BAB932"/>
                </a:solidFill>
              </a:rPr>
              <a:t>1</a:t>
            </a:r>
            <a:r>
              <a:rPr lang="en-US" sz="2000" dirty="0">
                <a:solidFill>
                  <a:srgbClr val="BAB932"/>
                </a:solidFill>
              </a:rPr>
              <a:t>, f</a:t>
            </a:r>
            <a:r>
              <a:rPr lang="en-US" sz="2000" baseline="-25000" dirty="0">
                <a:solidFill>
                  <a:srgbClr val="BAB932"/>
                </a:solidFill>
              </a:rPr>
              <a:t>2</a:t>
            </a:r>
            <a:r>
              <a:rPr lang="en-US" sz="2000" dirty="0">
                <a:solidFill>
                  <a:srgbClr val="BAB932"/>
                </a:solidFill>
              </a:rPr>
              <a:t>, f</a:t>
            </a:r>
            <a:r>
              <a:rPr lang="en-US" sz="2000" baseline="-25000" dirty="0">
                <a:solidFill>
                  <a:srgbClr val="BAB932"/>
                </a:solidFill>
              </a:rPr>
              <a:t>3</a:t>
            </a:r>
            <a:r>
              <a:rPr lang="en-US" sz="2000" dirty="0">
                <a:solidFill>
                  <a:srgbClr val="BAB932"/>
                </a:solidFill>
              </a:rPr>
              <a:t>, …, f</a:t>
            </a:r>
            <a:r>
              <a:rPr lang="en-US" sz="2000" baseline="-25000" dirty="0">
                <a:solidFill>
                  <a:srgbClr val="BAB932"/>
                </a:solidFill>
              </a:rPr>
              <a:t>n</a:t>
            </a:r>
          </a:p>
        </p:txBody>
      </p:sp>
      <p:sp>
        <p:nvSpPr>
          <p:cNvPr id="23" name="TextBox 22"/>
          <p:cNvSpPr txBox="1"/>
          <p:nvPr/>
        </p:nvSpPr>
        <p:spPr>
          <a:xfrm>
            <a:off x="3124200" y="3452336"/>
            <a:ext cx="1898042" cy="400110"/>
          </a:xfrm>
          <a:prstGeom prst="rect">
            <a:avLst/>
          </a:prstGeom>
          <a:noFill/>
        </p:spPr>
        <p:txBody>
          <a:bodyPr wrap="none" rtlCol="0">
            <a:spAutoFit/>
          </a:bodyPr>
          <a:lstStyle/>
          <a:p>
            <a:r>
              <a:rPr lang="en-US" sz="2000" dirty="0">
                <a:solidFill>
                  <a:srgbClr val="BAB932"/>
                </a:solidFill>
              </a:rPr>
              <a:t>f</a:t>
            </a:r>
            <a:r>
              <a:rPr lang="en-US" sz="2000" baseline="-25000" dirty="0">
                <a:solidFill>
                  <a:srgbClr val="BAB932"/>
                </a:solidFill>
              </a:rPr>
              <a:t>1</a:t>
            </a:r>
            <a:r>
              <a:rPr lang="en-US" sz="2000" dirty="0">
                <a:solidFill>
                  <a:srgbClr val="BAB932"/>
                </a:solidFill>
              </a:rPr>
              <a:t>, f</a:t>
            </a:r>
            <a:r>
              <a:rPr lang="en-US" sz="2000" baseline="-25000" dirty="0">
                <a:solidFill>
                  <a:srgbClr val="BAB932"/>
                </a:solidFill>
              </a:rPr>
              <a:t>2</a:t>
            </a:r>
            <a:r>
              <a:rPr lang="en-US" sz="2000" dirty="0">
                <a:solidFill>
                  <a:srgbClr val="BAB932"/>
                </a:solidFill>
              </a:rPr>
              <a:t>, f</a:t>
            </a:r>
            <a:r>
              <a:rPr lang="en-US" sz="2000" baseline="-25000" dirty="0">
                <a:solidFill>
                  <a:srgbClr val="BAB932"/>
                </a:solidFill>
              </a:rPr>
              <a:t>3</a:t>
            </a:r>
            <a:r>
              <a:rPr lang="en-US" sz="2000" dirty="0">
                <a:solidFill>
                  <a:srgbClr val="BAB932"/>
                </a:solidFill>
              </a:rPr>
              <a:t>, …, f</a:t>
            </a:r>
            <a:r>
              <a:rPr lang="en-US" sz="2000" baseline="-25000" dirty="0">
                <a:solidFill>
                  <a:srgbClr val="BAB932"/>
                </a:solidFill>
              </a:rPr>
              <a:t>n</a:t>
            </a:r>
          </a:p>
        </p:txBody>
      </p:sp>
      <p:sp>
        <p:nvSpPr>
          <p:cNvPr id="24" name="TextBox 23"/>
          <p:cNvSpPr txBox="1"/>
          <p:nvPr/>
        </p:nvSpPr>
        <p:spPr>
          <a:xfrm>
            <a:off x="3124200" y="4061936"/>
            <a:ext cx="1898042" cy="400110"/>
          </a:xfrm>
          <a:prstGeom prst="rect">
            <a:avLst/>
          </a:prstGeom>
          <a:noFill/>
        </p:spPr>
        <p:txBody>
          <a:bodyPr wrap="none" rtlCol="0">
            <a:spAutoFit/>
          </a:bodyPr>
          <a:lstStyle/>
          <a:p>
            <a:r>
              <a:rPr lang="en-US" sz="2000" dirty="0">
                <a:solidFill>
                  <a:srgbClr val="BAB932"/>
                </a:solidFill>
              </a:rPr>
              <a:t>f</a:t>
            </a:r>
            <a:r>
              <a:rPr lang="en-US" sz="2000" baseline="-25000" dirty="0">
                <a:solidFill>
                  <a:srgbClr val="BAB932"/>
                </a:solidFill>
              </a:rPr>
              <a:t>1</a:t>
            </a:r>
            <a:r>
              <a:rPr lang="en-US" sz="2000" dirty="0">
                <a:solidFill>
                  <a:srgbClr val="BAB932"/>
                </a:solidFill>
              </a:rPr>
              <a:t>, f</a:t>
            </a:r>
            <a:r>
              <a:rPr lang="en-US" sz="2000" baseline="-25000" dirty="0">
                <a:solidFill>
                  <a:srgbClr val="BAB932"/>
                </a:solidFill>
              </a:rPr>
              <a:t>2</a:t>
            </a:r>
            <a:r>
              <a:rPr lang="en-US" sz="2000" dirty="0">
                <a:solidFill>
                  <a:srgbClr val="BAB932"/>
                </a:solidFill>
              </a:rPr>
              <a:t>, f</a:t>
            </a:r>
            <a:r>
              <a:rPr lang="en-US" sz="2000" baseline="-25000" dirty="0">
                <a:solidFill>
                  <a:srgbClr val="BAB932"/>
                </a:solidFill>
              </a:rPr>
              <a:t>3</a:t>
            </a:r>
            <a:r>
              <a:rPr lang="en-US" sz="2000" dirty="0">
                <a:solidFill>
                  <a:srgbClr val="BAB932"/>
                </a:solidFill>
              </a:rPr>
              <a:t>, …, f</a:t>
            </a:r>
            <a:r>
              <a:rPr lang="en-US" sz="2000" baseline="-25000" dirty="0">
                <a:solidFill>
                  <a:srgbClr val="BAB932"/>
                </a:solidFill>
              </a:rPr>
              <a:t>n</a:t>
            </a:r>
          </a:p>
        </p:txBody>
      </p:sp>
      <p:sp>
        <p:nvSpPr>
          <p:cNvPr id="25" name="TextBox 24"/>
          <p:cNvSpPr txBox="1"/>
          <p:nvPr/>
        </p:nvSpPr>
        <p:spPr>
          <a:xfrm>
            <a:off x="3127631" y="4659868"/>
            <a:ext cx="1898042" cy="400110"/>
          </a:xfrm>
          <a:prstGeom prst="rect">
            <a:avLst/>
          </a:prstGeom>
          <a:noFill/>
        </p:spPr>
        <p:txBody>
          <a:bodyPr wrap="none" rtlCol="0">
            <a:spAutoFit/>
          </a:bodyPr>
          <a:lstStyle/>
          <a:p>
            <a:r>
              <a:rPr lang="en-US" sz="2000" dirty="0">
                <a:solidFill>
                  <a:srgbClr val="BAB932"/>
                </a:solidFill>
              </a:rPr>
              <a:t>f</a:t>
            </a:r>
            <a:r>
              <a:rPr lang="en-US" sz="2000" baseline="-25000" dirty="0">
                <a:solidFill>
                  <a:srgbClr val="BAB932"/>
                </a:solidFill>
              </a:rPr>
              <a:t>1</a:t>
            </a:r>
            <a:r>
              <a:rPr lang="en-US" sz="2000" dirty="0">
                <a:solidFill>
                  <a:srgbClr val="BAB932"/>
                </a:solidFill>
              </a:rPr>
              <a:t>, f</a:t>
            </a:r>
            <a:r>
              <a:rPr lang="en-US" sz="2000" baseline="-25000" dirty="0">
                <a:solidFill>
                  <a:srgbClr val="BAB932"/>
                </a:solidFill>
              </a:rPr>
              <a:t>2</a:t>
            </a:r>
            <a:r>
              <a:rPr lang="en-US" sz="2000" dirty="0">
                <a:solidFill>
                  <a:srgbClr val="BAB932"/>
                </a:solidFill>
              </a:rPr>
              <a:t>, f</a:t>
            </a:r>
            <a:r>
              <a:rPr lang="en-US" sz="2000" baseline="-25000" dirty="0">
                <a:solidFill>
                  <a:srgbClr val="BAB932"/>
                </a:solidFill>
              </a:rPr>
              <a:t>3</a:t>
            </a:r>
            <a:r>
              <a:rPr lang="en-US" sz="2000" dirty="0">
                <a:solidFill>
                  <a:srgbClr val="BAB932"/>
                </a:solidFill>
              </a:rPr>
              <a:t>, …, f</a:t>
            </a:r>
            <a:r>
              <a:rPr lang="en-US" sz="2000" baseline="-25000" dirty="0">
                <a:solidFill>
                  <a:srgbClr val="BAB932"/>
                </a:solidFill>
              </a:rPr>
              <a:t>n</a:t>
            </a:r>
          </a:p>
        </p:txBody>
      </p:sp>
      <p:sp>
        <p:nvSpPr>
          <p:cNvPr id="26" name="Right Arrow 25"/>
          <p:cNvSpPr/>
          <p:nvPr/>
        </p:nvSpPr>
        <p:spPr bwMode="auto">
          <a:xfrm>
            <a:off x="5791200" y="3276600"/>
            <a:ext cx="533400" cy="762000"/>
          </a:xfrm>
          <a:prstGeom prst="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10" charset="0"/>
            </a:endParaRPr>
          </a:p>
        </p:txBody>
      </p:sp>
      <p:sp>
        <p:nvSpPr>
          <p:cNvPr id="27" name="TextBox 26"/>
          <p:cNvSpPr txBox="1"/>
          <p:nvPr/>
        </p:nvSpPr>
        <p:spPr>
          <a:xfrm>
            <a:off x="3454983" y="1905000"/>
            <a:ext cx="1111402" cy="400110"/>
          </a:xfrm>
          <a:prstGeom prst="rect">
            <a:avLst/>
          </a:prstGeom>
          <a:noFill/>
        </p:spPr>
        <p:txBody>
          <a:bodyPr wrap="none" rtlCol="0">
            <a:spAutoFit/>
          </a:bodyPr>
          <a:lstStyle/>
          <a:p>
            <a:r>
              <a:rPr lang="en-US" sz="2000" dirty="0"/>
              <a:t>features</a:t>
            </a:r>
          </a:p>
        </p:txBody>
      </p:sp>
      <p:sp>
        <p:nvSpPr>
          <p:cNvPr id="34" name="TextBox 33"/>
          <p:cNvSpPr txBox="1"/>
          <p:nvPr/>
        </p:nvSpPr>
        <p:spPr>
          <a:xfrm>
            <a:off x="5334000" y="4038600"/>
            <a:ext cx="1524000" cy="1015663"/>
          </a:xfrm>
          <a:prstGeom prst="rect">
            <a:avLst/>
          </a:prstGeom>
          <a:noFill/>
        </p:spPr>
        <p:txBody>
          <a:bodyPr wrap="square" rtlCol="0">
            <a:spAutoFit/>
          </a:bodyPr>
          <a:lstStyle/>
          <a:p>
            <a:r>
              <a:rPr lang="en-US" sz="2000" dirty="0"/>
              <a:t>group into classes/clusters</a:t>
            </a:r>
          </a:p>
        </p:txBody>
      </p:sp>
      <p:sp>
        <p:nvSpPr>
          <p:cNvPr id="49" name="TextBox 48"/>
          <p:cNvSpPr txBox="1"/>
          <p:nvPr/>
        </p:nvSpPr>
        <p:spPr>
          <a:xfrm>
            <a:off x="1142999" y="5638800"/>
            <a:ext cx="7212263" cy="830997"/>
          </a:xfrm>
          <a:prstGeom prst="rect">
            <a:avLst/>
          </a:prstGeom>
          <a:noFill/>
        </p:spPr>
        <p:txBody>
          <a:bodyPr wrap="square" rtlCol="0">
            <a:spAutoFit/>
          </a:bodyPr>
          <a:lstStyle/>
          <a:p>
            <a:r>
              <a:rPr lang="en-US" sz="2400" b="1" dirty="0">
                <a:solidFill>
                  <a:srgbClr val="FF6600"/>
                </a:solidFill>
              </a:rPr>
              <a:t>No</a:t>
            </a:r>
            <a:r>
              <a:rPr lang="en-US" sz="2400" dirty="0">
                <a:solidFill>
                  <a:srgbClr val="FF6600"/>
                </a:solidFill>
              </a:rPr>
              <a:t> “supervision”, we’re only given data and want to find natural groupings</a:t>
            </a:r>
          </a:p>
        </p:txBody>
      </p:sp>
      <p:sp>
        <p:nvSpPr>
          <p:cNvPr id="50" name="Hexagon 49"/>
          <p:cNvSpPr/>
          <p:nvPr/>
        </p:nvSpPr>
        <p:spPr bwMode="auto">
          <a:xfrm>
            <a:off x="6781800" y="2971800"/>
            <a:ext cx="1905000" cy="1371600"/>
          </a:xfrm>
          <a:prstGeom prst="hexag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ea typeface="Arial" pitchFamily="-65" charset="0"/>
                <a:cs typeface="Arial" pitchFamily="-65" charset="0"/>
              </a:rPr>
              <a:t>Clusters</a:t>
            </a:r>
          </a:p>
        </p:txBody>
      </p:sp>
    </p:spTree>
    <p:extLst>
      <p:ext uri="{BB962C8B-B14F-4D97-AF65-F5344CB8AC3E}">
        <p14:creationId xmlns:p14="http://schemas.microsoft.com/office/powerpoint/2010/main" val="32394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modeling</a:t>
            </a:r>
          </a:p>
        </p:txBody>
      </p:sp>
      <p:sp>
        <p:nvSpPr>
          <p:cNvPr id="3" name="Content Placeholder 2"/>
          <p:cNvSpPr>
            <a:spLocks noGrp="1"/>
          </p:cNvSpPr>
          <p:nvPr>
            <p:ph idx="1"/>
          </p:nvPr>
        </p:nvSpPr>
        <p:spPr/>
        <p:txBody>
          <a:bodyPr>
            <a:normAutofit/>
          </a:bodyPr>
          <a:lstStyle/>
          <a:p>
            <a:pPr marL="0" indent="0">
              <a:buNone/>
            </a:pPr>
            <a:r>
              <a:rPr lang="en-US" sz="2800" dirty="0"/>
              <a:t>Most frequently, when people think of unsupervised learning they think clustering</a:t>
            </a:r>
          </a:p>
          <a:p>
            <a:pPr marL="0" indent="0">
              <a:buNone/>
            </a:pPr>
            <a:endParaRPr lang="en-US" sz="2800" dirty="0"/>
          </a:p>
          <a:p>
            <a:pPr marL="0" indent="0">
              <a:buNone/>
            </a:pPr>
            <a:r>
              <a:rPr lang="en-US" sz="2800" dirty="0"/>
              <a:t>Another category: learning probabilities/parameters for models without supervision</a:t>
            </a:r>
          </a:p>
          <a:p>
            <a:pPr lvl="1"/>
            <a:r>
              <a:rPr lang="en-US" sz="2400" dirty="0"/>
              <a:t>Learn a translation dictionary</a:t>
            </a:r>
          </a:p>
          <a:p>
            <a:pPr lvl="1"/>
            <a:r>
              <a:rPr lang="en-US" sz="2400" dirty="0"/>
              <a:t>Learn a grammar for a language</a:t>
            </a:r>
          </a:p>
          <a:p>
            <a:pPr lvl="1"/>
            <a:r>
              <a:rPr lang="en-US" sz="2400" dirty="0"/>
              <a:t>Learn the social graph</a:t>
            </a:r>
          </a:p>
          <a:p>
            <a:pPr lvl="1"/>
            <a:endParaRPr lang="en-US" sz="2400" dirty="0"/>
          </a:p>
        </p:txBody>
      </p:sp>
    </p:spTree>
    <p:extLst>
      <p:ext uri="{BB962C8B-B14F-4D97-AF65-F5344CB8AC3E}">
        <p14:creationId xmlns:p14="http://schemas.microsoft.com/office/powerpoint/2010/main" val="317322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dirty="0"/>
              <a:t>Clustering</a:t>
            </a:r>
          </a:p>
        </p:txBody>
      </p:sp>
      <p:sp>
        <p:nvSpPr>
          <p:cNvPr id="589829" name="Rectangle 5"/>
          <p:cNvSpPr>
            <a:spLocks noGrp="1" noChangeArrowheads="1"/>
          </p:cNvSpPr>
          <p:nvPr>
            <p:ph type="body" idx="1"/>
          </p:nvPr>
        </p:nvSpPr>
        <p:spPr>
          <a:xfrm>
            <a:off x="685800" y="1752600"/>
            <a:ext cx="7772400" cy="1676400"/>
          </a:xfrm>
        </p:spPr>
        <p:txBody>
          <a:bodyPr>
            <a:normAutofit lnSpcReduction="10000"/>
          </a:bodyPr>
          <a:lstStyle/>
          <a:p>
            <a:pPr marL="0" indent="0" eaLnBrk="1" hangingPunct="1">
              <a:lnSpc>
                <a:spcPct val="90000"/>
              </a:lnSpc>
              <a:buNone/>
            </a:pPr>
            <a:r>
              <a:rPr lang="en-US" dirty="0">
                <a:solidFill>
                  <a:schemeClr val="folHlink"/>
                </a:solidFill>
              </a:rPr>
              <a:t>Clustering</a:t>
            </a:r>
            <a:r>
              <a:rPr lang="en-US" dirty="0"/>
              <a:t>: the process of grouping a set of objects into classes of similar objects</a:t>
            </a:r>
          </a:p>
          <a:p>
            <a:pPr lvl="1" eaLnBrk="1" hangingPunct="1">
              <a:lnSpc>
                <a:spcPct val="90000"/>
              </a:lnSpc>
            </a:pPr>
            <a:endParaRPr lang="en-US" sz="2600" dirty="0">
              <a:ea typeface="ＭＳ Ｐゴシック" charset="-128"/>
            </a:endParaRPr>
          </a:p>
          <a:p>
            <a:pPr marL="0" indent="0" eaLnBrk="1" hangingPunct="1">
              <a:lnSpc>
                <a:spcPct val="90000"/>
              </a:lnSpc>
              <a:buNone/>
            </a:pPr>
            <a:r>
              <a:rPr lang="en-US" dirty="0">
                <a:solidFill>
                  <a:srgbClr val="FF0000"/>
                </a:solidFill>
              </a:rPr>
              <a:t>Applications?</a:t>
            </a:r>
            <a:endParaRPr lang="en-US" dirty="0">
              <a:solidFill>
                <a:srgbClr val="FF0000"/>
              </a:solidFill>
              <a:ea typeface="ＭＳ Ｐゴシック" charset="-128"/>
            </a:endParaRPr>
          </a:p>
        </p:txBody>
      </p:sp>
    </p:spTree>
    <p:extLst>
      <p:ext uri="{BB962C8B-B14F-4D97-AF65-F5344CB8AC3E}">
        <p14:creationId xmlns:p14="http://schemas.microsoft.com/office/powerpoint/2010/main" val="16169344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990600" y="-17463"/>
            <a:ext cx="8153400" cy="990601"/>
          </a:xfrm>
        </p:spPr>
        <p:txBody>
          <a:bodyPr/>
          <a:lstStyle/>
          <a:p>
            <a:pPr algn="ctr"/>
            <a:r>
              <a:rPr lang="en-US" dirty="0"/>
              <a:t>Face Clustering</a:t>
            </a:r>
          </a:p>
        </p:txBody>
      </p:sp>
      <p:pic>
        <p:nvPicPr>
          <p:cNvPr id="12292" name="Picture 4" descr="Slide1"/>
          <p:cNvPicPr>
            <a:picLocks noGrp="1" noChangeAspect="1" noChangeArrowheads="1"/>
          </p:cNvPicPr>
          <p:nvPr>
            <p:ph type="body" idx="4294967295"/>
          </p:nvPr>
        </p:nvPicPr>
        <p:blipFill>
          <a:blip r:embed="rId2"/>
          <a:srcRect/>
          <a:stretch>
            <a:fillRect/>
          </a:stretch>
        </p:blipFill>
        <p:spPr>
          <a:xfrm>
            <a:off x="534732" y="812800"/>
            <a:ext cx="7467600" cy="5600700"/>
          </a:xfrm>
          <a:ln/>
        </p:spPr>
      </p:pic>
    </p:spTree>
    <p:extLst>
      <p:ext uri="{BB962C8B-B14F-4D97-AF65-F5344CB8AC3E}">
        <p14:creationId xmlns:p14="http://schemas.microsoft.com/office/powerpoint/2010/main" val="4071940957"/>
      </p:ext>
    </p:extLst>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4409</TotalTime>
  <Words>1268</Words>
  <Application>Microsoft Office PowerPoint</Application>
  <PresentationFormat>On-screen Show (4:3)</PresentationFormat>
  <Paragraphs>233</Paragraphs>
  <Slides>48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Arial</vt:lpstr>
      <vt:lpstr>Calibri</vt:lpstr>
      <vt:lpstr>Lucida Sans</vt:lpstr>
      <vt:lpstr>Tw Cen MT</vt:lpstr>
      <vt:lpstr>Wingdings</vt:lpstr>
      <vt:lpstr>Wingdings 2</vt:lpstr>
      <vt:lpstr>Median</vt:lpstr>
      <vt:lpstr>Equation</vt:lpstr>
      <vt:lpstr>Unsupervised learning</vt:lpstr>
      <vt:lpstr>Supervised learning</vt:lpstr>
      <vt:lpstr>Unsupervised learning</vt:lpstr>
      <vt:lpstr>Unsupervised learning</vt:lpstr>
      <vt:lpstr>Unsupervised learning applications</vt:lpstr>
      <vt:lpstr>Unsupervised learning: clustering</vt:lpstr>
      <vt:lpstr>Unsupervised learning: modeling</vt:lpstr>
      <vt:lpstr>Clustering</vt:lpstr>
      <vt:lpstr>Face Clustering</vt:lpstr>
      <vt:lpstr>Face clustering</vt:lpstr>
      <vt:lpstr>Search result clustering</vt:lpstr>
      <vt:lpstr>Google News</vt:lpstr>
      <vt:lpstr>Issues for clustering</vt:lpstr>
      <vt:lpstr>Clustering Algorithms</vt:lpstr>
      <vt:lpstr>Hard vs. soft clustering</vt:lpstr>
      <vt:lpstr>K-means</vt:lpstr>
      <vt:lpstr>K-means: an example</vt:lpstr>
      <vt:lpstr>K-means: Initialize centers randomly</vt:lpstr>
      <vt:lpstr>K-means: assign points to nearest center</vt:lpstr>
      <vt:lpstr>K-means: readjust centers</vt:lpstr>
      <vt:lpstr>K-means: assign points to nearest center</vt:lpstr>
      <vt:lpstr>K-means: readjust centers</vt:lpstr>
      <vt:lpstr>K-means: assign points to nearest center</vt:lpstr>
      <vt:lpstr>K-means: readjust centers</vt:lpstr>
      <vt:lpstr>K-means: assign points to nearest center</vt:lpstr>
      <vt:lpstr>K-means</vt:lpstr>
      <vt:lpstr>K-means</vt:lpstr>
      <vt:lpstr>K-means</vt:lpstr>
      <vt:lpstr>Distance measures</vt:lpstr>
      <vt:lpstr>Clustering documents (e.g. wine data)</vt:lpstr>
      <vt:lpstr>When Euclidean distance doesn’t work</vt:lpstr>
      <vt:lpstr>Issues with Euclidian distance</vt:lpstr>
      <vt:lpstr>cosine similarity</vt:lpstr>
      <vt:lpstr>cosine distance</vt:lpstr>
      <vt:lpstr>K-means</vt:lpstr>
      <vt:lpstr>K-means</vt:lpstr>
      <vt:lpstr>K-means</vt:lpstr>
      <vt:lpstr>K-means loss function</vt:lpstr>
      <vt:lpstr>Minimizing k-means loss</vt:lpstr>
      <vt:lpstr>Minimizing k-means loss</vt:lpstr>
      <vt:lpstr>Minimizing k-means loss</vt:lpstr>
      <vt:lpstr>K-means variations/parameters</vt:lpstr>
      <vt:lpstr>K-means variations/parameters</vt:lpstr>
      <vt:lpstr>K-means: Initialize centers randomly</vt:lpstr>
      <vt:lpstr>Seed choice</vt:lpstr>
      <vt:lpstr>Furthest centers heuristic</vt:lpstr>
      <vt:lpstr>K Means Clustering Example Problem</vt:lpstr>
      <vt:lpstr>What is K ++ means?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Saritha Madhavan</cp:lastModifiedBy>
  <cp:revision>246</cp:revision>
  <dcterms:created xsi:type="dcterms:W3CDTF">2013-09-08T20:10:23Z</dcterms:created>
  <dcterms:modified xsi:type="dcterms:W3CDTF">2023-04-11T14:47:19Z</dcterms:modified>
</cp:coreProperties>
</file>