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5ABB-1641-4936-B004-2FAF393EB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550FC-B662-47E6-9706-406D9082C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5E9E6-CA2F-4E15-A53E-3AD6BB5C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F901-E148-44FF-92F9-D5EB694B77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91E6-A1AC-4A55-8C3B-B9A1BF19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CB65-D694-4FF9-BFD0-3455A911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81F-E477-4857-8B72-835705B8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3844-B24E-443C-B7C1-1C95D062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6AB2-AB56-4284-85F2-BE21D769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975E-0F21-43E2-9AA1-BF9B0074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F901-E148-44FF-92F9-D5EB694B77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7AA4-ABE6-490C-B86D-C7A40A06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D80E-8D9F-423E-9EF8-A188FE37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81F-E477-4857-8B72-835705B8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3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895EB-04CE-48B3-85CD-32E7B64DE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7EC59-7A98-4498-8DA1-0CCCB01E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4B00-5326-41BF-AF5F-F592D35D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F901-E148-44FF-92F9-D5EB694B77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B356-6AAB-47B3-8B5B-58EDE32C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2DAD-0AB9-47D1-9767-93CC782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81F-E477-4857-8B72-835705B8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1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0A87-551E-444B-92A1-2983760A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8CC0-82BA-45A6-94DF-D85364D7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27D9-029E-4F11-99D2-C7C0A519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F901-E148-44FF-92F9-D5EB694B77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1B14-B436-4F50-A1BC-F07831B6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641F-FDAE-4192-ACDA-04EAE0AA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81F-E477-4857-8B72-835705B8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3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0FB8-486D-4B1E-8906-09B1066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C2D18-E776-4D12-B31A-3DC48695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F16D-6813-4B96-84D0-CFC95430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F901-E148-44FF-92F9-D5EB694B77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9EC6-9512-4610-A2D9-D9D8AE96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FE14-323D-4F6F-942A-A0B86391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81F-E477-4857-8B72-835705B8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9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53BE-8447-4ED7-9D0F-DC4A196A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16F3-3FDA-49F0-BFC3-42B4481C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FA566-76DF-46FD-8E98-51E5883A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23250-7B3D-4C67-B916-35114776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F901-E148-44FF-92F9-D5EB694B77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EFB06-9FA6-4A60-B364-BF5D3C97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39BE8-E844-461D-A173-C171E438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81F-E477-4857-8B72-835705B8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BEE2-7610-44B9-82A4-90116546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BB8B8-E1E3-447C-AD9C-EE886581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97C7-216D-4E91-AA88-E3F5F1C23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0D667-DEB4-4C1E-8CE3-BF285B45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DF23B-D385-40CA-A5F2-6CB477E58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053E5-C99B-4497-B012-840B756D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F901-E148-44FF-92F9-D5EB694B77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266E9-BD8B-4306-BDBB-1A51429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519C5-4185-4CA4-94D3-AC25C758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81F-E477-4857-8B72-835705B8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5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0AAD-4F4A-4EB1-96F0-58A0DB16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64F98-6366-4282-8B8C-D599D56C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F901-E148-44FF-92F9-D5EB694B77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7D33-E57A-4948-B8CF-26A30FB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291A1-C39E-4A61-8967-F367CF17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81F-E477-4857-8B72-835705B8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6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0A3B3-F4A4-491F-8C56-7D56B8BB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F901-E148-44FF-92F9-D5EB694B77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3074A-424C-495B-9321-1E73C646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CA96E-7824-4F1E-BE21-2F5D563E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81F-E477-4857-8B72-835705B8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0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B5B3-150E-4FB3-AC9F-9B42140A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5815-989C-4E00-B868-14E33481A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A4D58-3762-460D-BEC3-08BB7366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C4AC2-74AE-4C93-B669-7C50DB06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F901-E148-44FF-92F9-D5EB694B77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7EC0C-DACA-45E4-BA35-E53BA411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40B9-2909-4381-BACF-1C7D619E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81F-E477-4857-8B72-835705B8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CDE1-A883-44BD-80D2-B887C556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1F854-B857-497E-B3E5-72200555D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CB2AF-5C19-4132-906F-9291A9708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A1954-5EF5-4DE5-B117-4CF9BDAE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F901-E148-44FF-92F9-D5EB694B77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81C42-90DE-49D0-925E-A2730A0B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30D3-B27D-4260-9EF3-26E3D16C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81F-E477-4857-8B72-835705B8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1AAC3-8CA7-43AD-A890-82D94DD0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5318-AC5E-4F05-BC80-97A3765C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D5F7-5C8E-4268-A051-A3B1B4BDF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F901-E148-44FF-92F9-D5EB694B776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EFBFE-349C-4DC9-846D-91F3F1F56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576A-F58C-45D8-A347-0D93BC691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C81F-E477-4857-8B72-835705B8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3.us.cloud-object-storage.appdomain.cloud/cf-courses-data/CognitiveClass/DP0701EN/version-2/Data-Collisions.csv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81F-75C7-4D46-A3C7-B2B43C83A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522" y="868362"/>
            <a:ext cx="9144000" cy="2387600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16550-CEFF-4376-A69B-12010606D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356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Accident Severity Prediction</a:t>
            </a:r>
          </a:p>
        </p:txBody>
      </p:sp>
    </p:spTree>
    <p:extLst>
      <p:ext uri="{BB962C8B-B14F-4D97-AF65-F5344CB8AC3E}">
        <p14:creationId xmlns:p14="http://schemas.microsoft.com/office/powerpoint/2010/main" val="399978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5E541-8D00-4F2A-A81C-026B99ABCEF5}"/>
              </a:ext>
            </a:extLst>
          </p:cNvPr>
          <p:cNvSpPr txBox="1"/>
          <p:nvPr/>
        </p:nvSpPr>
        <p:spPr>
          <a:xfrm>
            <a:off x="596348" y="824948"/>
            <a:ext cx="1088334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model to Predict Accident Severity</a:t>
            </a:r>
          </a:p>
          <a:p>
            <a:pPr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Road accidents are extremely common, and they often lead to loss of property 	and even life. 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Hence it is good to have a tool that can alert the drivers to be more careful 	depending on the weather and road conditions. </a:t>
            </a:r>
          </a:p>
          <a:p>
            <a:pPr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Target Users : Drivers, Police Department and Emergency Services</a:t>
            </a:r>
          </a:p>
          <a:p>
            <a:pPr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 If the severity is high the driver can decide whether to be extra cautious or 	delay the trip if possible. 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 Emergency Services and Police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Department can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then plan ahead and 	implement extra safety protocols to prevent future accidents.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9683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5E541-8D00-4F2A-A81C-026B99ABCEF5}"/>
              </a:ext>
            </a:extLst>
          </p:cNvPr>
          <p:cNvSpPr txBox="1"/>
          <p:nvPr/>
        </p:nvSpPr>
        <p:spPr>
          <a:xfrm>
            <a:off x="596348" y="824948"/>
            <a:ext cx="1088334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 acquisition and cleaning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Set - the collision data recorded by the Seattle Department of Transportation(SDOT) -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https://s3.us.cloud-object-storage.appdomain.cloud/cf-courses-data/CognitiveClass/DP0701EN/version-2/Data-Collisions.csv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Raw Data had 194673 rows and 38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After removing records with missing values and removing irrelevant data 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166510 rows and 12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3277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5E541-8D00-4F2A-A81C-026B99ABCEF5}"/>
              </a:ext>
            </a:extLst>
          </p:cNvPr>
          <p:cNvSpPr txBox="1"/>
          <p:nvPr/>
        </p:nvSpPr>
        <p:spPr>
          <a:xfrm>
            <a:off x="596348" y="824948"/>
            <a:ext cx="1088334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Target Variable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SEVERITY CODE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1 - Property Damage only Collision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2 – Injury Collision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WEATHER – Clear, Overcast, Raining, Snowing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ROAD 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Dry,Ice,Snow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Slush,Wet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LIGHT – Dark-Street Lights On, Dawn, Daylight, Dusk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9077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5E541-8D00-4F2A-A81C-026B99ABCEF5}"/>
              </a:ext>
            </a:extLst>
          </p:cNvPr>
          <p:cNvSpPr txBox="1"/>
          <p:nvPr/>
        </p:nvSpPr>
        <p:spPr>
          <a:xfrm>
            <a:off x="540026" y="724007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Models and Results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141917-1546-4CE6-8E88-E97F9DB06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994370"/>
              </p:ext>
            </p:extLst>
          </p:nvPr>
        </p:nvGraphicFramePr>
        <p:xfrm>
          <a:off x="540026" y="1588312"/>
          <a:ext cx="9780634" cy="3681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0622">
                  <a:extLst>
                    <a:ext uri="{9D8B030D-6E8A-4147-A177-3AD203B41FA5}">
                      <a16:colId xmlns:a16="http://schemas.microsoft.com/office/drawing/2014/main" val="3115547274"/>
                    </a:ext>
                  </a:extLst>
                </a:gridCol>
                <a:gridCol w="2217715">
                  <a:extLst>
                    <a:ext uri="{9D8B030D-6E8A-4147-A177-3AD203B41FA5}">
                      <a16:colId xmlns:a16="http://schemas.microsoft.com/office/drawing/2014/main" val="2523764897"/>
                    </a:ext>
                  </a:extLst>
                </a:gridCol>
                <a:gridCol w="1983717">
                  <a:extLst>
                    <a:ext uri="{9D8B030D-6E8A-4147-A177-3AD203B41FA5}">
                      <a16:colId xmlns:a16="http://schemas.microsoft.com/office/drawing/2014/main" val="2340864998"/>
                    </a:ext>
                  </a:extLst>
                </a:gridCol>
                <a:gridCol w="1589065">
                  <a:extLst>
                    <a:ext uri="{9D8B030D-6E8A-4147-A177-3AD203B41FA5}">
                      <a16:colId xmlns:a16="http://schemas.microsoft.com/office/drawing/2014/main" val="1384993187"/>
                    </a:ext>
                  </a:extLst>
                </a:gridCol>
                <a:gridCol w="1379515">
                  <a:extLst>
                    <a:ext uri="{9D8B030D-6E8A-4147-A177-3AD203B41FA5}">
                      <a16:colId xmlns:a16="http://schemas.microsoft.com/office/drawing/2014/main" val="3082387076"/>
                    </a:ext>
                  </a:extLst>
                </a:gridCol>
              </a:tblGrid>
              <a:tr h="10460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Model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Accuracy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Jaccard Score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F1 Score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Log Loss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extLst>
                  <a:ext uri="{0D108BD9-81ED-4DB2-BD59-A6C34878D82A}">
                    <a16:rowId xmlns:a16="http://schemas.microsoft.com/office/drawing/2014/main" val="2920258177"/>
                  </a:ext>
                </a:extLst>
              </a:tr>
              <a:tr h="543154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KNN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0.67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0.67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0.54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 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extLst>
                  <a:ext uri="{0D108BD9-81ED-4DB2-BD59-A6C34878D82A}">
                    <a16:rowId xmlns:a16="http://schemas.microsoft.com/office/drawing/2014/main" val="3040490933"/>
                  </a:ext>
                </a:extLst>
              </a:tr>
              <a:tr h="1046074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Decision Tree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0.67</a:t>
                      </a:r>
                      <a:endParaRPr lang="en-US" sz="2600" dirty="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0.67</a:t>
                      </a:r>
                      <a:endParaRPr lang="en-US" sz="2600" dirty="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0.54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 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extLst>
                  <a:ext uri="{0D108BD9-81ED-4DB2-BD59-A6C34878D82A}">
                    <a16:rowId xmlns:a16="http://schemas.microsoft.com/office/drawing/2014/main" val="2732662026"/>
                  </a:ext>
                </a:extLst>
              </a:tr>
              <a:tr h="1046074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Logistic Regression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0.67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0.67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0.54</a:t>
                      </a:r>
                      <a:endParaRPr lang="en-US" sz="260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0.65</a:t>
                      </a:r>
                      <a:endParaRPr lang="en-US" sz="2600" dirty="0"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163088" marR="163088" marT="0" marB="0"/>
                </a:tc>
                <a:extLst>
                  <a:ext uri="{0D108BD9-81ED-4DB2-BD59-A6C34878D82A}">
                    <a16:rowId xmlns:a16="http://schemas.microsoft.com/office/drawing/2014/main" val="34018624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E03EBB-5416-458E-BD90-081E7DEC75B2}"/>
              </a:ext>
            </a:extLst>
          </p:cNvPr>
          <p:cNvSpPr txBox="1"/>
          <p:nvPr/>
        </p:nvSpPr>
        <p:spPr>
          <a:xfrm>
            <a:off x="540026" y="5586790"/>
            <a:ext cx="10104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best K value for K Nearest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Model -  8</a:t>
            </a:r>
          </a:p>
        </p:txBody>
      </p:sp>
    </p:spTree>
    <p:extLst>
      <p:ext uri="{BB962C8B-B14F-4D97-AF65-F5344CB8AC3E}">
        <p14:creationId xmlns:p14="http://schemas.microsoft.com/office/powerpoint/2010/main" val="121260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5E541-8D00-4F2A-A81C-026B99ABCEF5}"/>
              </a:ext>
            </a:extLst>
          </p:cNvPr>
          <p:cNvSpPr txBox="1"/>
          <p:nvPr/>
        </p:nvSpPr>
        <p:spPr>
          <a:xfrm>
            <a:off x="596348" y="824948"/>
            <a:ext cx="1088334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Built models to predict the severity of an accident that may occur given certain condition</a:t>
            </a:r>
          </a:p>
          <a:p>
            <a:pPr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Performance is consistent for all 3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Recommend to use Logistic Regression because of speed and ease of implementation</a:t>
            </a:r>
          </a:p>
          <a:p>
            <a:pPr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has room for improvement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2111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318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SwissReSans</vt:lpstr>
      <vt:lpstr>Office Theme</vt:lpstr>
      <vt:lpstr>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Arjun Narayan (external)</dc:creator>
  <cp:lastModifiedBy>Arjun Narayan (external)</cp:lastModifiedBy>
  <cp:revision>5</cp:revision>
  <dcterms:created xsi:type="dcterms:W3CDTF">2020-10-02T04:44:01Z</dcterms:created>
  <dcterms:modified xsi:type="dcterms:W3CDTF">2020-10-02T05:01:00Z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0c2fedb-0da6-4717-8531-d16a1b9930f4_Enabled">
    <vt:lpwstr>True</vt:lpwstr>
  </property>
  <property fmtid="{D5CDD505-2E9C-101B-9397-08002B2CF9AE}" pid="3" name="MSIP_Label_90c2fedb-0da6-4717-8531-d16a1b9930f4_SiteId">
    <vt:lpwstr>45597f60-6e37-4be7-acfb-4c9e23b261ea</vt:lpwstr>
  </property>
  <property fmtid="{D5CDD505-2E9C-101B-9397-08002B2CF9AE}" pid="4" name="MSIP_Label_90c2fedb-0da6-4717-8531-d16a1b9930f4_Owner">
    <vt:lpwstr>Arjun_Narayan@swissre.com</vt:lpwstr>
  </property>
  <property fmtid="{D5CDD505-2E9C-101B-9397-08002B2CF9AE}" pid="5" name="MSIP_Label_90c2fedb-0da6-4717-8531-d16a1b9930f4_SetDate">
    <vt:lpwstr>2020-10-02T04:59:33.5754907Z</vt:lpwstr>
  </property>
  <property fmtid="{D5CDD505-2E9C-101B-9397-08002B2CF9AE}" pid="6" name="MSIP_Label_90c2fedb-0da6-4717-8531-d16a1b9930f4_Name">
    <vt:lpwstr>Internal</vt:lpwstr>
  </property>
  <property fmtid="{D5CDD505-2E9C-101B-9397-08002B2CF9AE}" pid="7" name="MSIP_Label_90c2fedb-0da6-4717-8531-d16a1b9930f4_Application">
    <vt:lpwstr>Microsoft Azure Information Protection</vt:lpwstr>
  </property>
  <property fmtid="{D5CDD505-2E9C-101B-9397-08002B2CF9AE}" pid="8" name="MSIP_Label_90c2fedb-0da6-4717-8531-d16a1b9930f4_Extended_MSFT_Method">
    <vt:lpwstr>Automatic</vt:lpwstr>
  </property>
  <property fmtid="{D5CDD505-2E9C-101B-9397-08002B2CF9AE}" pid="9" name="Sensitivity">
    <vt:lpwstr>Internal</vt:lpwstr>
  </property>
</Properties>
</file>