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Jaynes" initials="RJ" lastIdx="2" clrIdx="0">
    <p:extLst>
      <p:ext uri="{19B8F6BF-5375-455C-9EA6-DF929625EA0E}">
        <p15:presenceInfo xmlns:p15="http://schemas.microsoft.com/office/powerpoint/2012/main" userId="Rita Jay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4T13:47:25.83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4T13:49:33.077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F6CE-EEF1-4DCE-9889-4D4C6AE9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F0F43-4A97-4E4B-8EEF-BAF4E3A09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AF4D-978E-42C5-845B-7492DF2A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56D0-0D52-41A5-872E-00CF3605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178E-5173-4EE4-BEC7-29B1AA71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BEA4-17B4-4186-8688-0DB16E2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7A66-FFDE-48FF-99EE-2D875989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C9D1-B173-437D-B97A-EE2F053F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F7FA-F5EE-493D-AB19-9EB305F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2ABA-7890-4385-A922-9F38B48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F3888-21D8-415B-BA69-F3C932571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E349-0051-4C74-9763-053D29BC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AC45-0CFA-4BD7-B5B4-21363834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DEB5-8C5F-4E49-8B7C-5DF56E2E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1DA8-D47D-49FA-9BA1-4C33D78A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DC77-16C1-4B9C-949D-846D4C47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D180-1E69-4301-9615-805AB2FF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CC60-1FE4-4C2B-90D0-23BFC23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09FD-EAB8-4761-A3D4-88DA7030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D58C-47D6-45F1-B6B9-36D2FDC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AFB9-5ABC-470B-9CAE-06CB22A1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7131-F304-4B72-8366-0BDF1F0F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9287-19A0-4875-AEDB-B0267AA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4D90-4EE8-406D-AE00-B33134F0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F2DF-8C00-4A09-95B2-30DE986F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499E-9464-4D62-99E8-9F82C78B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4829-B8B9-4A9E-A51F-440914272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5A017-B241-4F47-A587-FC986F04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4BDA9-439A-45E2-A679-DB6D5015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1B6C-BDB9-45ED-A339-E4D9F72E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D29B2-37CE-4B8D-B8FB-D314076C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AC32-81DE-47AC-A827-2A41B0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8152-6467-4A43-99A9-C7B4FF8A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3B99F-C76A-4D36-94ED-86CA5753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08B2D-AC63-4381-9AAD-B95E8B907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D466-3F1C-454D-A940-16D61A049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3597-431D-4D8E-9DCD-D9DC4E47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C1E15-0745-43FB-A18B-8C65847A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F4804-FC1A-4260-9759-8C11C8DC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8A8-5366-4372-95D0-4DA80F02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AFE98-B474-4419-9A0B-879944B0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CC5FA-305D-48CA-8BBE-A84543D9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2B403-CA1D-4420-B0D2-026AD776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2FFC3-912B-4B85-AAD4-1EFC211A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45830-3BEB-4925-8A46-7C92D99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F6AF-AA18-4C5D-AE9F-6C19F2EF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426-1EE4-4EB0-9ECF-490A2F4E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A987-680D-45F3-9912-4B62B131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06F8-D046-40E8-9720-34CF10E7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3EABB-4DB1-4EDD-85AE-9031D132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A8A56-C291-4574-82D9-2A94D032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187C-104E-4893-AA9F-4BDBB861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1D4-F380-49E2-9897-65AF6836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E1C3C-6DBA-4448-A64A-8B70EA028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80F6-7F28-417C-95E2-C389FB99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96E5-6B45-44D3-99CB-171B8A0F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E1544-5279-4C3E-A5DE-086D9117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96CF-3A1B-40D3-AF7C-D8828415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43FE0-A91D-4C7F-8860-D9478F19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898B-10BE-4DDD-98B7-E87811BB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FEDC-9DC9-4EB9-AAFE-C4B25BFE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DD4F-A29B-487E-AE2D-C7A988BA340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5838-E919-459C-B5C1-296FE4DD9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4F53-AD98-443B-B720-27BEDFAEA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FA33-794A-4912-9BFC-5553C597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4BF3-427D-402E-9074-592ADFEF8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Guided Capstone Project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D5618-3A62-4336-B293-2311A7DBB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Rita Jaynes</a:t>
            </a:r>
          </a:p>
        </p:txBody>
      </p:sp>
    </p:spTree>
    <p:extLst>
      <p:ext uri="{BB962C8B-B14F-4D97-AF65-F5344CB8AC3E}">
        <p14:creationId xmlns:p14="http://schemas.microsoft.com/office/powerpoint/2010/main" val="36010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E9CC1F-02B1-4E97-B830-2A7BB7FF6464}"/>
              </a:ext>
            </a:extLst>
          </p:cNvPr>
          <p:cNvSpPr txBox="1"/>
          <p:nvPr/>
        </p:nvSpPr>
        <p:spPr>
          <a:xfrm>
            <a:off x="685800" y="589935"/>
            <a:ext cx="111667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Question: Can Big Mountain Resort ticket prices be raised for this season, </a:t>
            </a:r>
          </a:p>
          <a:p>
            <a:r>
              <a:rPr lang="en-US" sz="2800" b="1" dirty="0"/>
              <a:t>based on prices of other resorts with comparable features? </a:t>
            </a:r>
            <a:endParaRPr lang="en-US"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3A96B-D4AD-4625-96D1-579100CFD061}"/>
              </a:ext>
            </a:extLst>
          </p:cNvPr>
          <p:cNvSpPr txBox="1"/>
          <p:nvPr/>
        </p:nvSpPr>
        <p:spPr>
          <a:xfrm>
            <a:off x="884903" y="1902543"/>
            <a:ext cx="8997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Currently, Big Mountain Resort sets their ticket prices by setting a premium above the average resort ticket price.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we examine resorts with similar features, can we raise the price?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Using data from resorts across the country, we used a random tree regression to model and predict ticked cost based on resort features.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8407F-8066-41C3-8557-33C6D9BC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33" y="3478130"/>
            <a:ext cx="4074732" cy="3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DDAF-25B8-4E91-A28E-9CB3A84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228599"/>
            <a:ext cx="10515600" cy="1325563"/>
          </a:xfrm>
        </p:spPr>
        <p:txBody>
          <a:bodyPr/>
          <a:lstStyle/>
          <a:p>
            <a:r>
              <a:rPr lang="en-US" dirty="0"/>
              <a:t>Recommendations and key findings: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BAF5C-F1C8-4BCA-A604-63446E06A6D0}"/>
              </a:ext>
            </a:extLst>
          </p:cNvPr>
          <p:cNvSpPr txBox="1"/>
          <p:nvPr/>
        </p:nvSpPr>
        <p:spPr>
          <a:xfrm>
            <a:off x="427703" y="1369496"/>
            <a:ext cx="107884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model predicted a ticket price of $94.98. Current price is $81. Even with a mean absolute error of $10.51, that suggests there is room for increase of $1-3.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Scenario 1: Permanently close up to 10 runs to save money?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found that permanently closing one run would not affect ticket price or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Scenario 2: Add a run, increasing the vertical drop by 150 feet, and installing an additional chair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found that we could increase ticket price $1 for this feature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A949A-971C-4905-9CB3-F9761C85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0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EDAC-F774-4CC2-BC0B-5EBFC5B9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Analysis: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20DA77-A5BC-4A5B-B9E5-D444F8ED7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9" y="1378896"/>
            <a:ext cx="6691850" cy="4865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A67C3-8D9B-47EE-A2D4-2F52D03118DB}"/>
              </a:ext>
            </a:extLst>
          </p:cNvPr>
          <p:cNvSpPr txBox="1"/>
          <p:nvPr/>
        </p:nvSpPr>
        <p:spPr>
          <a:xfrm>
            <a:off x="7307826" y="1690688"/>
            <a:ext cx="4804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random forest regression showed that the</a:t>
            </a:r>
          </a:p>
          <a:p>
            <a:r>
              <a:rPr lang="en-US" dirty="0"/>
              <a:t>most important features in deciding ticket pricing</a:t>
            </a:r>
          </a:p>
          <a:p>
            <a:r>
              <a:rPr lang="en-US" dirty="0"/>
              <a:t>are :</a:t>
            </a:r>
          </a:p>
          <a:p>
            <a:pPr marL="342900" indent="-342900">
              <a:buAutoNum type="arabicPeriod"/>
            </a:pPr>
            <a:r>
              <a:rPr lang="en-US" dirty="0"/>
              <a:t># of Fast Quads</a:t>
            </a:r>
          </a:p>
          <a:p>
            <a:pPr marL="342900" indent="-342900">
              <a:buAutoNum type="arabicPeriod"/>
            </a:pPr>
            <a:r>
              <a:rPr lang="en-US" dirty="0"/>
              <a:t># of runs</a:t>
            </a:r>
          </a:p>
          <a:p>
            <a:pPr marL="342900" indent="-342900">
              <a:buAutoNum type="arabicPeriod"/>
            </a:pPr>
            <a:r>
              <a:rPr lang="en-US" dirty="0"/>
              <a:t>Snow-making ability</a:t>
            </a:r>
          </a:p>
          <a:p>
            <a:pPr marL="342900" indent="-342900">
              <a:buAutoNum type="arabicPeriod"/>
            </a:pPr>
            <a:r>
              <a:rPr lang="en-US" dirty="0"/>
              <a:t>Vertical Drop</a:t>
            </a:r>
          </a:p>
          <a:p>
            <a:pPr marL="342900" indent="-342900">
              <a:buAutoNum type="arabicPeriod"/>
            </a:pPr>
            <a:r>
              <a:rPr lang="en-US" dirty="0"/>
              <a:t>Total Chairs</a:t>
            </a:r>
          </a:p>
        </p:txBody>
      </p:sp>
    </p:spTree>
    <p:extLst>
      <p:ext uri="{BB962C8B-B14F-4D97-AF65-F5344CB8AC3E}">
        <p14:creationId xmlns:p14="http://schemas.microsoft.com/office/powerpoint/2010/main" val="28464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4C27-1049-453D-A147-366FDEEA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4B81F5C-A45B-41ED-83D8-DFE18D266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11" y="1531911"/>
            <a:ext cx="4565936" cy="243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F2834-6D72-4811-AC8B-E3CFC79DA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65" y="1531911"/>
            <a:ext cx="5003941" cy="2466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1E90A-B6B5-488E-BCD8-6555C0BD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08" y="4064229"/>
            <a:ext cx="5003941" cy="2428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13CED-BEF3-4ECC-AFA6-901D7FD51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920" y="4042116"/>
            <a:ext cx="4770761" cy="2450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9E9B7-C5B2-4E3F-AFCB-82165E014A0B}"/>
              </a:ext>
            </a:extLst>
          </p:cNvPr>
          <p:cNvSpPr txBox="1"/>
          <p:nvPr/>
        </p:nvSpPr>
        <p:spPr>
          <a:xfrm>
            <a:off x="4247535" y="365125"/>
            <a:ext cx="619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Mountain (red line) ranks among top resorts in vertical drop,</a:t>
            </a:r>
          </a:p>
          <a:p>
            <a:r>
              <a:rPr lang="en-US" dirty="0"/>
              <a:t>Snow-making, total chairs, and fast quads </a:t>
            </a:r>
          </a:p>
        </p:txBody>
      </p:sp>
    </p:spTree>
    <p:extLst>
      <p:ext uri="{BB962C8B-B14F-4D97-AF65-F5344CB8AC3E}">
        <p14:creationId xmlns:p14="http://schemas.microsoft.com/office/powerpoint/2010/main" val="15350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E7A-5C69-4042-B249-F046F42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cont.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649036B-B5AE-4F48-9C6A-F7168F37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8" y="1547030"/>
            <a:ext cx="5351193" cy="278439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DF12F7A-EF7A-48B3-AB1A-827834468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09" y="1547030"/>
            <a:ext cx="5383162" cy="2784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240B84-F8B4-4504-9EE9-84CBC918BB6C}"/>
              </a:ext>
            </a:extLst>
          </p:cNvPr>
          <p:cNvSpPr txBox="1"/>
          <p:nvPr/>
        </p:nvSpPr>
        <p:spPr>
          <a:xfrm>
            <a:off x="759542" y="4785852"/>
            <a:ext cx="101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Mountain hovers around the middle of overall resort ticket prices, but it is the highest cost in Montana.</a:t>
            </a:r>
          </a:p>
        </p:txBody>
      </p:sp>
    </p:spTree>
    <p:extLst>
      <p:ext uri="{BB962C8B-B14F-4D97-AF65-F5344CB8AC3E}">
        <p14:creationId xmlns:p14="http://schemas.microsoft.com/office/powerpoint/2010/main" val="172120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43E0-7655-48E1-B813-65C52F7B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E457-30F0-49CF-A7BC-EE8F3908DBCD}"/>
              </a:ext>
            </a:extLst>
          </p:cNvPr>
          <p:cNvSpPr txBox="1"/>
          <p:nvPr/>
        </p:nvSpPr>
        <p:spPr>
          <a:xfrm>
            <a:off x="781665" y="1690688"/>
            <a:ext cx="954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our model predicted a higher price, local competition may be a limiting factor. Montana has the 4</a:t>
            </a:r>
            <a:r>
              <a:rPr lang="en-US" sz="2000" baseline="30000" dirty="0"/>
              <a:t>th</a:t>
            </a:r>
            <a:r>
              <a:rPr lang="en-US" sz="2000" dirty="0"/>
              <a:t> highest number of resorts per capita, and it is already the highest priced.</a:t>
            </a:r>
          </a:p>
          <a:p>
            <a:endParaRPr lang="en-US" sz="2000" dirty="0"/>
          </a:p>
          <a:p>
            <a:r>
              <a:rPr lang="en-US" sz="2000" dirty="0"/>
              <a:t>Scenario 2 (adding 150 vertical feed and additional chair to raise ticket price $1) would profit approx. $335,000 per year. However, that does not account for construction costs.</a:t>
            </a:r>
          </a:p>
        </p:txBody>
      </p:sp>
    </p:spTree>
    <p:extLst>
      <p:ext uri="{BB962C8B-B14F-4D97-AF65-F5344CB8AC3E}">
        <p14:creationId xmlns:p14="http://schemas.microsoft.com/office/powerpoint/2010/main" val="54359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Guided Capstone Project Slides</vt:lpstr>
      <vt:lpstr>PowerPoint Presentation</vt:lpstr>
      <vt:lpstr>Recommendations and key findings:</vt:lpstr>
      <vt:lpstr>Modeling Results and Analysis:</vt:lpstr>
      <vt:lpstr>Results cont.</vt:lpstr>
      <vt:lpstr>Results cont.</vt:lpstr>
      <vt:lpstr>Summary and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Slides</dc:title>
  <dc:creator>Rita Jaynes</dc:creator>
  <cp:lastModifiedBy>Rita Jaynes</cp:lastModifiedBy>
  <cp:revision>6</cp:revision>
  <dcterms:created xsi:type="dcterms:W3CDTF">2020-11-24T18:12:31Z</dcterms:created>
  <dcterms:modified xsi:type="dcterms:W3CDTF">2020-11-24T18:58:35Z</dcterms:modified>
</cp:coreProperties>
</file>