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3" r:id="rId4"/>
    <p:sldId id="267" r:id="rId5"/>
    <p:sldId id="260" r:id="rId6"/>
    <p:sldId id="270" r:id="rId7"/>
    <p:sldId id="265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99003-50DA-4517-9507-116940F6B88D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B461C-8663-4964-843C-6FFD7FFA0A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B791C0-0E59-4EFD-BC9B-AB19E867DAD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043AA-55F3-22DC-60F9-DC57E1FA3A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0863" y="740411"/>
            <a:ext cx="5038711" cy="1118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40A-5488-4906-AD66-F338A7711E46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E8B-424A-44F2-9441-027CD557E042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DE4-9E8C-49C7-8357-863BA22A9FB5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7EA8-C9DF-4FE2-927A-E2090471346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BEB-49D8-488C-88A8-F1D0DBBAC068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E7E-2E22-42A0-BC2D-246ECC07237B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4AE5-5060-4374-B6E1-6B73D531E3EE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8D02-0DEF-4198-A751-D267DB41BF0B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007-0C4C-4662-9209-D5880C6C646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71-10E2-4B68-AE13-FF3919F43119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A4B4-2D35-416A-973E-59EAAAA65DE7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7AD-A1CE-4B6A-A1E1-243C473B1B4F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D633-0EB0-465D-B200-78F1E8C4393C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95D-A47E-4BE9-B68F-60A28D6B816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4291-085B-4DF5-86BA-38F041301A2A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CB86-526B-42BA-A6FC-BC125ADF4A2D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SAGScore?FileHash=48E0EEB4C538BCD65514D68DDA5E1B41BE9F38AAB3A9B4108F056A27BE1F379A" TargetMode="External"/><Relationship Id="rId2" Type="http://schemas.openxmlformats.org/officeDocument/2006/relationships/hyperlink" Target="https://reliableenergyanalytics.com/produ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LabelTypes" TargetMode="External"/><Relationship Id="rId2" Type="http://schemas.openxmlformats.org/officeDocument/2006/relationships/hyperlink" Target="https://softwareassuranceguardian.com/SAGCTR_inquiry/getProductCategor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assuranceguardian.com/SAG-PM_VendorResponse_V1_2_2.xml" TargetMode="External"/><Relationship Id="rId5" Type="http://schemas.openxmlformats.org/officeDocument/2006/relationships/hyperlink" Target="https://softwareassuranceguardian.com/SAGCTR_inquiry/getDAPPLabel?ProductID=48E0EEB4C538BCD65514D68DDA5E1B41BE9F38AAB3A9B4108F056A27BE1F379A" TargetMode="External"/><Relationship Id="rId4" Type="http://schemas.openxmlformats.org/officeDocument/2006/relationships/hyperlink" Target="https://softwareassuranceguardian.com/SAGCTR_inquiry/getByProdCatLabelType?ProductSName=DAPP&amp;LabelSName=SAG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a-iot.org/csa_product/smart-switch-plug/" TargetMode="External"/><Relationship Id="rId2" Type="http://schemas.openxmlformats.org/officeDocument/2006/relationships/hyperlink" Target="https://csa-iot.org/csa-iot_product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28805"/>
            <a:ext cx="8791575" cy="18232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FCC SAG-CTR™ Overview and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44086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assurance guardian community trust registry (SAG-CTR)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Dick Brooks, CTO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4D8C-B334-CFF2-3677-E62E8525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AFA8-D0B4-4B6F-ACD9-56B1414E4501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56A2-430A-A932-60AC-DC2269D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00D9-4184-1808-3905-AE585E5E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DFF0-F333-75F4-7ACE-38F8AE2A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9798"/>
            <a:ext cx="9905998" cy="9070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482D-29A4-7DC7-B858-53E6BFAB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8" y="880361"/>
            <a:ext cx="9905999" cy="472440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Reliable Energy Analytics LLC (REA)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Software Engineering Company, Small Business located in Massachusetts started 2018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NIST C-SCRM Solution Provider (SAG-PM™) and Gatekeeper of the SAG-CTR™ Trust Registry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Participant in CISA ICT_SCRM Task Force SMB and Software Assurance work groups and CISA Critical Manufacturing Sector (SRMA) Coordinating Council</a:t>
            </a:r>
          </a:p>
          <a:p>
            <a:r>
              <a:rPr lang="en-US" dirty="0">
                <a:solidFill>
                  <a:schemeClr val="bg1"/>
                </a:solidFill>
              </a:rPr>
              <a:t>SAG-CTR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Goal and Purpose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One stop shop for all known legitimate and verified “Trust Labels” for Trusted Digital Products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Secure Evidence Locker for data submitted to register a trusted product in SAG-CTR™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695C-D02E-233B-B168-3514E35A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19D1-0B41-3BFB-8C44-169C9242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E443-4EFC-1288-420F-E390CAB1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4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79BC-6999-27A5-5595-D441C962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9697"/>
            <a:ext cx="9905998" cy="9499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this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8A49-BE3C-336B-5DA5-EBCFA8DE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78576"/>
            <a:ext cx="2743200" cy="365125"/>
          </a:xfrm>
        </p:spPr>
        <p:txBody>
          <a:bodyPr/>
          <a:lstStyle/>
          <a:p>
            <a:fld id="{8F422B43-45D4-4608-9F03-122930498C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76A1-23DB-59D9-1359-BA443CF6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78575"/>
            <a:ext cx="6239309" cy="365125"/>
          </a:xfrm>
        </p:spPr>
        <p:txBody>
          <a:bodyPr/>
          <a:lstStyle/>
          <a:p>
            <a:r>
              <a:rPr lang="en-US" dirty="0"/>
              <a:t>Copyright Reliable Energy Analytics LLC (REA) 2018-2024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AB75-F488-487F-6A8D-3529E02C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785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29C674-5FCC-229B-6761-1724EFC21BBF}"/>
              </a:ext>
            </a:extLst>
          </p:cNvPr>
          <p:cNvSpPr/>
          <p:nvPr/>
        </p:nvSpPr>
        <p:spPr>
          <a:xfrm>
            <a:off x="1141411" y="1344431"/>
            <a:ext cx="2240981" cy="1284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Trusted Party conducts Risk Assessment on a Digital Product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6A371-A5EC-2ABD-749E-229180DC497D}"/>
              </a:ext>
            </a:extLst>
          </p:cNvPr>
          <p:cNvSpPr/>
          <p:nvPr/>
        </p:nvSpPr>
        <p:spPr>
          <a:xfrm>
            <a:off x="4349134" y="1145221"/>
            <a:ext cx="2920753" cy="16778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Assessment produces evidence data and a “Trust Score” (SAGScore)</a:t>
            </a: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4FEC028C-63D1-81F2-E179-6C39EC3A2391}"/>
              </a:ext>
            </a:extLst>
          </p:cNvPr>
          <p:cNvSpPr/>
          <p:nvPr/>
        </p:nvSpPr>
        <p:spPr>
          <a:xfrm>
            <a:off x="8194650" y="941040"/>
            <a:ext cx="2852760" cy="2059619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data produced by SAG-PM is submitted to SAG-CTR to be stored in tamper-proof format and listed in SAG-CTR Trusted Product Registry</a:t>
            </a:r>
          </a:p>
        </p:txBody>
      </p:sp>
      <p:pic>
        <p:nvPicPr>
          <p:cNvPr id="14" name="Picture 13" descr="SAG-CTR (TM)">
            <a:extLst>
              <a:ext uri="{FF2B5EF4-FFF2-40B4-BE49-F238E27FC236}">
                <a16:creationId xmlns:a16="http://schemas.microsoft.com/office/drawing/2014/main" id="{B20B34BE-41E1-FA8A-2E00-867C54B0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430" y="3647058"/>
            <a:ext cx="2686096" cy="1243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15F5B6-B15E-C0CF-81A7-210D1D1E436C}"/>
              </a:ext>
            </a:extLst>
          </p:cNvPr>
          <p:cNvSpPr txBox="1"/>
          <p:nvPr/>
        </p:nvSpPr>
        <p:spPr>
          <a:xfrm>
            <a:off x="8848725" y="4962525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SAG-CTR ™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5996343-E7CB-943D-1180-FF4BE7C39A5B}"/>
              </a:ext>
            </a:extLst>
          </p:cNvPr>
          <p:cNvSpPr/>
          <p:nvPr/>
        </p:nvSpPr>
        <p:spPr>
          <a:xfrm>
            <a:off x="4349134" y="3305175"/>
            <a:ext cx="2820778" cy="20266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Tamperproof</a:t>
            </a:r>
          </a:p>
          <a:p>
            <a:pPr algn="ctr"/>
            <a:r>
              <a:rPr lang="en-US" dirty="0"/>
              <a:t>Evidence Data is </a:t>
            </a:r>
          </a:p>
          <a:p>
            <a:pPr algn="ctr"/>
            <a:r>
              <a:rPr lang="en-US" dirty="0"/>
              <a:t>Produced and product is registered as “trusted product”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D34D2B-87A1-736D-D70E-FBF2B307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84" y="3475702"/>
            <a:ext cx="1879600" cy="1409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8C7EFF-10E9-6A3D-B677-B9E4CAB4BFFA}"/>
              </a:ext>
            </a:extLst>
          </p:cNvPr>
          <p:cNvSpPr txBox="1"/>
          <p:nvPr/>
        </p:nvSpPr>
        <p:spPr>
          <a:xfrm>
            <a:off x="1247775" y="5004922"/>
            <a:ext cx="3039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SAG-CTR Evidence Locker and </a:t>
            </a:r>
          </a:p>
          <a:p>
            <a:r>
              <a:rPr lang="en-US" dirty="0"/>
              <a:t>Registry of Trusted Products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6AA9A-C990-0DED-2F53-5AF9E8B0E73E}"/>
              </a:ext>
            </a:extLst>
          </p:cNvPr>
          <p:cNvSpPr txBox="1"/>
          <p:nvPr/>
        </p:nvSpPr>
        <p:spPr>
          <a:xfrm>
            <a:off x="2058136" y="6032010"/>
            <a:ext cx="834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Tamperproof evidence stored in an evidence locker is presented in court when needed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C00F0B-EB8D-CF77-EACF-B36807F6587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82392" y="1984160"/>
            <a:ext cx="966742" cy="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945A2-48CC-A02A-8141-B68A7DEDA42D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7269887" y="1970850"/>
            <a:ext cx="924763" cy="1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54EC97-548E-5639-0F44-A554A2AD94AB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>
            <a:off x="9621030" y="3000659"/>
            <a:ext cx="5448" cy="64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38C77-F1A1-51E4-145A-D83EC23A42B3}"/>
              </a:ext>
            </a:extLst>
          </p:cNvPr>
          <p:cNvCxnSpPr>
            <a:stCxn id="14" idx="1"/>
          </p:cNvCxnSpPr>
          <p:nvPr/>
        </p:nvCxnSpPr>
        <p:spPr>
          <a:xfrm flipH="1">
            <a:off x="6994405" y="4268840"/>
            <a:ext cx="1289025" cy="1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D06CBF-1E3C-B9D0-82FA-B5808AE7598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187484" y="4180552"/>
            <a:ext cx="1339850" cy="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5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094B-E25C-0853-7D7F-6111551B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7452"/>
            <a:ext cx="9905998" cy="11185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Consumer Access to Label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21E6-85C4-7A3F-1C52-217F51B4B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Vendor supplies consumer with a link to their product label data in SAG-CTR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™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Consumer clicks link provided by Vendor (QR code) </a:t>
            </a:r>
            <a:r>
              <a:rPr lang="en-US" dirty="0">
                <a:solidFill>
                  <a:schemeClr val="bg1"/>
                </a:solidFill>
              </a:rPr>
              <a:t>to view trust label data in SAG-CTR™</a:t>
            </a:r>
          </a:p>
          <a:p>
            <a:r>
              <a:rPr lang="en-US" dirty="0">
                <a:solidFill>
                  <a:schemeClr val="bg1"/>
                </a:solidFill>
              </a:rPr>
              <a:t>Consumer reviews  SAG-CTR™ label data and makes buying decision based on their own risk appetite and threshold using SAGScore™ and Additional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3EE9-A4E6-3BAF-2BBA-8C88F089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02BC-0A47-CB2F-4FAA-9FE9B518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75E6B-AD26-0A76-1FA4-5CE3CFBD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6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E66-56D8-720E-D522-8954956F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SAG-CTR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7B0-AD0D-AC3F-C2D6-D8432D6A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1E78-4174-7EC9-9CC4-19CE484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6064A-3A3F-1B5E-6E9A-EFB2156B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7F98-11D3-BBBC-A1BC-4D00E28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A48C3-3238-FF7C-BF64-7B30918520DD}"/>
              </a:ext>
            </a:extLst>
          </p:cNvPr>
          <p:cNvSpPr txBox="1"/>
          <p:nvPr/>
        </p:nvSpPr>
        <p:spPr>
          <a:xfrm>
            <a:off x="1811045" y="2249487"/>
            <a:ext cx="77437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SAG-CTR API’s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2"/>
              </a:rPr>
              <a:t>Get Product Categories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3"/>
              </a:rPr>
              <a:t>Get Trust Label Types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/>
              </a:rPr>
              <a:t>Get Trusted Products by Product Category and Trust Label Type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5"/>
              </a:rPr>
              <a:t>Get Trusted Product Label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/>
              </a:rPr>
              <a:t>Get Additional Information (based on CISA Attestation Form Buyers Guide)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Dashboard access to SAG-CTR™, provided by </a:t>
            </a:r>
            <a:r>
              <a:rPr lang="en-US" dirty="0" err="1">
                <a:solidFill>
                  <a:schemeClr val="bg1"/>
                </a:solidFill>
              </a:rPr>
              <a:t>Interlynk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Interlynk</a:t>
            </a:r>
            <a:r>
              <a:rPr lang="en-US" dirty="0">
                <a:solidFill>
                  <a:schemeClr val="bg1"/>
                </a:solidFill>
              </a:rPr>
              <a:t> Intro</a:t>
            </a:r>
          </a:p>
        </p:txBody>
      </p:sp>
    </p:spTree>
    <p:extLst>
      <p:ext uri="{BB962C8B-B14F-4D97-AF65-F5344CB8AC3E}">
        <p14:creationId xmlns:p14="http://schemas.microsoft.com/office/powerpoint/2010/main" val="39091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E66-56D8-720E-D522-8954956F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Interlynk</a:t>
            </a:r>
            <a:r>
              <a:rPr lang="en-US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 : SBOM and RISK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7B0-AD0D-AC3F-C2D6-D8432D6A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1E78-4174-7EC9-9CC4-19CE484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6064A-3A3F-1B5E-6E9A-EFB2156B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7F98-11D3-BBBC-A1BC-4D00E28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A48C3-3238-FF7C-BF64-7B30918520DD}"/>
              </a:ext>
            </a:extLst>
          </p:cNvPr>
          <p:cNvSpPr txBox="1"/>
          <p:nvPr/>
        </p:nvSpPr>
        <p:spPr>
          <a:xfrm>
            <a:off x="1281869" y="1697773"/>
            <a:ext cx="701544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</a:rPr>
              <a:t>Platform for </a:t>
            </a:r>
            <a:r>
              <a:rPr lang="en-US" sz="2000" dirty="0">
                <a:solidFill>
                  <a:srgbClr val="414141"/>
                </a:solidFill>
                <a:effectLst/>
              </a:rPr>
              <a:t>managing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</a:rPr>
              <a:t>evaluating</a:t>
            </a:r>
            <a:r>
              <a:rPr lang="en-US" sz="2000" dirty="0">
                <a:solidFill>
                  <a:srgbClr val="000000"/>
                </a:solidFill>
                <a:effectLst/>
              </a:rPr>
              <a:t> and </a:t>
            </a:r>
            <a:r>
              <a:rPr lang="en-US" sz="2000" dirty="0">
                <a:solidFill>
                  <a:srgbClr val="414141"/>
                </a:solidFill>
                <a:effectLst/>
              </a:rPr>
              <a:t>monitoring</a:t>
            </a:r>
            <a:r>
              <a:rPr lang="en-US" sz="2000" dirty="0">
                <a:solidFill>
                  <a:srgbClr val="000000"/>
                </a:solidFill>
                <a:effectLst/>
              </a:rPr>
              <a:t> software 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Designed for automation and continuous vulnerability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Supports </a:t>
            </a:r>
            <a:r>
              <a:rPr lang="en-US" sz="2000" dirty="0" err="1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CycloneDX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SPDX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VEX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 err="1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OpenVEX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CSAF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VDR</a:t>
            </a:r>
          </a:p>
          <a:p>
            <a:endParaRPr lang="en-US" sz="2000" dirty="0">
              <a:solidFill>
                <a:srgbClr val="414141"/>
              </a:solidFill>
              <a:effectLst/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Data Enrichment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Integrations: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CPE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NuGet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 err="1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Pypi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 err="1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RubyGems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Maven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NPM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Vulnerabilities: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NVD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OSV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GitHub</a:t>
            </a:r>
            <a:endParaRPr lang="en-US" sz="2000" dirty="0">
              <a:solidFill>
                <a:srgbClr val="000000"/>
              </a:solidFill>
              <a:effectLst/>
              <a:latin typeface="Tw Cen MT" panose="020B06020201040206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Analysis: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KEV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EPSS</a:t>
            </a:r>
            <a:endParaRPr lang="en-US" sz="2000" dirty="0">
              <a:solidFill>
                <a:srgbClr val="000000"/>
              </a:solidFill>
              <a:effectLst/>
              <a:latin typeface="Tw Cen MT" panose="020B0602020104020603" pitchFamily="34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Risks: </a:t>
            </a:r>
            <a:r>
              <a:rPr lang="en-US" sz="2000" dirty="0" err="1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OpenSSF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 Scorecard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End-of-life/service</a:t>
            </a: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, </a:t>
            </a:r>
            <a:r>
              <a:rPr lang="en-US" sz="2000" dirty="0">
                <a:solidFill>
                  <a:srgbClr val="414141"/>
                </a:solidFill>
                <a:effectLst/>
                <a:latin typeface="Tw Cen MT" panose="020B0602020104020603" pitchFamily="34" charset="77"/>
              </a:rPr>
              <a:t>Deprecation</a:t>
            </a:r>
          </a:p>
          <a:p>
            <a:pPr lvl="1"/>
            <a:endParaRPr lang="en-US" sz="2000" dirty="0">
              <a:solidFill>
                <a:srgbClr val="414141"/>
              </a:solidFill>
              <a:effectLst/>
              <a:latin typeface="Tw Cen MT" panose="020B06020201040206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Enterprise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License Manager, Auto-Sharing, RBAC, JIRA, MS Teams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w Cen MT" panose="020B0602020104020603" pitchFamily="34" charset="77"/>
              </a:rPr>
              <a:t>Audit-Log, Reporting</a:t>
            </a:r>
          </a:p>
        </p:txBody>
      </p:sp>
    </p:spTree>
    <p:extLst>
      <p:ext uri="{BB962C8B-B14F-4D97-AF65-F5344CB8AC3E}">
        <p14:creationId xmlns:p14="http://schemas.microsoft.com/office/powerpoint/2010/main" val="281441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BD51-197F-72ED-DE23-BC9F9D85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022"/>
            <a:ext cx="9905998" cy="12588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Don’t count on the mercy of hackers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Check the trust label  BEFORE BUYING A 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A3E3-F394-5426-EB88-654C7FBD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2D54-CFE0-E84C-61B3-4FDC44D8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8678-A1E0-5594-3436-CCE1B728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2D0C-A3B8-FB12-5176-2729BFCE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60" y="1482479"/>
            <a:ext cx="64674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C1FC-2F2A-89CE-A7B0-FB9898E1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2"/>
            <a:ext cx="9905998" cy="101205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6A55-2D6D-F4E0-EAC5-3313A74D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757" y="1127464"/>
            <a:ext cx="9905999" cy="4086688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SAG-CTR™ is operational now and has been since 2021,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but it does have Chinese competition</a:t>
            </a:r>
            <a:r>
              <a:rPr lang="en-US" dirty="0">
                <a:solidFill>
                  <a:schemeClr val="bg1"/>
                </a:solidFill>
              </a:rPr>
              <a:t> sample product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listing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SAGScore™ is modeled after the FICO score, but for trustworthiness in digital products</a:t>
            </a:r>
          </a:p>
          <a:p>
            <a:r>
              <a:rPr lang="en-US" dirty="0">
                <a:solidFill>
                  <a:schemeClr val="bg1"/>
                </a:solidFill>
              </a:rPr>
              <a:t>Designed to be a one-stop shop for all Digital Product Trust Labels worldwide</a:t>
            </a:r>
          </a:p>
          <a:p>
            <a:r>
              <a:rPr lang="en-US" dirty="0">
                <a:solidFill>
                  <a:schemeClr val="bg1"/>
                </a:solidFill>
              </a:rPr>
              <a:t>Applies CISA attestation form requirements to produce SAGScore™</a:t>
            </a:r>
          </a:p>
          <a:p>
            <a:r>
              <a:rPr lang="en-US" dirty="0">
                <a:solidFill>
                  <a:schemeClr val="bg1"/>
                </a:solidFill>
              </a:rPr>
              <a:t>SAG-CTR™ API’s enable software vendors and other parties to share links to trust labels</a:t>
            </a:r>
          </a:p>
          <a:p>
            <a:r>
              <a:rPr lang="en-US" dirty="0">
                <a:solidFill>
                  <a:schemeClr val="bg1"/>
                </a:solidFill>
              </a:rPr>
              <a:t>Tamper-proof digital evidence supporting a trusted product registration is stored in SAG-CTR™ and available for presentation in any court case or other viable scenario where this detailed data is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2F82-8549-B80D-0B3F-82EEE49C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4247-7098-02E3-29A6-D3EBF99A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323C-582A-D55E-0FFA-8D4ACBD5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05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540</TotalTime>
  <Words>606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FCC SAG-CTR™ Overview and Demo</vt:lpstr>
      <vt:lpstr>Background</vt:lpstr>
      <vt:lpstr>How does this work</vt:lpstr>
      <vt:lpstr>Consumer Access to Label Data</vt:lpstr>
      <vt:lpstr>SAG-CTR DEMO</vt:lpstr>
      <vt:lpstr>Interlynk : SBOM and RISK Automation</vt:lpstr>
      <vt:lpstr>Don’t count on the mercy of hackers  Check the trust label  BEFORE BUYING A PRODUCT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Brooks</dc:creator>
  <cp:lastModifiedBy>Richard Brooks</cp:lastModifiedBy>
  <cp:revision>93</cp:revision>
  <dcterms:created xsi:type="dcterms:W3CDTF">2023-07-31T15:39:53Z</dcterms:created>
  <dcterms:modified xsi:type="dcterms:W3CDTF">2024-03-21T16:55:53Z</dcterms:modified>
</cp:coreProperties>
</file>