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66" r:id="rId3"/>
    <p:sldId id="257" r:id="rId4"/>
    <p:sldId id="264" r:id="rId5"/>
    <p:sldId id="261" r:id="rId6"/>
    <p:sldId id="262" r:id="rId7"/>
    <p:sldId id="276" r:id="rId8"/>
    <p:sldId id="278" r:id="rId9"/>
    <p:sldId id="269" r:id="rId10"/>
    <p:sldId id="274" r:id="rId11"/>
    <p:sldId id="270" r:id="rId12"/>
    <p:sldId id="277" r:id="rId13"/>
    <p:sldId id="275" r:id="rId14"/>
    <p:sldId id="267" r:id="rId15"/>
    <p:sldId id="263" r:id="rId16"/>
    <p:sldId id="268" r:id="rId17"/>
    <p:sldId id="273" r:id="rId18"/>
    <p:sldId id="259" r:id="rId19"/>
    <p:sldId id="279" r:id="rId20"/>
    <p:sldId id="265" r:id="rId21"/>
    <p:sldId id="280" r:id="rId22"/>
    <p:sldId id="271"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99003-50DA-4517-9507-116940F6B88D}" type="datetimeFigureOut">
              <a:rPr lang="en-US" smtClean="0"/>
              <a:t>10/1/2023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B461C-8663-4964-843C-6FFD7FFA0A85}" type="slidenum">
              <a:rPr lang="en-US" smtClean="0"/>
              <a:t>‹#›</a:t>
            </a:fld>
            <a:endParaRPr lang="en-US" dirty="0"/>
          </a:p>
        </p:txBody>
      </p:sp>
    </p:spTree>
    <p:extLst>
      <p:ext uri="{BB962C8B-B14F-4D97-AF65-F5344CB8AC3E}">
        <p14:creationId xmlns:p14="http://schemas.microsoft.com/office/powerpoint/2010/main" val="3429764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6B791C0-0E59-4EFD-BC9B-AB19E867DAD6}" type="datetime1">
              <a:rPr lang="en-US" smtClean="0"/>
              <a:t>10/1/2023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2D7043AA-55F3-22DC-60F9-DC57E1FA3AE9}"/>
              </a:ext>
            </a:extLst>
          </p:cNvPr>
          <p:cNvPicPr>
            <a:picLocks noChangeAspect="1"/>
          </p:cNvPicPr>
          <p:nvPr userDrawn="1"/>
        </p:nvPicPr>
        <p:blipFill>
          <a:blip r:embed="rId3"/>
          <a:stretch>
            <a:fillRect/>
          </a:stretch>
        </p:blipFill>
        <p:spPr>
          <a:xfrm>
            <a:off x="3090863" y="740411"/>
            <a:ext cx="5038711" cy="111855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1EE40A-5488-4906-AD66-F338A7711E46}" type="datetime1">
              <a:rPr lang="en-US" smtClean="0"/>
              <a:t>10/1/2023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BCE8B-424A-44F2-9441-027CD557E042}" type="datetime1">
              <a:rPr lang="en-US" smtClean="0"/>
              <a:t>10/1/2023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A0DDE4-9E8C-49C7-8357-863BA22A9FB5}" type="datetime1">
              <a:rPr lang="en-US" smtClean="0"/>
              <a:t>10/1/2023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FA7EA8-C9DF-4FE2-927A-E2090471346D}" type="datetime1">
              <a:rPr lang="en-US" smtClean="0"/>
              <a:t>10/1/2023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9E3BEB-49D8-488C-88A8-F1D0DBBAC068}" type="datetime1">
              <a:rPr lang="en-US" smtClean="0"/>
              <a:t>10/1/2023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2ECE7E-2E22-42A0-BC2D-246ECC07237B}" type="datetime1">
              <a:rPr lang="en-US" smtClean="0"/>
              <a:t>10/1/2023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C4AE5-5060-4374-B6E1-6B73D531E3EE}" type="datetime1">
              <a:rPr lang="en-US" smtClean="0"/>
              <a:t>10/1/2023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98D02-0DEF-4198-A751-D267DB41BF0B}" type="datetime1">
              <a:rPr lang="en-US" smtClean="0"/>
              <a:t>10/1/2023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9007-0C4C-4662-9209-D5880C6C6463}" type="datetime1">
              <a:rPr lang="en-US" smtClean="0"/>
              <a:t>10/1/2023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A9271-10E2-4B68-AE13-FF3919F43119}" type="datetime1">
              <a:rPr lang="en-US" smtClean="0"/>
              <a:t>10/1/2023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7A4B4-2D35-416A-973E-59EAAAA65DE7}" type="datetime1">
              <a:rPr lang="en-US" smtClean="0"/>
              <a:t>10/1/2023</a:t>
            </a:fld>
            <a:endParaRPr lang="en-US" dirty="0"/>
          </a:p>
        </p:txBody>
      </p:sp>
      <p:sp>
        <p:nvSpPr>
          <p:cNvPr id="8" name="Footer Placeholder 7"/>
          <p:cNvSpPr>
            <a:spLocks noGrp="1"/>
          </p:cNvSpPr>
          <p:nvPr>
            <p:ph type="ftr" sz="quarter" idx="11"/>
          </p:nvPr>
        </p:nvSpPr>
        <p:spPr/>
        <p:txBody>
          <a:bodyPr/>
          <a:lstStyle/>
          <a:p>
            <a:r>
              <a:rPr lang="en-US" dirty="0"/>
              <a:t>Copyright Reliable Energy Analytics LLC (REA) 2018-2023</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E87AD-A1CE-4B6A-A1E1-243C473B1B4F}" type="datetime1">
              <a:rPr lang="en-US" smtClean="0"/>
              <a:t>10/1/2023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BD633-0EB0-465D-B200-78F1E8C4393C}" type="datetime1">
              <a:rPr lang="en-US" smtClean="0"/>
              <a:t>10/1/2023</a:t>
            </a:fld>
            <a:endParaRPr lang="en-US" dirty="0"/>
          </a:p>
        </p:txBody>
      </p:sp>
      <p:sp>
        <p:nvSpPr>
          <p:cNvPr id="3" name="Footer Placeholder 2"/>
          <p:cNvSpPr>
            <a:spLocks noGrp="1"/>
          </p:cNvSpPr>
          <p:nvPr>
            <p:ph type="ftr" sz="quarter" idx="11"/>
          </p:nvPr>
        </p:nvSpPr>
        <p:spPr/>
        <p:txBody>
          <a:bodyPr/>
          <a:lstStyle/>
          <a:p>
            <a:r>
              <a:rPr lang="en-US" dirty="0"/>
              <a:t>Copyright Reliable Energy Analytics LLC (REA) 2018-2023</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F2695D-A47E-4BE9-B68F-60A28D6B816A}" type="datetime1">
              <a:rPr lang="en-US" smtClean="0"/>
              <a:t>10/1/2023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84291-085B-4DF5-86BA-38F041301A2A}" type="datetime1">
              <a:rPr lang="en-US" smtClean="0"/>
              <a:t>10/1/2023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9DCB86-526B-42BA-A6FC-BC125ADF4A2D}" type="datetime1">
              <a:rPr lang="en-US" smtClean="0"/>
              <a:t>10/1/2023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dirty="0"/>
              <a:t>Copyright Reliable Energy Analytics LLC (REA) 2018-2023</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nist.gov/document/software-supply-chain-security-guidance-under-executive-order-eo-14028-section-4e" TargetMode="External"/><Relationship Id="rId2" Type="http://schemas.openxmlformats.org/officeDocument/2006/relationships/hyperlink" Target="https://www.iso.org/obp/ui/#iso:std:iso-iec:29147:ed-2:v1:e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ugustagrp.com/material-and-reasonable-1"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tlanticcouncil.org/in-depth-research-reports/report/sleight-of-hand-how-china-weaponizes-software-vulnerability/" TargetMode="External"/><Relationship Id="rId2" Type="http://schemas.openxmlformats.org/officeDocument/2006/relationships/hyperlink" Target="https://attack.mitre.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jb4standards/Presentations/raw/master/2023-0801-SAG-CTR-TP-EVIDENCE-OVERVIEW.pptx" TargetMode="External"/><Relationship Id="rId7" Type="http://schemas.openxmlformats.org/officeDocument/2006/relationships/hyperlink" Target="https://reliableenergyanalytics.com/products" TargetMode="External"/><Relationship Id="rId2" Type="http://schemas.openxmlformats.org/officeDocument/2006/relationships/hyperlink" Target="https://energycentral.com/c/iu/how-use-sbom-software-vulnerability-monitoring" TargetMode="External"/><Relationship Id="rId1" Type="http://schemas.openxmlformats.org/officeDocument/2006/relationships/slideLayout" Target="../slideLayouts/slideLayout2.xml"/><Relationship Id="rId6" Type="http://schemas.openxmlformats.org/officeDocument/2006/relationships/hyperlink" Target="https://www.scmagazine.com/podcast-segment/12095-uber-ciso-trial-learnings-for-cisos-in-the-cisos-own-words-joe-sullivan-csp-141" TargetMode="External"/><Relationship Id="rId5" Type="http://schemas.openxmlformats.org/officeDocument/2006/relationships/hyperlink" Target="https://reliableenergyanalytics.com/" TargetMode="External"/><Relationship Id="rId4" Type="http://schemas.openxmlformats.org/officeDocument/2006/relationships/hyperlink" Target="https://energycentral.com/c/pip/advice-software-vendors-prepare-omb-m-22-18-requiremen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CKAZAh5icPQ"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isa.gov/topics/critical-infrastructure-security-and-resilience/critical-infrastructure-sectors/critical-manufacturing-sector" TargetMode="External"/><Relationship Id="rId2" Type="http://schemas.openxmlformats.org/officeDocument/2006/relationships/hyperlink" Target="https://www.eventbrite.com/e/critical-manufacturing-sector-classified-briefing-ttx-road-show-tickets-687413069997?aff=oddtdtcreator"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mailto:dick@reliableenergyanalytics.com" TargetMode="External"/><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hyperlink" Target="https://reliableenergyanalytics.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ergycentral.com/c/um/examining-challenges-cyber-incident-reporting-sec-cybersecurity-rules" TargetMode="External"/><Relationship Id="rId2" Type="http://schemas.openxmlformats.org/officeDocument/2006/relationships/hyperlink" Target="https://www.ecfr.gov/current/title-17/chapter-II/part-229/subpart-229.100/section-229.106" TargetMode="External"/><Relationship Id="rId1" Type="http://schemas.openxmlformats.org/officeDocument/2006/relationships/slideLayout" Target="../slideLayouts/slideLayout2.xml"/><Relationship Id="rId6" Type="http://schemas.openxmlformats.org/officeDocument/2006/relationships/hyperlink" Target="https://energycentral.com/c/um/venable-llp-key-actions-public-companies-under-secaposs-new-cybersecurity-rules" TargetMode="External"/><Relationship Id="rId5" Type="http://schemas.openxmlformats.org/officeDocument/2006/relationships/hyperlink" Target="https://cyberscoop.com/cisa-advisory-committee-recommendations/" TargetMode="External"/><Relationship Id="rId4" Type="http://schemas.openxmlformats.org/officeDocument/2006/relationships/hyperlink" Target="https://energycentral.com/c/pip/sec-rules-impose-new-four-day-reporting-requirements-cybersecurity-incident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ergycentral.com/c/um/preparing-cyber-caremark-lawsuit-lessons-home-depot-derivative-complaint-carlton" TargetMode="External"/><Relationship Id="rId2" Type="http://schemas.openxmlformats.org/officeDocument/2006/relationships/hyperlink" Target="https://www.cisa.gov/known-exploited-vulnerabilities-catalog" TargetMode="External"/><Relationship Id="rId1" Type="http://schemas.openxmlformats.org/officeDocument/2006/relationships/slideLayout" Target="../slideLayouts/slideLayout2.xml"/><Relationship Id="rId4" Type="http://schemas.openxmlformats.org/officeDocument/2006/relationships/hyperlink" Target="https://reliableenergyanalytics.com/product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DD65-5FD2-E0C3-E6DB-F0E460E792C8}"/>
              </a:ext>
            </a:extLst>
          </p:cNvPr>
          <p:cNvSpPr>
            <a:spLocks noGrp="1"/>
          </p:cNvSpPr>
          <p:nvPr>
            <p:ph type="ctrTitle"/>
          </p:nvPr>
        </p:nvSpPr>
        <p:spPr>
          <a:xfrm>
            <a:off x="1876424" y="1828805"/>
            <a:ext cx="8791575" cy="1823206"/>
          </a:xfrm>
        </p:spPr>
        <p:txBody>
          <a:bodyPr>
            <a:normAutofit/>
          </a:bodyPr>
          <a:lstStyle/>
          <a:p>
            <a:r>
              <a:rPr lang="en-US" sz="4000" dirty="0">
                <a:solidFill>
                  <a:schemeClr val="bg1"/>
                </a:solidFill>
              </a:rPr>
              <a:t>SEC Cybersecurity regulations</a:t>
            </a:r>
          </a:p>
        </p:txBody>
      </p:sp>
      <p:sp>
        <p:nvSpPr>
          <p:cNvPr id="3" name="Subtitle 2">
            <a:extLst>
              <a:ext uri="{FF2B5EF4-FFF2-40B4-BE49-F238E27FC236}">
                <a16:creationId xmlns:a16="http://schemas.microsoft.com/office/drawing/2014/main" id="{C731A1AF-F124-99B7-D4CD-E91AEE1DAB91}"/>
              </a:ext>
            </a:extLst>
          </p:cNvPr>
          <p:cNvSpPr>
            <a:spLocks noGrp="1"/>
          </p:cNvSpPr>
          <p:nvPr>
            <p:ph type="subTitle" idx="1"/>
          </p:nvPr>
        </p:nvSpPr>
        <p:spPr>
          <a:xfrm>
            <a:off x="1876424" y="3744086"/>
            <a:ext cx="8791575" cy="1655762"/>
          </a:xfrm>
        </p:spPr>
        <p:txBody>
          <a:bodyPr/>
          <a:lstStyle/>
          <a:p>
            <a:r>
              <a:rPr lang="en-US" dirty="0">
                <a:solidFill>
                  <a:schemeClr val="bg1"/>
                </a:solidFill>
              </a:rPr>
              <a:t>Technical implementation Guidance to detect cyber-risks in the software supply chain for process disclosure requirements</a:t>
            </a:r>
          </a:p>
        </p:txBody>
      </p:sp>
      <p:sp>
        <p:nvSpPr>
          <p:cNvPr id="4" name="Date Placeholder 3">
            <a:extLst>
              <a:ext uri="{FF2B5EF4-FFF2-40B4-BE49-F238E27FC236}">
                <a16:creationId xmlns:a16="http://schemas.microsoft.com/office/drawing/2014/main" id="{F2344D8C-B334-CFF2-3677-E62E8525DD64}"/>
              </a:ext>
            </a:extLst>
          </p:cNvPr>
          <p:cNvSpPr>
            <a:spLocks noGrp="1"/>
          </p:cNvSpPr>
          <p:nvPr>
            <p:ph type="dt" sz="half" idx="10"/>
          </p:nvPr>
        </p:nvSpPr>
        <p:spPr/>
        <p:txBody>
          <a:bodyPr/>
          <a:lstStyle/>
          <a:p>
            <a:fld id="{1342AFA8-D0B4-4B6F-ACD9-56B1414E4501}" type="datetime1">
              <a:rPr lang="en-US" smtClean="0"/>
              <a:t>10/1/2023</a:t>
            </a:fld>
            <a:endParaRPr lang="en-US" dirty="0"/>
          </a:p>
        </p:txBody>
      </p:sp>
      <p:sp>
        <p:nvSpPr>
          <p:cNvPr id="5" name="Footer Placeholder 4">
            <a:extLst>
              <a:ext uri="{FF2B5EF4-FFF2-40B4-BE49-F238E27FC236}">
                <a16:creationId xmlns:a16="http://schemas.microsoft.com/office/drawing/2014/main" id="{5A0956A2-430A-A932-60AC-DC2269DF379D}"/>
              </a:ext>
            </a:extLst>
          </p:cNvPr>
          <p:cNvSpPr>
            <a:spLocks noGrp="1"/>
          </p:cNvSpPr>
          <p:nvPr>
            <p:ph type="ftr" sz="quarter" idx="11"/>
          </p:nvPr>
        </p:nvSpPr>
        <p:spPr>
          <a:xfrm>
            <a:off x="1876423" y="5410201"/>
            <a:ext cx="6388687" cy="365125"/>
          </a:xfrm>
        </p:spPr>
        <p:txBody>
          <a:bodyPr/>
          <a:lstStyle/>
          <a:p>
            <a:r>
              <a:rPr lang="en-US" dirty="0"/>
              <a:t>Copyright AND ALL OTHER RIGHTS RESERVED BY Reliable Energy Analytics LLC (REA) 2018-2023</a:t>
            </a:r>
          </a:p>
        </p:txBody>
      </p:sp>
      <p:sp>
        <p:nvSpPr>
          <p:cNvPr id="6" name="Slide Number Placeholder 5">
            <a:extLst>
              <a:ext uri="{FF2B5EF4-FFF2-40B4-BE49-F238E27FC236}">
                <a16:creationId xmlns:a16="http://schemas.microsoft.com/office/drawing/2014/main" id="{FFA500D9-4184-1808-3905-AE585E5EE4B2}"/>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413299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50BAD0-1406-F79F-4B9A-6A73AA6E9FF7}"/>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997125D2-2F16-334E-EF0A-3369E2EA6591}"/>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EA768A84-77C2-9071-D6CE-A971CB8AED44}"/>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8" name="Picture 7">
            <a:extLst>
              <a:ext uri="{FF2B5EF4-FFF2-40B4-BE49-F238E27FC236}">
                <a16:creationId xmlns:a16="http://schemas.microsoft.com/office/drawing/2014/main" id="{25319A31-413C-D384-B980-536E8042B570}"/>
              </a:ext>
            </a:extLst>
          </p:cNvPr>
          <p:cNvPicPr>
            <a:picLocks noChangeAspect="1"/>
          </p:cNvPicPr>
          <p:nvPr/>
        </p:nvPicPr>
        <p:blipFill>
          <a:blip r:embed="rId2"/>
          <a:stretch>
            <a:fillRect/>
          </a:stretch>
        </p:blipFill>
        <p:spPr>
          <a:xfrm>
            <a:off x="211320" y="497149"/>
            <a:ext cx="11769359" cy="4590359"/>
          </a:xfrm>
          <a:prstGeom prst="rect">
            <a:avLst/>
          </a:prstGeom>
        </p:spPr>
      </p:pic>
      <p:sp>
        <p:nvSpPr>
          <p:cNvPr id="9" name="TextBox 8">
            <a:extLst>
              <a:ext uri="{FF2B5EF4-FFF2-40B4-BE49-F238E27FC236}">
                <a16:creationId xmlns:a16="http://schemas.microsoft.com/office/drawing/2014/main" id="{BD0564A7-BC76-E592-1F4D-78BD665B16FC}"/>
              </a:ext>
            </a:extLst>
          </p:cNvPr>
          <p:cNvSpPr txBox="1"/>
          <p:nvPr/>
        </p:nvSpPr>
        <p:spPr>
          <a:xfrm>
            <a:off x="1141411" y="5486400"/>
            <a:ext cx="4372415" cy="369332"/>
          </a:xfrm>
          <a:prstGeom prst="rect">
            <a:avLst/>
          </a:prstGeom>
          <a:noFill/>
        </p:spPr>
        <p:txBody>
          <a:bodyPr wrap="none" rtlCol="0">
            <a:spAutoFit/>
          </a:bodyPr>
          <a:lstStyle/>
          <a:p>
            <a:r>
              <a:rPr lang="en-US" dirty="0"/>
              <a:t>Provided by MITRE: https://attack.mitre.org/ </a:t>
            </a:r>
          </a:p>
        </p:txBody>
      </p:sp>
    </p:spTree>
    <p:extLst>
      <p:ext uri="{BB962C8B-B14F-4D97-AF65-F5344CB8AC3E}">
        <p14:creationId xmlns:p14="http://schemas.microsoft.com/office/powerpoint/2010/main" val="422800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E9592-CF06-473F-4988-1E14890B10C0}"/>
              </a:ext>
            </a:extLst>
          </p:cNvPr>
          <p:cNvSpPr>
            <a:spLocks noGrp="1"/>
          </p:cNvSpPr>
          <p:nvPr>
            <p:ph type="title"/>
          </p:nvPr>
        </p:nvSpPr>
        <p:spPr>
          <a:xfrm>
            <a:off x="1141413" y="97654"/>
            <a:ext cx="9905998" cy="861134"/>
          </a:xfrm>
        </p:spPr>
        <p:txBody>
          <a:bodyPr/>
          <a:lstStyle/>
          <a:p>
            <a:r>
              <a:rPr lang="en-US" dirty="0">
                <a:solidFill>
                  <a:schemeClr val="bg1"/>
                </a:solidFill>
              </a:rPr>
              <a:t>C-SCRM is only one area to cover</a:t>
            </a:r>
          </a:p>
        </p:txBody>
      </p:sp>
      <p:sp>
        <p:nvSpPr>
          <p:cNvPr id="3" name="Content Placeholder 2">
            <a:extLst>
              <a:ext uri="{FF2B5EF4-FFF2-40B4-BE49-F238E27FC236}">
                <a16:creationId xmlns:a16="http://schemas.microsoft.com/office/drawing/2014/main" id="{32368EF3-2E82-12B8-223C-404357769900}"/>
              </a:ext>
            </a:extLst>
          </p:cNvPr>
          <p:cNvSpPr>
            <a:spLocks noGrp="1"/>
          </p:cNvSpPr>
          <p:nvPr>
            <p:ph idx="1"/>
          </p:nvPr>
        </p:nvSpPr>
        <p:spPr>
          <a:xfrm>
            <a:off x="1141412" y="834501"/>
            <a:ext cx="9905999" cy="4956700"/>
          </a:xfrm>
        </p:spPr>
        <p:txBody>
          <a:bodyPr/>
          <a:lstStyle/>
          <a:p>
            <a:r>
              <a:rPr lang="en-US" dirty="0">
                <a:solidFill>
                  <a:schemeClr val="bg1"/>
                </a:solidFill>
              </a:rPr>
              <a:t>Identification of cyber-risks associated with the software supply chain</a:t>
            </a:r>
          </a:p>
          <a:p>
            <a:r>
              <a:rPr lang="en-US" dirty="0">
                <a:solidFill>
                  <a:schemeClr val="bg1"/>
                </a:solidFill>
              </a:rPr>
              <a:t>Focusing on highest potential cyber-risks, CISA Known Exploited Vulnerabilities (CISA KEV)</a:t>
            </a:r>
          </a:p>
          <a:p>
            <a:r>
              <a:rPr lang="en-US" dirty="0">
                <a:solidFill>
                  <a:schemeClr val="bg1"/>
                </a:solidFill>
              </a:rPr>
              <a:t>Software Supply Chain is also broad</a:t>
            </a:r>
          </a:p>
          <a:p>
            <a:pPr lvl="1"/>
            <a:r>
              <a:rPr lang="en-US" dirty="0">
                <a:solidFill>
                  <a:schemeClr val="bg1"/>
                </a:solidFill>
              </a:rPr>
              <a:t>Software vulnerabilities and exploits</a:t>
            </a:r>
          </a:p>
          <a:p>
            <a:pPr lvl="1"/>
            <a:r>
              <a:rPr lang="en-US" dirty="0">
                <a:solidFill>
                  <a:schemeClr val="bg1"/>
                </a:solidFill>
              </a:rPr>
              <a:t>Software Supplier Risks</a:t>
            </a:r>
          </a:p>
          <a:p>
            <a:pPr lvl="1"/>
            <a:r>
              <a:rPr lang="en-US" dirty="0">
                <a:solidFill>
                  <a:schemeClr val="bg1"/>
                </a:solidFill>
              </a:rPr>
              <a:t>Provenance Concerns</a:t>
            </a:r>
          </a:p>
          <a:p>
            <a:pPr lvl="1"/>
            <a:r>
              <a:rPr lang="en-US" dirty="0">
                <a:solidFill>
                  <a:schemeClr val="bg1"/>
                </a:solidFill>
              </a:rPr>
              <a:t>Use of Open Source software includes works from potentially 1000’s of developers into a product</a:t>
            </a:r>
          </a:p>
          <a:p>
            <a:pPr lvl="1"/>
            <a:r>
              <a:rPr lang="en-US" dirty="0">
                <a:solidFill>
                  <a:schemeClr val="bg1"/>
                </a:solidFill>
              </a:rPr>
              <a:t>Vulnerability Disclosure Reporting (VDR) by Software Producers is invaluable, see </a:t>
            </a:r>
            <a:r>
              <a:rPr lang="en-US" dirty="0">
                <a:solidFill>
                  <a:schemeClr val="bg1"/>
                </a:solidFill>
                <a:hlinkClick r:id="rId2"/>
              </a:rPr>
              <a:t>ISO/IEC 29147:2018 </a:t>
            </a:r>
            <a:r>
              <a:rPr lang="en-US" dirty="0">
                <a:solidFill>
                  <a:schemeClr val="bg1"/>
                </a:solidFill>
              </a:rPr>
              <a:t>and </a:t>
            </a:r>
            <a:r>
              <a:rPr lang="en-US" dirty="0">
                <a:solidFill>
                  <a:schemeClr val="bg1"/>
                </a:solidFill>
                <a:hlinkClick r:id="rId3"/>
              </a:rPr>
              <a:t>NIST Guidance</a:t>
            </a:r>
            <a:endParaRPr lang="en-US" dirty="0">
              <a:solidFill>
                <a:schemeClr val="bg1"/>
              </a:solidFill>
            </a:endParaRPr>
          </a:p>
        </p:txBody>
      </p:sp>
      <p:sp>
        <p:nvSpPr>
          <p:cNvPr id="4" name="Date Placeholder 3">
            <a:extLst>
              <a:ext uri="{FF2B5EF4-FFF2-40B4-BE49-F238E27FC236}">
                <a16:creationId xmlns:a16="http://schemas.microsoft.com/office/drawing/2014/main" id="{036F6116-9D36-DC91-8C16-49BA8098888C}"/>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94A11F2F-965E-513D-8528-601C1E46A83B}"/>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B094A563-36E3-29D5-E2B8-DE492D6927CA}"/>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77313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FF6D6F-E427-1B45-3F78-67975E39ED71}"/>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BD40B735-B9BB-A2D8-2DC0-6942444DC68C}"/>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1638DC21-62A8-285D-E69A-0F8D3CAAE275}"/>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8" name="Picture 7">
            <a:extLst>
              <a:ext uri="{FF2B5EF4-FFF2-40B4-BE49-F238E27FC236}">
                <a16:creationId xmlns:a16="http://schemas.microsoft.com/office/drawing/2014/main" id="{3F475121-A6BB-9356-7302-D0AC5FC16F94}"/>
              </a:ext>
            </a:extLst>
          </p:cNvPr>
          <p:cNvPicPr>
            <a:picLocks noChangeAspect="1"/>
          </p:cNvPicPr>
          <p:nvPr/>
        </p:nvPicPr>
        <p:blipFill>
          <a:blip r:embed="rId2"/>
          <a:stretch>
            <a:fillRect/>
          </a:stretch>
        </p:blipFill>
        <p:spPr>
          <a:xfrm>
            <a:off x="2386899" y="154905"/>
            <a:ext cx="5745047" cy="5745047"/>
          </a:xfrm>
          <a:prstGeom prst="rect">
            <a:avLst/>
          </a:prstGeom>
        </p:spPr>
      </p:pic>
      <p:sp>
        <p:nvSpPr>
          <p:cNvPr id="9" name="TextBox 8">
            <a:extLst>
              <a:ext uri="{FF2B5EF4-FFF2-40B4-BE49-F238E27FC236}">
                <a16:creationId xmlns:a16="http://schemas.microsoft.com/office/drawing/2014/main" id="{910D8F14-6A9B-6207-5813-A72FB4171F58}"/>
              </a:ext>
            </a:extLst>
          </p:cNvPr>
          <p:cNvSpPr txBox="1"/>
          <p:nvPr/>
        </p:nvSpPr>
        <p:spPr>
          <a:xfrm>
            <a:off x="4358936" y="5513942"/>
            <a:ext cx="2853666" cy="369332"/>
          </a:xfrm>
          <a:prstGeom prst="rect">
            <a:avLst/>
          </a:prstGeom>
          <a:noFill/>
        </p:spPr>
        <p:txBody>
          <a:bodyPr wrap="none" rtlCol="0">
            <a:spAutoFit/>
          </a:bodyPr>
          <a:lstStyle/>
          <a:p>
            <a:r>
              <a:rPr lang="en-US" dirty="0">
                <a:solidFill>
                  <a:schemeClr val="bg1"/>
                </a:solidFill>
                <a:hlinkClick r:id="rId3"/>
              </a:rPr>
              <a:t>Copied with permission from </a:t>
            </a:r>
            <a:endParaRPr lang="en-US" dirty="0">
              <a:solidFill>
                <a:schemeClr val="bg1"/>
              </a:solidFill>
            </a:endParaRPr>
          </a:p>
        </p:txBody>
      </p:sp>
    </p:spTree>
    <p:extLst>
      <p:ext uri="{BB962C8B-B14F-4D97-AF65-F5344CB8AC3E}">
        <p14:creationId xmlns:p14="http://schemas.microsoft.com/office/powerpoint/2010/main" val="1276854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8703-4AC3-D4F6-0309-CC07AB656AB1}"/>
              </a:ext>
            </a:extLst>
          </p:cNvPr>
          <p:cNvSpPr>
            <a:spLocks noGrp="1"/>
          </p:cNvSpPr>
          <p:nvPr>
            <p:ph type="title"/>
          </p:nvPr>
        </p:nvSpPr>
        <p:spPr>
          <a:xfrm>
            <a:off x="1141413" y="0"/>
            <a:ext cx="9905998" cy="878889"/>
          </a:xfrm>
        </p:spPr>
        <p:txBody>
          <a:bodyPr/>
          <a:lstStyle/>
          <a:p>
            <a:r>
              <a:rPr lang="en-US" dirty="0">
                <a:solidFill>
                  <a:schemeClr val="bg1"/>
                </a:solidFill>
              </a:rPr>
              <a:t>Know your priorities (CISA KEV’s)</a:t>
            </a:r>
          </a:p>
        </p:txBody>
      </p:sp>
      <p:sp>
        <p:nvSpPr>
          <p:cNvPr id="4" name="Date Placeholder 3">
            <a:extLst>
              <a:ext uri="{FF2B5EF4-FFF2-40B4-BE49-F238E27FC236}">
                <a16:creationId xmlns:a16="http://schemas.microsoft.com/office/drawing/2014/main" id="{15A2CC89-E98A-022D-69CD-D2D0FC1DC1D2}"/>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DAF0EB7B-A8B9-EE0F-9A3A-D3452B269EAF}"/>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DD78AAFB-04A9-F64B-181B-D565909AF3CD}"/>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8" name="Picture 7">
            <a:extLst>
              <a:ext uri="{FF2B5EF4-FFF2-40B4-BE49-F238E27FC236}">
                <a16:creationId xmlns:a16="http://schemas.microsoft.com/office/drawing/2014/main" id="{20E02A8E-0283-8345-A9E9-B78DEE356ADC}"/>
              </a:ext>
            </a:extLst>
          </p:cNvPr>
          <p:cNvPicPr>
            <a:picLocks noChangeAspect="1"/>
          </p:cNvPicPr>
          <p:nvPr/>
        </p:nvPicPr>
        <p:blipFill>
          <a:blip r:embed="rId2"/>
          <a:stretch>
            <a:fillRect/>
          </a:stretch>
        </p:blipFill>
        <p:spPr>
          <a:xfrm>
            <a:off x="3419801" y="976142"/>
            <a:ext cx="4809879" cy="4809879"/>
          </a:xfrm>
          <a:prstGeom prst="rect">
            <a:avLst/>
          </a:prstGeom>
        </p:spPr>
      </p:pic>
    </p:spTree>
    <p:extLst>
      <p:ext uri="{BB962C8B-B14F-4D97-AF65-F5344CB8AC3E}">
        <p14:creationId xmlns:p14="http://schemas.microsoft.com/office/powerpoint/2010/main" val="139100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515A7-5D0C-3FF5-D07B-9ADDC1D4948D}"/>
              </a:ext>
            </a:extLst>
          </p:cNvPr>
          <p:cNvSpPr>
            <a:spLocks noGrp="1"/>
          </p:cNvSpPr>
          <p:nvPr>
            <p:ph type="title"/>
          </p:nvPr>
        </p:nvSpPr>
        <p:spPr>
          <a:xfrm>
            <a:off x="1141413" y="115410"/>
            <a:ext cx="9905998" cy="941033"/>
          </a:xfrm>
        </p:spPr>
        <p:txBody>
          <a:bodyPr>
            <a:normAutofit fontScale="90000"/>
          </a:bodyPr>
          <a:lstStyle/>
          <a:p>
            <a:r>
              <a:rPr lang="en-US" dirty="0">
                <a:solidFill>
                  <a:schemeClr val="bg1"/>
                </a:solidFill>
              </a:rPr>
              <a:t>Software Supply Chain Risk Detection Process Following NIST Guidance and SEC Regulations</a:t>
            </a:r>
          </a:p>
        </p:txBody>
      </p:sp>
      <p:sp>
        <p:nvSpPr>
          <p:cNvPr id="4" name="Date Placeholder 3">
            <a:extLst>
              <a:ext uri="{FF2B5EF4-FFF2-40B4-BE49-F238E27FC236}">
                <a16:creationId xmlns:a16="http://schemas.microsoft.com/office/drawing/2014/main" id="{8DA87DCE-1EAB-CC31-4EC4-228B153936AD}"/>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FA97067C-4674-E2F8-7424-5E2791F21185}"/>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EF3449F0-E4DC-1FEF-E585-089524214701}"/>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9" name="Rectangle: Rounded Corners 8">
            <a:extLst>
              <a:ext uri="{FF2B5EF4-FFF2-40B4-BE49-F238E27FC236}">
                <a16:creationId xmlns:a16="http://schemas.microsoft.com/office/drawing/2014/main" id="{2D880DD2-D2B2-0316-3EF8-0A5C9AE9D6DE}"/>
              </a:ext>
            </a:extLst>
          </p:cNvPr>
          <p:cNvSpPr/>
          <p:nvPr/>
        </p:nvSpPr>
        <p:spPr>
          <a:xfrm>
            <a:off x="1686757" y="1056443"/>
            <a:ext cx="8253837" cy="489372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solidFill>
                  <a:schemeClr val="tx1"/>
                </a:solidFill>
              </a:rPr>
              <a:t>Perform introspection and process SBOM data</a:t>
            </a:r>
          </a:p>
          <a:p>
            <a:pPr marL="342900" indent="-342900">
              <a:buFont typeface="+mj-lt"/>
              <a:buAutoNum type="arabicPeriod"/>
            </a:pPr>
            <a:r>
              <a:rPr lang="en-US" dirty="0">
                <a:solidFill>
                  <a:schemeClr val="tx1"/>
                </a:solidFill>
              </a:rPr>
              <a:t>Verify Download Server Source Location/Certificate</a:t>
            </a:r>
          </a:p>
          <a:p>
            <a:pPr marL="342900" indent="-342900">
              <a:buFont typeface="+mj-lt"/>
              <a:buAutoNum type="arabicPeriod"/>
            </a:pPr>
            <a:r>
              <a:rPr lang="en-US" dirty="0">
                <a:solidFill>
                  <a:schemeClr val="tx1"/>
                </a:solidFill>
              </a:rPr>
              <a:t>Perform Virus Scan </a:t>
            </a:r>
          </a:p>
          <a:p>
            <a:pPr marL="342900" indent="-342900">
              <a:buFont typeface="+mj-lt"/>
              <a:buAutoNum type="arabicPeriod"/>
            </a:pPr>
            <a:r>
              <a:rPr lang="en-US" dirty="0">
                <a:solidFill>
                  <a:schemeClr val="tx1"/>
                </a:solidFill>
              </a:rPr>
              <a:t>Verify Digital Signature of software object</a:t>
            </a:r>
          </a:p>
          <a:p>
            <a:pPr marL="342900" indent="-342900">
              <a:buFont typeface="+mj-lt"/>
              <a:buAutoNum type="arabicPeriod"/>
            </a:pPr>
            <a:r>
              <a:rPr lang="en-US" dirty="0">
                <a:solidFill>
                  <a:schemeClr val="tx1"/>
                </a:solidFill>
              </a:rPr>
              <a:t>Perform CISA KEV detection and Vulnerability (CVE) Search using NIST NVD and Vendor supplied Attestation data (SBOM VDR)</a:t>
            </a:r>
          </a:p>
          <a:p>
            <a:pPr marL="342900" indent="-342900">
              <a:buFont typeface="+mj-lt"/>
              <a:buAutoNum type="arabicPeriod"/>
            </a:pPr>
            <a:r>
              <a:rPr lang="en-US" dirty="0">
                <a:solidFill>
                  <a:schemeClr val="tx1"/>
                </a:solidFill>
              </a:rPr>
              <a:t>Perform Vendor Verification using Attestation data</a:t>
            </a:r>
          </a:p>
          <a:p>
            <a:pPr marL="342900" indent="-342900">
              <a:buFont typeface="+mj-lt"/>
              <a:buAutoNum type="arabicPeriod"/>
            </a:pPr>
            <a:r>
              <a:rPr lang="en-US" dirty="0">
                <a:solidFill>
                  <a:schemeClr val="tx1"/>
                </a:solidFill>
              </a:rPr>
              <a:t>Perform Provenance Check</a:t>
            </a:r>
          </a:p>
          <a:p>
            <a:pPr marL="342900" indent="-342900">
              <a:buFont typeface="+mj-lt"/>
              <a:buAutoNum type="arabicPeriod"/>
            </a:pPr>
            <a:r>
              <a:rPr lang="en-US" dirty="0">
                <a:solidFill>
                  <a:schemeClr val="tx1"/>
                </a:solidFill>
              </a:rPr>
              <a:t>Generate SAGScore™ (Trustworthiness Score)</a:t>
            </a:r>
          </a:p>
          <a:p>
            <a:pPr marL="342900" indent="-342900">
              <a:buFont typeface="+mj-lt"/>
              <a:buAutoNum type="arabicPeriod"/>
            </a:pPr>
            <a:r>
              <a:rPr lang="en-US" dirty="0">
                <a:solidFill>
                  <a:schemeClr val="tx1"/>
                </a:solidFill>
              </a:rPr>
              <a:t>Generate Risk Assessment and Detection Evidence Data</a:t>
            </a:r>
          </a:p>
          <a:p>
            <a:pPr marL="342900" indent="-342900">
              <a:buFont typeface="+mj-lt"/>
              <a:buAutoNum type="arabicPeriod"/>
            </a:pPr>
            <a:r>
              <a:rPr lang="en-US" dirty="0">
                <a:solidFill>
                  <a:schemeClr val="tx1"/>
                </a:solidFill>
              </a:rPr>
              <a:t>Save evidence in a tamper-proof form</a:t>
            </a:r>
          </a:p>
          <a:p>
            <a:pPr marL="342900" indent="-342900">
              <a:buFont typeface="+mj-lt"/>
              <a:buAutoNum type="arabicPeriod"/>
            </a:pPr>
            <a:r>
              <a:rPr lang="en-US" dirty="0">
                <a:solidFill>
                  <a:schemeClr val="tx1"/>
                </a:solidFill>
              </a:rPr>
              <a:t>IF a cyber risk is detected:</a:t>
            </a:r>
          </a:p>
          <a:p>
            <a:pPr marL="800100" lvl="1" indent="-342900">
              <a:buFont typeface="+mj-lt"/>
              <a:buAutoNum type="arabicPeriod"/>
            </a:pPr>
            <a:r>
              <a:rPr lang="en-US" dirty="0">
                <a:solidFill>
                  <a:schemeClr val="tx1"/>
                </a:solidFill>
              </a:rPr>
              <a:t>Notify management immediately</a:t>
            </a:r>
          </a:p>
          <a:p>
            <a:pPr marL="800100" lvl="1" indent="-342900">
              <a:buFont typeface="+mj-lt"/>
              <a:buAutoNum type="arabicPeriod"/>
            </a:pPr>
            <a:r>
              <a:rPr lang="en-US" dirty="0">
                <a:solidFill>
                  <a:schemeClr val="tx1"/>
                </a:solidFill>
              </a:rPr>
              <a:t>Discuss materiality and decide if a Form 8-K is required, under the protection of Client-Attorney privilege</a:t>
            </a:r>
          </a:p>
          <a:p>
            <a:pPr marL="800100" lvl="1" indent="-342900">
              <a:buFont typeface="+mj-lt"/>
              <a:buAutoNum type="arabicPeriod"/>
            </a:pPr>
            <a:r>
              <a:rPr lang="en-US" dirty="0">
                <a:solidFill>
                  <a:schemeClr val="tx1"/>
                </a:solidFill>
              </a:rPr>
              <a:t>File a Form 8-K if required, within four business days of determining materiality of the cyber-risk/incident </a:t>
            </a:r>
          </a:p>
        </p:txBody>
      </p:sp>
    </p:spTree>
    <p:extLst>
      <p:ext uri="{BB962C8B-B14F-4D97-AF65-F5344CB8AC3E}">
        <p14:creationId xmlns:p14="http://schemas.microsoft.com/office/powerpoint/2010/main" val="3647594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79BC-6999-27A5-5595-D441C962E5C8}"/>
              </a:ext>
            </a:extLst>
          </p:cNvPr>
          <p:cNvSpPr>
            <a:spLocks noGrp="1"/>
          </p:cNvSpPr>
          <p:nvPr>
            <p:ph type="title"/>
          </p:nvPr>
        </p:nvSpPr>
        <p:spPr>
          <a:xfrm>
            <a:off x="1141413" y="239697"/>
            <a:ext cx="9905998" cy="949911"/>
          </a:xfrm>
        </p:spPr>
        <p:txBody>
          <a:bodyPr>
            <a:normAutofit/>
          </a:bodyPr>
          <a:lstStyle/>
          <a:p>
            <a:r>
              <a:rPr lang="en-US" dirty="0">
                <a:solidFill>
                  <a:schemeClr val="bg1"/>
                </a:solidFill>
              </a:rPr>
              <a:t>Preservation of Tamper-Proof Evidence</a:t>
            </a:r>
          </a:p>
        </p:txBody>
      </p:sp>
      <p:sp>
        <p:nvSpPr>
          <p:cNvPr id="4" name="Date Placeholder 3">
            <a:extLst>
              <a:ext uri="{FF2B5EF4-FFF2-40B4-BE49-F238E27FC236}">
                <a16:creationId xmlns:a16="http://schemas.microsoft.com/office/drawing/2014/main" id="{236E8A49-BE3C-336B-5DA5-EBCFA8DE593C}"/>
              </a:ext>
            </a:extLst>
          </p:cNvPr>
          <p:cNvSpPr>
            <a:spLocks noGrp="1"/>
          </p:cNvSpPr>
          <p:nvPr>
            <p:ph type="dt" sz="half" idx="10"/>
          </p:nvPr>
        </p:nvSpPr>
        <p:spPr>
          <a:xfrm>
            <a:off x="7456921" y="6378576"/>
            <a:ext cx="2743200" cy="365125"/>
          </a:xfrm>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17C776A1-23DB-59D9-1359-BA443CF64A64}"/>
              </a:ext>
            </a:extLst>
          </p:cNvPr>
          <p:cNvSpPr>
            <a:spLocks noGrp="1"/>
          </p:cNvSpPr>
          <p:nvPr>
            <p:ph type="ftr" sz="quarter" idx="11"/>
          </p:nvPr>
        </p:nvSpPr>
        <p:spPr>
          <a:xfrm>
            <a:off x="1141411" y="6378575"/>
            <a:ext cx="6239309" cy="365125"/>
          </a:xfrm>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BE80AB75-F488-487F-6A8D-3529E02C744E}"/>
              </a:ext>
            </a:extLst>
          </p:cNvPr>
          <p:cNvSpPr>
            <a:spLocks noGrp="1"/>
          </p:cNvSpPr>
          <p:nvPr>
            <p:ph type="sldNum" sz="quarter" idx="12"/>
          </p:nvPr>
        </p:nvSpPr>
        <p:spPr>
          <a:xfrm>
            <a:off x="10276321" y="6378574"/>
            <a:ext cx="771089" cy="365125"/>
          </a:xfrm>
        </p:spPr>
        <p:txBody>
          <a:bodyPr/>
          <a:lstStyle/>
          <a:p>
            <a:fld id="{6D22F896-40B5-4ADD-8801-0D06FADFA095}" type="slidenum">
              <a:rPr lang="en-US" smtClean="0"/>
              <a:t>15</a:t>
            </a:fld>
            <a:endParaRPr lang="en-US" dirty="0"/>
          </a:p>
        </p:txBody>
      </p:sp>
      <p:sp>
        <p:nvSpPr>
          <p:cNvPr id="7" name="Rectangle: Rounded Corners 6">
            <a:extLst>
              <a:ext uri="{FF2B5EF4-FFF2-40B4-BE49-F238E27FC236}">
                <a16:creationId xmlns:a16="http://schemas.microsoft.com/office/drawing/2014/main" id="{4629C674-5FCC-229B-6761-1724EFC21BBF}"/>
              </a:ext>
            </a:extLst>
          </p:cNvPr>
          <p:cNvSpPr/>
          <p:nvPr/>
        </p:nvSpPr>
        <p:spPr>
          <a:xfrm>
            <a:off x="1141411" y="1344431"/>
            <a:ext cx="2240981" cy="12841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Software Vendor provides SBOM and other Supply Chain Artifacts (VRF) to consumer</a:t>
            </a:r>
          </a:p>
        </p:txBody>
      </p:sp>
      <p:sp>
        <p:nvSpPr>
          <p:cNvPr id="8" name="Rectangle 7">
            <a:extLst>
              <a:ext uri="{FF2B5EF4-FFF2-40B4-BE49-F238E27FC236}">
                <a16:creationId xmlns:a16="http://schemas.microsoft.com/office/drawing/2014/main" id="{87F6A371-A5EC-2ABD-749E-229180DC497D}"/>
              </a:ext>
            </a:extLst>
          </p:cNvPr>
          <p:cNvSpPr/>
          <p:nvPr/>
        </p:nvSpPr>
        <p:spPr>
          <a:xfrm>
            <a:off x="4349134" y="1145221"/>
            <a:ext cx="2920753" cy="167787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Software Consumer performs a NIST C-SCRM compliant SAG-PM Risk Assessment using supplied materials producing evidence data</a:t>
            </a:r>
          </a:p>
        </p:txBody>
      </p:sp>
      <p:sp>
        <p:nvSpPr>
          <p:cNvPr id="9" name="Rectangle: Top Corners Snipped 8">
            <a:extLst>
              <a:ext uri="{FF2B5EF4-FFF2-40B4-BE49-F238E27FC236}">
                <a16:creationId xmlns:a16="http://schemas.microsoft.com/office/drawing/2014/main" id="{4FEC028C-63D1-81F2-E179-6C39EC3A2391}"/>
              </a:ext>
            </a:extLst>
          </p:cNvPr>
          <p:cNvSpPr/>
          <p:nvPr/>
        </p:nvSpPr>
        <p:spPr>
          <a:xfrm>
            <a:off x="8354441" y="1062724"/>
            <a:ext cx="2361184" cy="1851925"/>
          </a:xfrm>
          <a:prstGeom prst="snip2Same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Evidence data produced by SAG-PM is submitted to SAG-CTR to be stored in tamper-proof format</a:t>
            </a:r>
          </a:p>
        </p:txBody>
      </p:sp>
      <p:pic>
        <p:nvPicPr>
          <p:cNvPr id="14" name="Picture 13" descr="SAG-CTR (TM)">
            <a:extLst>
              <a:ext uri="{FF2B5EF4-FFF2-40B4-BE49-F238E27FC236}">
                <a16:creationId xmlns:a16="http://schemas.microsoft.com/office/drawing/2014/main" id="{B20B34BE-41E1-FA8A-2E00-867C54B0F0C5}"/>
              </a:ext>
            </a:extLst>
          </p:cNvPr>
          <p:cNvPicPr>
            <a:picLocks noChangeAspect="1"/>
          </p:cNvPicPr>
          <p:nvPr/>
        </p:nvPicPr>
        <p:blipFill>
          <a:blip r:embed="rId2"/>
          <a:stretch>
            <a:fillRect/>
          </a:stretch>
        </p:blipFill>
        <p:spPr>
          <a:xfrm>
            <a:off x="8194650" y="3647058"/>
            <a:ext cx="2686096" cy="1243563"/>
          </a:xfrm>
          <a:prstGeom prst="rect">
            <a:avLst/>
          </a:prstGeom>
        </p:spPr>
      </p:pic>
      <p:sp>
        <p:nvSpPr>
          <p:cNvPr id="15" name="TextBox 14">
            <a:extLst>
              <a:ext uri="{FF2B5EF4-FFF2-40B4-BE49-F238E27FC236}">
                <a16:creationId xmlns:a16="http://schemas.microsoft.com/office/drawing/2014/main" id="{2F15F5B6-B15E-C0CF-81A7-210D1D1E436C}"/>
              </a:ext>
            </a:extLst>
          </p:cNvPr>
          <p:cNvSpPr txBox="1"/>
          <p:nvPr/>
        </p:nvSpPr>
        <p:spPr>
          <a:xfrm>
            <a:off x="8848725" y="4962525"/>
            <a:ext cx="1338380" cy="369332"/>
          </a:xfrm>
          <a:prstGeom prst="rect">
            <a:avLst/>
          </a:prstGeom>
          <a:noFill/>
        </p:spPr>
        <p:txBody>
          <a:bodyPr wrap="none" rtlCol="0">
            <a:spAutoFit/>
          </a:bodyPr>
          <a:lstStyle/>
          <a:p>
            <a:r>
              <a:rPr lang="en-US" dirty="0"/>
              <a:t>SAG-CTR ™</a:t>
            </a:r>
          </a:p>
        </p:txBody>
      </p:sp>
      <p:sp>
        <p:nvSpPr>
          <p:cNvPr id="16" name="Pentagon 15">
            <a:extLst>
              <a:ext uri="{FF2B5EF4-FFF2-40B4-BE49-F238E27FC236}">
                <a16:creationId xmlns:a16="http://schemas.microsoft.com/office/drawing/2014/main" id="{05996343-E7CB-943D-1180-FF4BE7C39A5B}"/>
              </a:ext>
            </a:extLst>
          </p:cNvPr>
          <p:cNvSpPr/>
          <p:nvPr/>
        </p:nvSpPr>
        <p:spPr>
          <a:xfrm>
            <a:off x="4626001" y="3305175"/>
            <a:ext cx="2396236" cy="1677878"/>
          </a:xfrm>
          <a:prstGeom prst="pent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Tamperproof</a:t>
            </a:r>
          </a:p>
          <a:p>
            <a:pPr algn="ctr"/>
            <a:r>
              <a:rPr lang="en-US" dirty="0"/>
              <a:t>Evidence Data is </a:t>
            </a:r>
          </a:p>
          <a:p>
            <a:pPr algn="ctr"/>
            <a:r>
              <a:rPr lang="en-US" dirty="0"/>
              <a:t>Produced</a:t>
            </a:r>
          </a:p>
        </p:txBody>
      </p:sp>
      <p:pic>
        <p:nvPicPr>
          <p:cNvPr id="18" name="Picture 17">
            <a:extLst>
              <a:ext uri="{FF2B5EF4-FFF2-40B4-BE49-F238E27FC236}">
                <a16:creationId xmlns:a16="http://schemas.microsoft.com/office/drawing/2014/main" id="{0ED34D2B-87A1-736D-D70E-FBF2B307BFC1}"/>
              </a:ext>
            </a:extLst>
          </p:cNvPr>
          <p:cNvPicPr>
            <a:picLocks noChangeAspect="1"/>
          </p:cNvPicPr>
          <p:nvPr/>
        </p:nvPicPr>
        <p:blipFill>
          <a:blip r:embed="rId3"/>
          <a:stretch>
            <a:fillRect/>
          </a:stretch>
        </p:blipFill>
        <p:spPr>
          <a:xfrm>
            <a:off x="1609725" y="3573353"/>
            <a:ext cx="1879600" cy="1409700"/>
          </a:xfrm>
          <a:prstGeom prst="rect">
            <a:avLst/>
          </a:prstGeom>
        </p:spPr>
      </p:pic>
      <p:sp>
        <p:nvSpPr>
          <p:cNvPr id="19" name="TextBox 18">
            <a:extLst>
              <a:ext uri="{FF2B5EF4-FFF2-40B4-BE49-F238E27FC236}">
                <a16:creationId xmlns:a16="http://schemas.microsoft.com/office/drawing/2014/main" id="{0E8C7EFF-10E9-6A3D-B677-B9E4CAB4BFFA}"/>
              </a:ext>
            </a:extLst>
          </p:cNvPr>
          <p:cNvSpPr txBox="1"/>
          <p:nvPr/>
        </p:nvSpPr>
        <p:spPr>
          <a:xfrm>
            <a:off x="1247775" y="5004922"/>
            <a:ext cx="2556662" cy="369332"/>
          </a:xfrm>
          <a:prstGeom prst="rect">
            <a:avLst/>
          </a:prstGeom>
          <a:noFill/>
        </p:spPr>
        <p:txBody>
          <a:bodyPr wrap="none" rtlCol="0">
            <a:spAutoFit/>
          </a:bodyPr>
          <a:lstStyle/>
          <a:p>
            <a:r>
              <a:rPr lang="en-US" dirty="0"/>
              <a:t>SAG-CTR Evidence Locker</a:t>
            </a:r>
          </a:p>
        </p:txBody>
      </p:sp>
      <p:sp>
        <p:nvSpPr>
          <p:cNvPr id="20" name="TextBox 19">
            <a:extLst>
              <a:ext uri="{FF2B5EF4-FFF2-40B4-BE49-F238E27FC236}">
                <a16:creationId xmlns:a16="http://schemas.microsoft.com/office/drawing/2014/main" id="{E516AA9A-C990-0DED-2F53-5AF9E8B0E73E}"/>
              </a:ext>
            </a:extLst>
          </p:cNvPr>
          <p:cNvSpPr txBox="1"/>
          <p:nvPr/>
        </p:nvSpPr>
        <p:spPr>
          <a:xfrm>
            <a:off x="2058136" y="5295163"/>
            <a:ext cx="8347029" cy="369332"/>
          </a:xfrm>
          <a:prstGeom prst="rect">
            <a:avLst/>
          </a:prstGeom>
          <a:noFill/>
        </p:spPr>
        <p:txBody>
          <a:bodyPr wrap="none" rtlCol="0">
            <a:spAutoFit/>
          </a:bodyPr>
          <a:lstStyle/>
          <a:p>
            <a:r>
              <a:rPr lang="en-US" b="1" u="sng" dirty="0"/>
              <a:t>Tamperproof evidence stored in an evidence locker is presented in court when needed</a:t>
            </a:r>
          </a:p>
        </p:txBody>
      </p:sp>
      <p:cxnSp>
        <p:nvCxnSpPr>
          <p:cNvPr id="22" name="Straight Arrow Connector 21">
            <a:extLst>
              <a:ext uri="{FF2B5EF4-FFF2-40B4-BE49-F238E27FC236}">
                <a16:creationId xmlns:a16="http://schemas.microsoft.com/office/drawing/2014/main" id="{5EC00F0B-EB8D-CF77-EACF-B36807F65876}"/>
              </a:ext>
            </a:extLst>
          </p:cNvPr>
          <p:cNvCxnSpPr>
            <a:cxnSpLocks/>
            <a:stCxn id="7" idx="3"/>
            <a:endCxn id="8" idx="1"/>
          </p:cNvCxnSpPr>
          <p:nvPr/>
        </p:nvCxnSpPr>
        <p:spPr>
          <a:xfrm flipV="1">
            <a:off x="3382392" y="1984160"/>
            <a:ext cx="966742" cy="2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2F945A2-48CC-A02A-8141-B68A7DEDA42D}"/>
              </a:ext>
            </a:extLst>
          </p:cNvPr>
          <p:cNvCxnSpPr>
            <a:cxnSpLocks/>
            <a:stCxn id="8" idx="3"/>
            <a:endCxn id="9" idx="2"/>
          </p:cNvCxnSpPr>
          <p:nvPr/>
        </p:nvCxnSpPr>
        <p:spPr>
          <a:xfrm>
            <a:off x="7269887" y="1984160"/>
            <a:ext cx="1084554" cy="4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E54EC97-548E-5639-0F44-A554A2AD94AB}"/>
              </a:ext>
            </a:extLst>
          </p:cNvPr>
          <p:cNvCxnSpPr>
            <a:cxnSpLocks/>
            <a:stCxn id="9" idx="1"/>
            <a:endCxn id="14" idx="0"/>
          </p:cNvCxnSpPr>
          <p:nvPr/>
        </p:nvCxnSpPr>
        <p:spPr>
          <a:xfrm>
            <a:off x="9535033" y="2914649"/>
            <a:ext cx="2665" cy="732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EA38C77-F1A1-51E4-145A-D83EC23A42B3}"/>
              </a:ext>
            </a:extLst>
          </p:cNvPr>
          <p:cNvCxnSpPr>
            <a:stCxn id="14" idx="1"/>
          </p:cNvCxnSpPr>
          <p:nvPr/>
        </p:nvCxnSpPr>
        <p:spPr>
          <a:xfrm flipH="1">
            <a:off x="6905625" y="4268840"/>
            <a:ext cx="1289025" cy="17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2D06CBF-1E3C-B9D0-82FA-B5808AE7598C}"/>
              </a:ext>
            </a:extLst>
          </p:cNvPr>
          <p:cNvCxnSpPr>
            <a:cxnSpLocks/>
            <a:endCxn id="18" idx="3"/>
          </p:cNvCxnSpPr>
          <p:nvPr/>
        </p:nvCxnSpPr>
        <p:spPr>
          <a:xfrm flipH="1" flipV="1">
            <a:off x="3489325" y="4278203"/>
            <a:ext cx="1339850" cy="8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875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0765-37BF-0858-ADF4-B9B1784959D8}"/>
              </a:ext>
            </a:extLst>
          </p:cNvPr>
          <p:cNvSpPr>
            <a:spLocks noGrp="1"/>
          </p:cNvSpPr>
          <p:nvPr>
            <p:ph type="title"/>
          </p:nvPr>
        </p:nvSpPr>
        <p:spPr>
          <a:xfrm>
            <a:off x="1141413" y="97654"/>
            <a:ext cx="9905998" cy="969145"/>
          </a:xfrm>
        </p:spPr>
        <p:txBody>
          <a:bodyPr/>
          <a:lstStyle/>
          <a:p>
            <a:r>
              <a:rPr lang="en-US" dirty="0">
                <a:solidFill>
                  <a:schemeClr val="bg1"/>
                </a:solidFill>
              </a:rPr>
              <a:t>SEC Process Documentation Materials</a:t>
            </a:r>
          </a:p>
        </p:txBody>
      </p:sp>
      <p:sp>
        <p:nvSpPr>
          <p:cNvPr id="3" name="Content Placeholder 2">
            <a:extLst>
              <a:ext uri="{FF2B5EF4-FFF2-40B4-BE49-F238E27FC236}">
                <a16:creationId xmlns:a16="http://schemas.microsoft.com/office/drawing/2014/main" id="{19A6F8A0-6B09-E946-CF53-775D62ECA6AA}"/>
              </a:ext>
            </a:extLst>
          </p:cNvPr>
          <p:cNvSpPr>
            <a:spLocks noGrp="1"/>
          </p:cNvSpPr>
          <p:nvPr>
            <p:ph idx="1"/>
          </p:nvPr>
        </p:nvSpPr>
        <p:spPr>
          <a:xfrm>
            <a:off x="1141412" y="914400"/>
            <a:ext cx="9905999" cy="4876801"/>
          </a:xfrm>
        </p:spPr>
        <p:txBody>
          <a:bodyPr/>
          <a:lstStyle/>
          <a:p>
            <a:r>
              <a:rPr lang="en-US" dirty="0">
                <a:solidFill>
                  <a:schemeClr val="bg1"/>
                </a:solidFill>
              </a:rPr>
              <a:t>Needs to cover </a:t>
            </a:r>
            <a:r>
              <a:rPr lang="en-US" dirty="0">
                <a:solidFill>
                  <a:schemeClr val="bg1"/>
                </a:solidFill>
                <a:hlinkClick r:id="rId2"/>
              </a:rPr>
              <a:t>“broad swath”</a:t>
            </a:r>
            <a:r>
              <a:rPr lang="en-US" dirty="0">
                <a:solidFill>
                  <a:schemeClr val="bg1"/>
                </a:solidFill>
              </a:rPr>
              <a:t> of cyber-risk detection and risk management processes</a:t>
            </a:r>
          </a:p>
          <a:p>
            <a:r>
              <a:rPr lang="en-US" dirty="0">
                <a:hlinkClick r:id="rId3"/>
              </a:rPr>
              <a:t>"Software vulnerabilities are not some mundane part of the tech ecosystem. </a:t>
            </a:r>
            <a:r>
              <a:rPr lang="en-US" b="1" dirty="0">
                <a:effectLst/>
                <a:hlinkClick r:id="rId3"/>
              </a:rPr>
              <a:t>Hackers often rely on these flaws to compromise their targets</a:t>
            </a:r>
            <a:r>
              <a:rPr lang="en-US" b="1" dirty="0">
                <a:hlinkClick r:id="rId3"/>
              </a:rPr>
              <a:t>.</a:t>
            </a:r>
            <a:r>
              <a:rPr lang="en-US" dirty="0">
                <a:hlinkClick r:id="rId3"/>
              </a:rPr>
              <a:t>“</a:t>
            </a:r>
            <a:endParaRPr lang="en-US" dirty="0"/>
          </a:p>
          <a:p>
            <a:r>
              <a:rPr lang="en-US" dirty="0">
                <a:solidFill>
                  <a:schemeClr val="bg1"/>
                </a:solidFill>
              </a:rPr>
              <a:t>Show alignment with best practices, such as the NIST Cybersecurity Framework</a:t>
            </a:r>
          </a:p>
          <a:p>
            <a:r>
              <a:rPr lang="en-US" dirty="0">
                <a:solidFill>
                  <a:schemeClr val="bg1"/>
                </a:solidFill>
              </a:rPr>
              <a:t>Need to address both PROACTIVE and REACTIVE cyber-risk detection processes and practices</a:t>
            </a:r>
          </a:p>
          <a:p>
            <a:r>
              <a:rPr lang="en-US" b="1" u="sng" dirty="0">
                <a:solidFill>
                  <a:schemeClr val="bg1"/>
                </a:solidFill>
              </a:rPr>
              <a:t>REA provides process documentation </a:t>
            </a:r>
            <a:r>
              <a:rPr lang="en-US" dirty="0">
                <a:solidFill>
                  <a:schemeClr val="bg1"/>
                </a:solidFill>
              </a:rPr>
              <a:t>mapping the SAG™ process and methods to the NIST CSF for inclusion in SEC process documentation disclosures</a:t>
            </a:r>
          </a:p>
        </p:txBody>
      </p:sp>
      <p:sp>
        <p:nvSpPr>
          <p:cNvPr id="4" name="Date Placeholder 3">
            <a:extLst>
              <a:ext uri="{FF2B5EF4-FFF2-40B4-BE49-F238E27FC236}">
                <a16:creationId xmlns:a16="http://schemas.microsoft.com/office/drawing/2014/main" id="{CED38505-CA2A-DD98-92A4-07422A1FE623}"/>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B9D0E161-9A2B-1DB4-863D-B27C985ABA13}"/>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13AC8DB5-5A9A-F2DA-B51D-7B2512E92854}"/>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4092105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F16C-6974-4ACC-3D26-7415C44FBE6D}"/>
              </a:ext>
            </a:extLst>
          </p:cNvPr>
          <p:cNvSpPr>
            <a:spLocks noGrp="1"/>
          </p:cNvSpPr>
          <p:nvPr>
            <p:ph type="title"/>
          </p:nvPr>
        </p:nvSpPr>
        <p:spPr>
          <a:xfrm>
            <a:off x="1141413" y="115410"/>
            <a:ext cx="9905998" cy="701336"/>
          </a:xfrm>
        </p:spPr>
        <p:txBody>
          <a:bodyPr/>
          <a:lstStyle/>
          <a:p>
            <a:r>
              <a:rPr lang="en-US" dirty="0">
                <a:solidFill>
                  <a:schemeClr val="bg1"/>
                </a:solidFill>
              </a:rPr>
              <a:t>Implementation Timeline C-SCRM ONLY</a:t>
            </a:r>
          </a:p>
        </p:txBody>
      </p:sp>
      <p:sp>
        <p:nvSpPr>
          <p:cNvPr id="3" name="Content Placeholder 2">
            <a:extLst>
              <a:ext uri="{FF2B5EF4-FFF2-40B4-BE49-F238E27FC236}">
                <a16:creationId xmlns:a16="http://schemas.microsoft.com/office/drawing/2014/main" id="{8E7556D3-CFDA-7053-708C-EF14C0AFC839}"/>
              </a:ext>
            </a:extLst>
          </p:cNvPr>
          <p:cNvSpPr>
            <a:spLocks noGrp="1"/>
          </p:cNvSpPr>
          <p:nvPr>
            <p:ph idx="1"/>
          </p:nvPr>
        </p:nvSpPr>
        <p:spPr>
          <a:xfrm>
            <a:off x="1141412" y="816746"/>
            <a:ext cx="9905999" cy="4974455"/>
          </a:xfrm>
        </p:spPr>
        <p:txBody>
          <a:bodyPr/>
          <a:lstStyle/>
          <a:p>
            <a:r>
              <a:rPr lang="en-US" dirty="0">
                <a:solidFill>
                  <a:schemeClr val="bg1"/>
                </a:solidFill>
              </a:rPr>
              <a:t>Minimum Implementation (Typical Case: 40 Hours with Customer Commitment)</a:t>
            </a:r>
          </a:p>
          <a:p>
            <a:pPr lvl="1"/>
            <a:r>
              <a:rPr lang="en-US" dirty="0">
                <a:solidFill>
                  <a:schemeClr val="bg1"/>
                </a:solidFill>
              </a:rPr>
              <a:t>Initial planning and preparation (includes platform and SAG-PM database setup)</a:t>
            </a:r>
          </a:p>
          <a:p>
            <a:pPr lvl="1"/>
            <a:r>
              <a:rPr lang="en-US" dirty="0">
                <a:solidFill>
                  <a:schemeClr val="bg1"/>
                </a:solidFill>
              </a:rPr>
              <a:t>Update process documentation, with assistance from Legal</a:t>
            </a:r>
          </a:p>
          <a:p>
            <a:pPr lvl="1"/>
            <a:r>
              <a:rPr lang="en-US" dirty="0">
                <a:solidFill>
                  <a:schemeClr val="bg1"/>
                </a:solidFill>
              </a:rPr>
              <a:t>Install and Setup SAG-PM™ and SAG-CTR™ Evidence Locker</a:t>
            </a:r>
          </a:p>
          <a:p>
            <a:pPr lvl="1"/>
            <a:r>
              <a:rPr lang="en-US" dirty="0">
                <a:solidFill>
                  <a:schemeClr val="bg1"/>
                </a:solidFill>
              </a:rPr>
              <a:t>Setup one Software Product for Risk Assessment, </a:t>
            </a:r>
            <a:r>
              <a:rPr lang="en-US" u="sng" dirty="0">
                <a:solidFill>
                  <a:schemeClr val="bg1"/>
                </a:solidFill>
              </a:rPr>
              <a:t>without help from software vendor</a:t>
            </a:r>
          </a:p>
          <a:p>
            <a:pPr lvl="1"/>
            <a:r>
              <a:rPr lang="en-US" dirty="0">
                <a:solidFill>
                  <a:schemeClr val="bg1"/>
                </a:solidFill>
              </a:rPr>
              <a:t>Conduct software risk assessment and preserve tamper-proof evidence</a:t>
            </a:r>
          </a:p>
          <a:p>
            <a:pPr lvl="1"/>
            <a:r>
              <a:rPr lang="en-US" dirty="0">
                <a:solidFill>
                  <a:schemeClr val="bg1"/>
                </a:solidFill>
              </a:rPr>
              <a:t>Integrate results of risk assessment with “Change Management System”</a:t>
            </a:r>
          </a:p>
          <a:p>
            <a:pPr lvl="1"/>
            <a:r>
              <a:rPr lang="en-US" dirty="0">
                <a:solidFill>
                  <a:schemeClr val="bg1"/>
                </a:solidFill>
              </a:rPr>
              <a:t>Generate Form 10-K with cybersecurity process disclosure</a:t>
            </a:r>
          </a:p>
          <a:p>
            <a:pPr lvl="1"/>
            <a:r>
              <a:rPr lang="en-US" dirty="0">
                <a:solidFill>
                  <a:schemeClr val="bg1"/>
                </a:solidFill>
              </a:rPr>
              <a:t>Examine Risk Assessment evidence data and determine if a Form 8-K incident report is required</a:t>
            </a:r>
          </a:p>
          <a:p>
            <a:pPr lvl="1"/>
            <a:endParaRPr lang="en-US" dirty="0"/>
          </a:p>
        </p:txBody>
      </p:sp>
      <p:sp>
        <p:nvSpPr>
          <p:cNvPr id="4" name="Date Placeholder 3">
            <a:extLst>
              <a:ext uri="{FF2B5EF4-FFF2-40B4-BE49-F238E27FC236}">
                <a16:creationId xmlns:a16="http://schemas.microsoft.com/office/drawing/2014/main" id="{B4B9C4CC-0541-5B47-A093-F4156EBC13AD}"/>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4874AAFC-778A-40EA-06A0-EEBDAA5C660E}"/>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BEB768E9-86AC-BE80-5296-63E795C5674E}"/>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898493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AD7-6487-547C-2B29-BF6EA017FE11}"/>
              </a:ext>
            </a:extLst>
          </p:cNvPr>
          <p:cNvSpPr>
            <a:spLocks noGrp="1"/>
          </p:cNvSpPr>
          <p:nvPr>
            <p:ph type="title"/>
          </p:nvPr>
        </p:nvSpPr>
        <p:spPr>
          <a:xfrm>
            <a:off x="1141413" y="159798"/>
            <a:ext cx="9905998" cy="670272"/>
          </a:xfrm>
        </p:spPr>
        <p:txBody>
          <a:bodyPr/>
          <a:lstStyle/>
          <a:p>
            <a:r>
              <a:rPr lang="en-US" dirty="0">
                <a:solidFill>
                  <a:schemeClr val="bg1"/>
                </a:solidFill>
              </a:rPr>
              <a:t>Recommendations</a:t>
            </a:r>
          </a:p>
        </p:txBody>
      </p:sp>
      <p:sp>
        <p:nvSpPr>
          <p:cNvPr id="3" name="Content Placeholder 2">
            <a:extLst>
              <a:ext uri="{FF2B5EF4-FFF2-40B4-BE49-F238E27FC236}">
                <a16:creationId xmlns:a16="http://schemas.microsoft.com/office/drawing/2014/main" id="{B9FC8144-C65D-DC59-F4C2-30FF9EE2917F}"/>
              </a:ext>
            </a:extLst>
          </p:cNvPr>
          <p:cNvSpPr>
            <a:spLocks noGrp="1"/>
          </p:cNvSpPr>
          <p:nvPr>
            <p:ph idx="1"/>
          </p:nvPr>
        </p:nvSpPr>
        <p:spPr>
          <a:xfrm>
            <a:off x="1141411" y="849305"/>
            <a:ext cx="9905999" cy="5036599"/>
          </a:xfrm>
        </p:spPr>
        <p:txBody>
          <a:bodyPr>
            <a:normAutofit fontScale="92500" lnSpcReduction="20000"/>
          </a:bodyPr>
          <a:lstStyle/>
          <a:p>
            <a:r>
              <a:rPr lang="en-US" sz="1800" dirty="0">
                <a:solidFill>
                  <a:schemeClr val="bg1"/>
                </a:solidFill>
                <a:hlinkClick r:id="rId2"/>
              </a:rPr>
              <a:t>Implement PROACTIVE, Left of Bang” software supply chain risk assessment and detection processes using SBOM’s</a:t>
            </a:r>
            <a:endParaRPr lang="en-US" sz="1800" dirty="0">
              <a:solidFill>
                <a:schemeClr val="bg1"/>
              </a:solidFill>
            </a:endParaRPr>
          </a:p>
          <a:p>
            <a:r>
              <a:rPr lang="en-US" sz="1800" dirty="0">
                <a:solidFill>
                  <a:schemeClr val="bg1"/>
                </a:solidFill>
              </a:rPr>
              <a:t>Perform a software supply chain risk assessment and detection process following best practices provided by NIST (SP 800-161) </a:t>
            </a:r>
          </a:p>
          <a:p>
            <a:r>
              <a:rPr lang="en-US" sz="1800" dirty="0">
                <a:solidFill>
                  <a:schemeClr val="bg1"/>
                </a:solidFill>
                <a:hlinkClick r:id="rId3"/>
              </a:rPr>
              <a:t>Preserve tamper-proof evidence</a:t>
            </a:r>
            <a:r>
              <a:rPr lang="en-US" sz="1800" dirty="0">
                <a:solidFill>
                  <a:schemeClr val="bg1"/>
                </a:solidFill>
              </a:rPr>
              <a:t> using a proper chain of custody protocol and process showing that these proactive and preventative risk assessment and detection controls are functioning properly and </a:t>
            </a:r>
            <a:r>
              <a:rPr lang="en-US" sz="1800" u="sng" dirty="0">
                <a:solidFill>
                  <a:schemeClr val="bg1"/>
                </a:solidFill>
              </a:rPr>
              <a:t>preserve this tamper-proof evidence in a secure evidence locker</a:t>
            </a:r>
          </a:p>
          <a:p>
            <a:r>
              <a:rPr lang="en-US" sz="1800" dirty="0">
                <a:solidFill>
                  <a:schemeClr val="bg1"/>
                </a:solidFill>
              </a:rPr>
              <a:t>Work with software suppliers to provide a </a:t>
            </a:r>
            <a:r>
              <a:rPr lang="en-US" sz="1800" dirty="0">
                <a:solidFill>
                  <a:schemeClr val="bg1"/>
                </a:solidFill>
                <a:hlinkClick r:id="rId4"/>
              </a:rPr>
              <a:t>Vendor Response Form (VRF) </a:t>
            </a:r>
            <a:r>
              <a:rPr lang="en-US" sz="1800" dirty="0">
                <a:solidFill>
                  <a:schemeClr val="bg1"/>
                </a:solidFill>
              </a:rPr>
              <a:t>identifying product SBOM’s and an online living NIST SBOM Vulnerability Disclosure Report (VDR) for each software product and version they provide</a:t>
            </a:r>
          </a:p>
          <a:p>
            <a:r>
              <a:rPr lang="en-US" sz="1800" dirty="0">
                <a:solidFill>
                  <a:schemeClr val="bg1"/>
                </a:solidFill>
                <a:hlinkClick r:id="rId5"/>
              </a:rPr>
              <a:t>Produce process disclosure documentation for software supply chain detection controls (CISA KEV) for SEC cybersecurity disclosure on Form 10-K and preserve tamp-proof evidence </a:t>
            </a:r>
            <a:r>
              <a:rPr lang="en-US" sz="1800" dirty="0">
                <a:solidFill>
                  <a:schemeClr val="bg1"/>
                </a:solidFill>
              </a:rPr>
              <a:t>to aid with the defense  of Officers and Directors, in the event of any shareholder lawsuits</a:t>
            </a:r>
          </a:p>
          <a:p>
            <a:r>
              <a:rPr lang="en-US" sz="1800" dirty="0">
                <a:solidFill>
                  <a:schemeClr val="bg1"/>
                </a:solidFill>
                <a:hlinkClick r:id="rId6"/>
              </a:rPr>
              <a:t>Watch Joe Sullivan 9/26/23 interview, UBER convicted CISO following cyber-incident</a:t>
            </a:r>
            <a:r>
              <a:rPr lang="en-US" sz="1800" dirty="0">
                <a:solidFill>
                  <a:schemeClr val="bg1"/>
                </a:solidFill>
              </a:rPr>
              <a:t> – </a:t>
            </a:r>
            <a:r>
              <a:rPr lang="en-US" sz="1800" dirty="0"/>
              <a:t>VERY INSIGHTFUL</a:t>
            </a:r>
          </a:p>
          <a:p>
            <a:r>
              <a:rPr lang="en-US" sz="1800" dirty="0">
                <a:solidFill>
                  <a:schemeClr val="bg1"/>
                </a:solidFill>
                <a:hlinkClick r:id="rId7"/>
              </a:rPr>
              <a:t>Never trust software, always verify and report! ™</a:t>
            </a:r>
            <a:endParaRPr lang="en-US" sz="1800" dirty="0">
              <a:solidFill>
                <a:schemeClr val="bg1"/>
              </a:solidFill>
            </a:endParaRPr>
          </a:p>
        </p:txBody>
      </p:sp>
      <p:sp>
        <p:nvSpPr>
          <p:cNvPr id="4" name="Date Placeholder 3">
            <a:extLst>
              <a:ext uri="{FF2B5EF4-FFF2-40B4-BE49-F238E27FC236}">
                <a16:creationId xmlns:a16="http://schemas.microsoft.com/office/drawing/2014/main" id="{37D88702-2CBC-7B76-76B5-FC683007B499}"/>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66845776-764A-CC03-A8BB-1F63797FF5B3}"/>
              </a:ext>
            </a:extLst>
          </p:cNvPr>
          <p:cNvSpPr>
            <a:spLocks noGrp="1"/>
          </p:cNvSpPr>
          <p:nvPr>
            <p:ph type="ftr" sz="quarter" idx="11"/>
          </p:nvPr>
        </p:nvSpPr>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2C50D186-33BB-C35C-7B3A-1D8F0414D702}"/>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286484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69BF-C96B-D26D-ECB5-D1AE49D41F13}"/>
              </a:ext>
            </a:extLst>
          </p:cNvPr>
          <p:cNvSpPr>
            <a:spLocks noGrp="1"/>
          </p:cNvSpPr>
          <p:nvPr>
            <p:ph type="title"/>
          </p:nvPr>
        </p:nvSpPr>
        <p:spPr>
          <a:xfrm>
            <a:off x="1141413" y="88777"/>
            <a:ext cx="9905998" cy="878889"/>
          </a:xfrm>
        </p:spPr>
        <p:txBody>
          <a:bodyPr>
            <a:normAutofit/>
          </a:bodyPr>
          <a:lstStyle/>
          <a:p>
            <a:r>
              <a:rPr lang="en-US" dirty="0">
                <a:solidFill>
                  <a:schemeClr val="bg1"/>
                </a:solidFill>
              </a:rPr>
              <a:t>SEC Enforcement Advice</a:t>
            </a:r>
          </a:p>
        </p:txBody>
      </p:sp>
      <p:sp>
        <p:nvSpPr>
          <p:cNvPr id="4" name="Date Placeholder 3">
            <a:extLst>
              <a:ext uri="{FF2B5EF4-FFF2-40B4-BE49-F238E27FC236}">
                <a16:creationId xmlns:a16="http://schemas.microsoft.com/office/drawing/2014/main" id="{9A277227-18C6-ABC7-F24E-B9B362272921}"/>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94D21673-4850-9F57-03F4-149CF565D82C}"/>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7A3F88EE-D133-6152-3102-A7B2BEBF1402}"/>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8" name="TextBox 7">
            <a:extLst>
              <a:ext uri="{FF2B5EF4-FFF2-40B4-BE49-F238E27FC236}">
                <a16:creationId xmlns:a16="http://schemas.microsoft.com/office/drawing/2014/main" id="{E2D14A66-0A14-DC92-4578-D21078217663}"/>
              </a:ext>
            </a:extLst>
          </p:cNvPr>
          <p:cNvSpPr txBox="1"/>
          <p:nvPr/>
        </p:nvSpPr>
        <p:spPr>
          <a:xfrm>
            <a:off x="1748901" y="1127463"/>
            <a:ext cx="7981025" cy="4524315"/>
          </a:xfrm>
          <a:prstGeom prst="rect">
            <a:avLst/>
          </a:prstGeom>
          <a:noFill/>
        </p:spPr>
        <p:txBody>
          <a:bodyPr wrap="square">
            <a:spAutoFit/>
          </a:bodyPr>
          <a:lstStyle/>
          <a:p>
            <a:pPr marL="0" marR="0">
              <a:spcBef>
                <a:spcPts val="0"/>
              </a:spcBef>
              <a:spcAft>
                <a:spcPts val="0"/>
              </a:spcAft>
            </a:pPr>
            <a:r>
              <a:rPr lang="en-US" sz="2400" i="1" dirty="0">
                <a:solidFill>
                  <a:schemeClr val="bg1"/>
                </a:solidFill>
                <a:effectLst/>
                <a:latin typeface="Calibri" panose="020F0502020204030204" pitchFamily="34" charset="0"/>
                <a:ea typeface="Calibri" panose="020F0502020204030204" pitchFamily="34" charset="0"/>
              </a:rPr>
              <a:t>To the extent that you are going through the work of </a:t>
            </a:r>
            <a:r>
              <a:rPr lang="en-US" sz="2400" b="1" i="1" u="sng" dirty="0">
                <a:solidFill>
                  <a:schemeClr val="bg1"/>
                </a:solidFill>
                <a:effectLst/>
                <a:latin typeface="Calibri" panose="020F0502020204030204" pitchFamily="34" charset="0"/>
                <a:ea typeface="Calibri" panose="020F0502020204030204" pitchFamily="34" charset="0"/>
              </a:rPr>
              <a:t>really trying to analyze the potential impact of cybersecurity risk for breaches or incidents, and working hard to really think in advance of where those might occur to try to lower the likelihood of them happening</a:t>
            </a:r>
            <a:r>
              <a:rPr lang="en-US" sz="2400" i="1" dirty="0">
                <a:solidFill>
                  <a:schemeClr val="bg1"/>
                </a:solidFill>
                <a:effectLst/>
                <a:latin typeface="Calibri" panose="020F0502020204030204" pitchFamily="34" charset="0"/>
                <a:ea typeface="Calibri" panose="020F0502020204030204" pitchFamily="34" charset="0"/>
              </a:rPr>
              <a:t>, and the impact that they would have if they do occur, </a:t>
            </a:r>
            <a:r>
              <a:rPr lang="en-US" sz="2400" b="1" i="1" u="sng" dirty="0">
                <a:solidFill>
                  <a:schemeClr val="bg1"/>
                </a:solidFill>
                <a:effectLst/>
                <a:latin typeface="Calibri" panose="020F0502020204030204" pitchFamily="34" charset="0"/>
                <a:ea typeface="Calibri" panose="020F0502020204030204" pitchFamily="34" charset="0"/>
              </a:rPr>
              <a:t>and you are disclosing that to your investors, those are all the sorts of things that we are encouraging</a:t>
            </a:r>
            <a:r>
              <a:rPr lang="en-US" sz="2400" b="1" u="sng" dirty="0">
                <a:solidFill>
                  <a:schemeClr val="bg1"/>
                </a:solidFill>
                <a:effectLst/>
                <a:latin typeface="Calibri" panose="020F0502020204030204" pitchFamily="34" charset="0"/>
                <a:ea typeface="Calibri" panose="020F0502020204030204" pitchFamily="34" charset="0"/>
              </a:rPr>
              <a:t>.” </a:t>
            </a:r>
          </a:p>
          <a:p>
            <a:pPr marL="0" marR="0">
              <a:spcBef>
                <a:spcPts val="0"/>
              </a:spcBef>
              <a:spcAft>
                <a:spcPts val="0"/>
              </a:spcAft>
            </a:pPr>
            <a:endParaRPr lang="en-US" sz="2400" dirty="0">
              <a:solidFill>
                <a:schemeClr val="bg1"/>
              </a:solidFill>
              <a:latin typeface="Calibri" panose="020F0502020204030204" pitchFamily="34" charset="0"/>
              <a:ea typeface="Calibri" panose="020F0502020204030204" pitchFamily="34" charset="0"/>
            </a:endParaRPr>
          </a:p>
          <a:p>
            <a:pPr marL="0" marR="0">
              <a:spcBef>
                <a:spcPts val="0"/>
              </a:spcBef>
              <a:spcAft>
                <a:spcPts val="0"/>
              </a:spcAft>
            </a:pPr>
            <a:r>
              <a:rPr lang="en-US" sz="2400" dirty="0">
                <a:solidFill>
                  <a:schemeClr val="bg1"/>
                </a:solidFill>
                <a:effectLst/>
                <a:latin typeface="Calibri" panose="020F0502020204030204" pitchFamily="34" charset="0"/>
                <a:ea typeface="Calibri" panose="020F0502020204030204" pitchFamily="34" charset="0"/>
              </a:rPr>
              <a:t>David Hirsch, Chief, Crypto Asset and Cyber Unit in the </a:t>
            </a:r>
            <a:r>
              <a:rPr lang="en-US" sz="2400" u="sng" dirty="0">
                <a:solidFill>
                  <a:schemeClr val="bg1"/>
                </a:solidFill>
                <a:effectLst/>
                <a:latin typeface="Calibri" panose="020F0502020204030204" pitchFamily="34" charset="0"/>
                <a:ea typeface="Calibri" panose="020F0502020204030204" pitchFamily="34" charset="0"/>
              </a:rPr>
              <a:t>Division of Enforcement at U.S. Securities and Exchange Commission, at the 2022 FAIR Conference</a:t>
            </a:r>
          </a:p>
        </p:txBody>
      </p:sp>
    </p:spTree>
    <p:extLst>
      <p:ext uri="{BB962C8B-B14F-4D97-AF65-F5344CB8AC3E}">
        <p14:creationId xmlns:p14="http://schemas.microsoft.com/office/powerpoint/2010/main" val="350338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4760-9E64-8011-0EA3-167C018B82AA}"/>
              </a:ext>
            </a:extLst>
          </p:cNvPr>
          <p:cNvSpPr>
            <a:spLocks noGrp="1"/>
          </p:cNvSpPr>
          <p:nvPr>
            <p:ph type="title"/>
          </p:nvPr>
        </p:nvSpPr>
        <p:spPr>
          <a:xfrm>
            <a:off x="1141413" y="150920"/>
            <a:ext cx="9905998" cy="1127464"/>
          </a:xfrm>
        </p:spPr>
        <p:txBody>
          <a:bodyPr/>
          <a:lstStyle/>
          <a:p>
            <a:r>
              <a:rPr lang="en-US" dirty="0">
                <a:solidFill>
                  <a:schemeClr val="bg1"/>
                </a:solidFill>
              </a:rPr>
              <a:t>About REA</a:t>
            </a:r>
          </a:p>
        </p:txBody>
      </p:sp>
      <p:sp>
        <p:nvSpPr>
          <p:cNvPr id="3" name="Content Placeholder 2">
            <a:extLst>
              <a:ext uri="{FF2B5EF4-FFF2-40B4-BE49-F238E27FC236}">
                <a16:creationId xmlns:a16="http://schemas.microsoft.com/office/drawing/2014/main" id="{A5FC93B1-2968-8377-698D-483829324FC5}"/>
              </a:ext>
            </a:extLst>
          </p:cNvPr>
          <p:cNvSpPr>
            <a:spLocks noGrp="1"/>
          </p:cNvSpPr>
          <p:nvPr>
            <p:ph idx="1"/>
          </p:nvPr>
        </p:nvSpPr>
        <p:spPr>
          <a:xfrm>
            <a:off x="1141412" y="1100831"/>
            <a:ext cx="9905999" cy="4690370"/>
          </a:xfrm>
        </p:spPr>
        <p:txBody>
          <a:bodyPr/>
          <a:lstStyle/>
          <a:p>
            <a:r>
              <a:rPr lang="en-US" dirty="0">
                <a:solidFill>
                  <a:schemeClr val="bg1"/>
                </a:solidFill>
              </a:rPr>
              <a:t>Software Engineering Company, Established 2018</a:t>
            </a:r>
          </a:p>
          <a:p>
            <a:r>
              <a:rPr lang="en-US" dirty="0">
                <a:solidFill>
                  <a:schemeClr val="bg1"/>
                </a:solidFill>
              </a:rPr>
              <a:t>Developer of Cybersecurity Risk Assessment Tools for the Software Supply Chain (C-SCRM), SAG-PM™ and SAG-CTR™ for tamper-proof evidence preservation</a:t>
            </a:r>
          </a:p>
          <a:p>
            <a:r>
              <a:rPr lang="en-US" dirty="0">
                <a:solidFill>
                  <a:schemeClr val="bg1"/>
                </a:solidFill>
              </a:rPr>
              <a:t>Active participant within CISA ICT_SCRM Task Force, JCDC, Critical Manufacturing Sector Coordinating Council(CMS CC) and Internet Engineering Task Force (IETF) Supply Chain Integrity Transparency and Trust (SCITT) initiative</a:t>
            </a:r>
          </a:p>
          <a:p>
            <a:r>
              <a:rPr lang="en-US" dirty="0">
                <a:solidFill>
                  <a:schemeClr val="bg1"/>
                </a:solidFill>
              </a:rPr>
              <a:t>Cybersecurity Mentor Mass Tech Collaborative</a:t>
            </a:r>
          </a:p>
        </p:txBody>
      </p:sp>
      <p:sp>
        <p:nvSpPr>
          <p:cNvPr id="4" name="Date Placeholder 3">
            <a:extLst>
              <a:ext uri="{FF2B5EF4-FFF2-40B4-BE49-F238E27FC236}">
                <a16:creationId xmlns:a16="http://schemas.microsoft.com/office/drawing/2014/main" id="{4AC9BA96-66B1-4BED-B4B9-C16F44F78155}"/>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115A1224-EBBD-2427-EA50-ADE6C2D1721D}"/>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93F257CC-BBCE-E78E-4305-3F83B511A650}"/>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94599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BD51-197F-72ED-DE23-BC9F9D85A182}"/>
              </a:ext>
            </a:extLst>
          </p:cNvPr>
          <p:cNvSpPr>
            <a:spLocks noGrp="1"/>
          </p:cNvSpPr>
          <p:nvPr>
            <p:ph type="title"/>
          </p:nvPr>
        </p:nvSpPr>
        <p:spPr>
          <a:xfrm>
            <a:off x="1141413" y="71022"/>
            <a:ext cx="9905998" cy="1258810"/>
          </a:xfrm>
        </p:spPr>
        <p:txBody>
          <a:bodyPr>
            <a:normAutofit/>
          </a:bodyPr>
          <a:lstStyle/>
          <a:p>
            <a:r>
              <a:rPr lang="en-US" dirty="0">
                <a:solidFill>
                  <a:schemeClr val="bg1"/>
                </a:solidFill>
              </a:rPr>
              <a:t>Don’t count on the mercy of hackers in December 2023</a:t>
            </a:r>
          </a:p>
        </p:txBody>
      </p:sp>
      <p:sp>
        <p:nvSpPr>
          <p:cNvPr id="4" name="Date Placeholder 3">
            <a:extLst>
              <a:ext uri="{FF2B5EF4-FFF2-40B4-BE49-F238E27FC236}">
                <a16:creationId xmlns:a16="http://schemas.microsoft.com/office/drawing/2014/main" id="{F024A3E3-F394-5426-EB88-654C7FBD02BB}"/>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ACD02D54-CFE0-E84C-61B3-4FDC44D8C3FE}"/>
              </a:ext>
            </a:extLst>
          </p:cNvPr>
          <p:cNvSpPr>
            <a:spLocks noGrp="1"/>
          </p:cNvSpPr>
          <p:nvPr>
            <p:ph type="ftr" sz="quarter" idx="11"/>
          </p:nvPr>
        </p:nvSpPr>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945F8678-A1E0-5594-3436-CCE1B7281AD9}"/>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8" name="Picture 7">
            <a:extLst>
              <a:ext uri="{FF2B5EF4-FFF2-40B4-BE49-F238E27FC236}">
                <a16:creationId xmlns:a16="http://schemas.microsoft.com/office/drawing/2014/main" id="{72B02D0C-A3B8-FB12-5176-2729BFCE58CE}"/>
              </a:ext>
            </a:extLst>
          </p:cNvPr>
          <p:cNvPicPr>
            <a:picLocks noChangeAspect="1"/>
          </p:cNvPicPr>
          <p:nvPr/>
        </p:nvPicPr>
        <p:blipFill>
          <a:blip r:embed="rId2"/>
          <a:stretch>
            <a:fillRect/>
          </a:stretch>
        </p:blipFill>
        <p:spPr>
          <a:xfrm>
            <a:off x="2622560" y="1482479"/>
            <a:ext cx="6467475" cy="4248150"/>
          </a:xfrm>
          <a:prstGeom prst="rect">
            <a:avLst/>
          </a:prstGeom>
        </p:spPr>
      </p:pic>
    </p:spTree>
    <p:extLst>
      <p:ext uri="{BB962C8B-B14F-4D97-AF65-F5344CB8AC3E}">
        <p14:creationId xmlns:p14="http://schemas.microsoft.com/office/powerpoint/2010/main" val="1336125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4FF8-7AC5-5A45-1469-49711F911AE3}"/>
              </a:ext>
            </a:extLst>
          </p:cNvPr>
          <p:cNvSpPr>
            <a:spLocks noGrp="1"/>
          </p:cNvSpPr>
          <p:nvPr>
            <p:ph type="title"/>
          </p:nvPr>
        </p:nvSpPr>
        <p:spPr>
          <a:xfrm>
            <a:off x="1141413" y="88778"/>
            <a:ext cx="9905998" cy="978022"/>
          </a:xfrm>
        </p:spPr>
        <p:txBody>
          <a:bodyPr/>
          <a:lstStyle/>
          <a:p>
            <a:r>
              <a:rPr lang="en-US" dirty="0">
                <a:solidFill>
                  <a:schemeClr val="bg1"/>
                </a:solidFill>
              </a:rPr>
              <a:t>Don’t be this guy – Avoid the Icebergs</a:t>
            </a:r>
          </a:p>
        </p:txBody>
      </p:sp>
      <p:sp>
        <p:nvSpPr>
          <p:cNvPr id="4" name="Date Placeholder 3">
            <a:extLst>
              <a:ext uri="{FF2B5EF4-FFF2-40B4-BE49-F238E27FC236}">
                <a16:creationId xmlns:a16="http://schemas.microsoft.com/office/drawing/2014/main" id="{B6F9A485-6016-0B93-332F-89B33FCBFCC5}"/>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8093F968-CD7A-4020-6D96-68E03643EBE5}"/>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29028A30-E636-B545-DD2B-E4153BE780A1}"/>
              </a:ext>
            </a:extLst>
          </p:cNvPr>
          <p:cNvSpPr>
            <a:spLocks noGrp="1"/>
          </p:cNvSpPr>
          <p:nvPr>
            <p:ph type="sldNum" sz="quarter" idx="12"/>
          </p:nvPr>
        </p:nvSpPr>
        <p:spPr/>
        <p:txBody>
          <a:bodyPr/>
          <a:lstStyle/>
          <a:p>
            <a:fld id="{6D22F896-40B5-4ADD-8801-0D06FADFA095}" type="slidenum">
              <a:rPr lang="en-US" smtClean="0"/>
              <a:t>21</a:t>
            </a:fld>
            <a:endParaRPr lang="en-US" dirty="0"/>
          </a:p>
        </p:txBody>
      </p:sp>
      <p:pic>
        <p:nvPicPr>
          <p:cNvPr id="8" name="Picture 7">
            <a:extLst>
              <a:ext uri="{FF2B5EF4-FFF2-40B4-BE49-F238E27FC236}">
                <a16:creationId xmlns:a16="http://schemas.microsoft.com/office/drawing/2014/main" id="{2DABD2D2-ED3F-46F8-D69F-F52E777B1FB2}"/>
              </a:ext>
            </a:extLst>
          </p:cNvPr>
          <p:cNvPicPr>
            <a:picLocks noChangeAspect="1"/>
          </p:cNvPicPr>
          <p:nvPr/>
        </p:nvPicPr>
        <p:blipFill>
          <a:blip r:embed="rId2"/>
          <a:stretch>
            <a:fillRect/>
          </a:stretch>
        </p:blipFill>
        <p:spPr>
          <a:xfrm>
            <a:off x="1141411" y="1873188"/>
            <a:ext cx="9103349" cy="3577701"/>
          </a:xfrm>
          <a:prstGeom prst="rect">
            <a:avLst/>
          </a:prstGeom>
        </p:spPr>
      </p:pic>
      <p:sp>
        <p:nvSpPr>
          <p:cNvPr id="3" name="TextBox 2">
            <a:extLst>
              <a:ext uri="{FF2B5EF4-FFF2-40B4-BE49-F238E27FC236}">
                <a16:creationId xmlns:a16="http://schemas.microsoft.com/office/drawing/2014/main" id="{B664154F-B4A8-3408-770C-0DE139AD6D62}"/>
              </a:ext>
            </a:extLst>
          </p:cNvPr>
          <p:cNvSpPr txBox="1"/>
          <p:nvPr/>
        </p:nvSpPr>
        <p:spPr>
          <a:xfrm>
            <a:off x="2805344" y="5513942"/>
            <a:ext cx="5635966" cy="369332"/>
          </a:xfrm>
          <a:prstGeom prst="rect">
            <a:avLst/>
          </a:prstGeom>
          <a:noFill/>
        </p:spPr>
        <p:txBody>
          <a:bodyPr wrap="none" rtlCol="0">
            <a:spAutoFit/>
          </a:bodyPr>
          <a:lstStyle/>
          <a:p>
            <a:r>
              <a:rPr lang="en-US" dirty="0"/>
              <a:t>Source: </a:t>
            </a:r>
            <a:r>
              <a:rPr lang="en-US" dirty="0">
                <a:hlinkClick r:id="rId3"/>
              </a:rPr>
              <a:t>https://www.youtube.com/watch?v=CKAZAh5icPQ</a:t>
            </a:r>
            <a:r>
              <a:rPr lang="en-US" dirty="0"/>
              <a:t> </a:t>
            </a:r>
          </a:p>
        </p:txBody>
      </p:sp>
    </p:spTree>
    <p:extLst>
      <p:ext uri="{BB962C8B-B14F-4D97-AF65-F5344CB8AC3E}">
        <p14:creationId xmlns:p14="http://schemas.microsoft.com/office/powerpoint/2010/main" val="2485361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B2A0-3992-AE28-34AA-31CAEF7D91C8}"/>
              </a:ext>
            </a:extLst>
          </p:cNvPr>
          <p:cNvSpPr>
            <a:spLocks noGrp="1"/>
          </p:cNvSpPr>
          <p:nvPr>
            <p:ph type="title"/>
          </p:nvPr>
        </p:nvSpPr>
        <p:spPr>
          <a:xfrm>
            <a:off x="1141413" y="1"/>
            <a:ext cx="9905998" cy="715748"/>
          </a:xfrm>
        </p:spPr>
        <p:txBody>
          <a:bodyPr/>
          <a:lstStyle/>
          <a:p>
            <a:r>
              <a:rPr lang="en-US" dirty="0">
                <a:solidFill>
                  <a:schemeClr val="bg1"/>
                </a:solidFill>
              </a:rPr>
              <a:t>Learn and Participate</a:t>
            </a:r>
          </a:p>
        </p:txBody>
      </p:sp>
      <p:sp>
        <p:nvSpPr>
          <p:cNvPr id="4" name="Date Placeholder 3">
            <a:extLst>
              <a:ext uri="{FF2B5EF4-FFF2-40B4-BE49-F238E27FC236}">
                <a16:creationId xmlns:a16="http://schemas.microsoft.com/office/drawing/2014/main" id="{9C5583B2-6AC1-82C4-C055-E26B0E752940}"/>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4F60C847-7F1C-7FEA-DFB2-CB8409404E53}"/>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DA5963C4-71C2-F362-9190-2C4323F2DA47}"/>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8" name="TextBox 7">
            <a:extLst>
              <a:ext uri="{FF2B5EF4-FFF2-40B4-BE49-F238E27FC236}">
                <a16:creationId xmlns:a16="http://schemas.microsoft.com/office/drawing/2014/main" id="{28A16526-32E9-CEA8-D75C-5E541C31E5D9}"/>
              </a:ext>
            </a:extLst>
          </p:cNvPr>
          <p:cNvSpPr txBox="1"/>
          <p:nvPr/>
        </p:nvSpPr>
        <p:spPr>
          <a:xfrm>
            <a:off x="1369164" y="892180"/>
            <a:ext cx="4632141" cy="3416320"/>
          </a:xfrm>
          <a:prstGeom prst="rect">
            <a:avLst/>
          </a:prstGeom>
          <a:noFill/>
        </p:spPr>
        <p:txBody>
          <a:bodyPr wrap="square">
            <a:spAutoFit/>
          </a:bodyPr>
          <a:lstStyle/>
          <a:p>
            <a:r>
              <a:rPr lang="en-US" dirty="0">
                <a:hlinkClick r:id="rId2"/>
              </a:rPr>
              <a:t>https://www.eventbrite.com/e/critical-manufacturing-sector-classified-briefing-ttx-road-show-tickets-687413069997?aff=oddtdtcreator</a:t>
            </a:r>
            <a:r>
              <a:rPr lang="en-US" dirty="0"/>
              <a:t> </a:t>
            </a:r>
          </a:p>
          <a:p>
            <a:endParaRPr lang="en-US" dirty="0"/>
          </a:p>
          <a:p>
            <a:r>
              <a:rPr lang="en-US" dirty="0">
                <a:solidFill>
                  <a:schemeClr val="bg1"/>
                </a:solidFill>
              </a:rPr>
              <a:t>Critical Manufacturing Sector Coordinating Council (CMSCC) Website is available here:</a:t>
            </a:r>
          </a:p>
          <a:p>
            <a:r>
              <a:rPr lang="en-US" dirty="0">
                <a:solidFill>
                  <a:schemeClr val="bg1"/>
                </a:solidFill>
                <a:hlinkClick r:id="rId3"/>
              </a:rPr>
              <a:t>https://www.cisa.gov/topics/critical-infrastructure-security-and-resilience/critical-infrastructure-sectors/critical-manufacturing-sector</a:t>
            </a:r>
            <a:r>
              <a:rPr lang="en-US" dirty="0">
                <a:solidFill>
                  <a:schemeClr val="bg1"/>
                </a:solidFill>
              </a:rPr>
              <a:t>  </a:t>
            </a:r>
          </a:p>
          <a:p>
            <a:endParaRPr lang="en-US" dirty="0">
              <a:solidFill>
                <a:schemeClr val="bg1"/>
              </a:solidFill>
            </a:endParaRPr>
          </a:p>
        </p:txBody>
      </p:sp>
      <p:pic>
        <p:nvPicPr>
          <p:cNvPr id="10" name="Picture 9">
            <a:extLst>
              <a:ext uri="{FF2B5EF4-FFF2-40B4-BE49-F238E27FC236}">
                <a16:creationId xmlns:a16="http://schemas.microsoft.com/office/drawing/2014/main" id="{13B6E4D1-2826-DC2B-5FCF-397FA656562B}"/>
              </a:ext>
            </a:extLst>
          </p:cNvPr>
          <p:cNvPicPr>
            <a:picLocks noChangeAspect="1"/>
          </p:cNvPicPr>
          <p:nvPr/>
        </p:nvPicPr>
        <p:blipFill>
          <a:blip r:embed="rId4"/>
          <a:stretch>
            <a:fillRect/>
          </a:stretch>
        </p:blipFill>
        <p:spPr>
          <a:xfrm>
            <a:off x="6094412" y="529310"/>
            <a:ext cx="5768840" cy="6142252"/>
          </a:xfrm>
          <a:prstGeom prst="rect">
            <a:avLst/>
          </a:prstGeom>
        </p:spPr>
      </p:pic>
    </p:spTree>
    <p:extLst>
      <p:ext uri="{BB962C8B-B14F-4D97-AF65-F5344CB8AC3E}">
        <p14:creationId xmlns:p14="http://schemas.microsoft.com/office/powerpoint/2010/main" val="97457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76AA-33A7-13B9-6888-2A22C4FAE35B}"/>
              </a:ext>
            </a:extLst>
          </p:cNvPr>
          <p:cNvSpPr>
            <a:spLocks noGrp="1"/>
          </p:cNvSpPr>
          <p:nvPr>
            <p:ph type="title"/>
          </p:nvPr>
        </p:nvSpPr>
        <p:spPr>
          <a:xfrm>
            <a:off x="1141413" y="0"/>
            <a:ext cx="9905998" cy="878889"/>
          </a:xfrm>
        </p:spPr>
        <p:txBody>
          <a:bodyPr/>
          <a:lstStyle/>
          <a:p>
            <a:r>
              <a:rPr lang="en-US" dirty="0">
                <a:solidFill>
                  <a:schemeClr val="bg1"/>
                </a:solidFill>
              </a:rPr>
              <a:t>Thanks for your time</a:t>
            </a:r>
          </a:p>
        </p:txBody>
      </p:sp>
      <p:sp>
        <p:nvSpPr>
          <p:cNvPr id="4" name="Date Placeholder 3">
            <a:extLst>
              <a:ext uri="{FF2B5EF4-FFF2-40B4-BE49-F238E27FC236}">
                <a16:creationId xmlns:a16="http://schemas.microsoft.com/office/drawing/2014/main" id="{CC7A4B04-6633-86C0-DD5C-DBEFDFBF6294}"/>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61D8379D-8157-F044-D334-585729E98A5B}"/>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8D7E545F-6ABD-5783-5714-920FF6B51A41}"/>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8" name="Picture 7">
            <a:extLst>
              <a:ext uri="{FF2B5EF4-FFF2-40B4-BE49-F238E27FC236}">
                <a16:creationId xmlns:a16="http://schemas.microsoft.com/office/drawing/2014/main" id="{7FDFA948-A394-9ED3-958D-6C27E5E1451C}"/>
              </a:ext>
            </a:extLst>
          </p:cNvPr>
          <p:cNvPicPr>
            <a:picLocks noChangeAspect="1"/>
          </p:cNvPicPr>
          <p:nvPr/>
        </p:nvPicPr>
        <p:blipFill>
          <a:blip r:embed="rId2"/>
          <a:stretch>
            <a:fillRect/>
          </a:stretch>
        </p:blipFill>
        <p:spPr>
          <a:xfrm>
            <a:off x="4995877" y="1264558"/>
            <a:ext cx="2200275" cy="1647825"/>
          </a:xfrm>
          <a:prstGeom prst="rect">
            <a:avLst/>
          </a:prstGeom>
        </p:spPr>
      </p:pic>
      <p:sp>
        <p:nvSpPr>
          <p:cNvPr id="9" name="TextBox 8">
            <a:extLst>
              <a:ext uri="{FF2B5EF4-FFF2-40B4-BE49-F238E27FC236}">
                <a16:creationId xmlns:a16="http://schemas.microsoft.com/office/drawing/2014/main" id="{F80BCC12-AC6D-A5D5-9837-06D906EA7D22}"/>
              </a:ext>
            </a:extLst>
          </p:cNvPr>
          <p:cNvSpPr txBox="1"/>
          <p:nvPr/>
        </p:nvSpPr>
        <p:spPr>
          <a:xfrm>
            <a:off x="4296790" y="3429000"/>
            <a:ext cx="3634265" cy="923330"/>
          </a:xfrm>
          <a:prstGeom prst="rect">
            <a:avLst/>
          </a:prstGeom>
          <a:noFill/>
        </p:spPr>
        <p:txBody>
          <a:bodyPr wrap="none" rtlCol="0">
            <a:spAutoFit/>
          </a:bodyPr>
          <a:lstStyle/>
          <a:p>
            <a:pPr algn="ctr"/>
            <a:r>
              <a:rPr lang="en-US" dirty="0"/>
              <a:t>Dick Brooks</a:t>
            </a:r>
          </a:p>
          <a:p>
            <a:pPr algn="ctr"/>
            <a:r>
              <a:rPr lang="en-US" dirty="0">
                <a:hlinkClick r:id="rId3"/>
              </a:rPr>
              <a:t>dick@reliableenergyanalytics.com</a:t>
            </a:r>
            <a:endParaRPr lang="en-US" dirty="0"/>
          </a:p>
          <a:p>
            <a:pPr algn="ctr"/>
            <a:r>
              <a:rPr lang="en-US" dirty="0">
                <a:hlinkClick r:id="rId4"/>
              </a:rPr>
              <a:t>https://reliableenergyanalytics.com/</a:t>
            </a:r>
            <a:r>
              <a:rPr lang="en-US" dirty="0"/>
              <a:t> </a:t>
            </a:r>
          </a:p>
        </p:txBody>
      </p:sp>
    </p:spTree>
    <p:extLst>
      <p:ext uri="{BB962C8B-B14F-4D97-AF65-F5344CB8AC3E}">
        <p14:creationId xmlns:p14="http://schemas.microsoft.com/office/powerpoint/2010/main" val="559071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F90A-9547-94C1-38DA-BA37865BD915}"/>
              </a:ext>
            </a:extLst>
          </p:cNvPr>
          <p:cNvSpPr>
            <a:spLocks noGrp="1"/>
          </p:cNvSpPr>
          <p:nvPr>
            <p:ph type="title"/>
          </p:nvPr>
        </p:nvSpPr>
        <p:spPr>
          <a:xfrm>
            <a:off x="1141413" y="159798"/>
            <a:ext cx="9905998" cy="1171852"/>
          </a:xfrm>
        </p:spPr>
        <p:txBody>
          <a:bodyPr/>
          <a:lstStyle/>
          <a:p>
            <a:r>
              <a:rPr lang="en-US" dirty="0">
                <a:solidFill>
                  <a:schemeClr val="bg1"/>
                </a:solidFill>
              </a:rPr>
              <a:t>Understanding the Risk</a:t>
            </a:r>
          </a:p>
        </p:txBody>
      </p:sp>
      <p:sp>
        <p:nvSpPr>
          <p:cNvPr id="3" name="Content Placeholder 2">
            <a:extLst>
              <a:ext uri="{FF2B5EF4-FFF2-40B4-BE49-F238E27FC236}">
                <a16:creationId xmlns:a16="http://schemas.microsoft.com/office/drawing/2014/main" id="{43BE8248-3E9B-34F3-0FB6-360B9A35DB84}"/>
              </a:ext>
            </a:extLst>
          </p:cNvPr>
          <p:cNvSpPr>
            <a:spLocks noGrp="1"/>
          </p:cNvSpPr>
          <p:nvPr>
            <p:ph idx="1"/>
          </p:nvPr>
        </p:nvSpPr>
        <p:spPr>
          <a:xfrm>
            <a:off x="1141412" y="1051002"/>
            <a:ext cx="9905999" cy="4832272"/>
          </a:xfrm>
        </p:spPr>
        <p:txBody>
          <a:bodyPr>
            <a:normAutofit fontScale="77500" lnSpcReduction="20000"/>
          </a:bodyPr>
          <a:lstStyle/>
          <a:p>
            <a:r>
              <a:rPr lang="en-US" sz="2900" dirty="0">
                <a:solidFill>
                  <a:schemeClr val="bg1"/>
                </a:solidFill>
              </a:rPr>
              <a:t>The newly adopted </a:t>
            </a:r>
            <a:r>
              <a:rPr lang="en-US" sz="2900" dirty="0">
                <a:solidFill>
                  <a:schemeClr val="bg1"/>
                </a:solidFill>
                <a:hlinkClick r:id="rId2"/>
              </a:rPr>
              <a:t>SEC cybersecurity rules are now codified into Federal Regulations</a:t>
            </a:r>
            <a:endParaRPr lang="en-US" sz="2900" dirty="0">
              <a:solidFill>
                <a:schemeClr val="bg1"/>
              </a:solidFill>
            </a:endParaRPr>
          </a:p>
          <a:p>
            <a:r>
              <a:rPr lang="en-US" sz="2900" dirty="0">
                <a:solidFill>
                  <a:schemeClr val="bg1"/>
                </a:solidFill>
              </a:rPr>
              <a:t>Require current </a:t>
            </a:r>
            <a:r>
              <a:rPr lang="en-US" sz="2900" b="1" dirty="0">
                <a:solidFill>
                  <a:schemeClr val="bg1"/>
                </a:solidFill>
                <a:hlinkClick r:id="rId3"/>
              </a:rPr>
              <a:t>reporting about material cybersecurity incidents within 4 business days </a:t>
            </a:r>
            <a:r>
              <a:rPr lang="en-US" sz="2900" dirty="0">
                <a:solidFill>
                  <a:schemeClr val="bg1"/>
                </a:solidFill>
              </a:rPr>
              <a:t>on Form 8-K; </a:t>
            </a:r>
          </a:p>
          <a:p>
            <a:r>
              <a:rPr lang="en-US" sz="2900" dirty="0">
                <a:solidFill>
                  <a:schemeClr val="bg1"/>
                </a:solidFill>
                <a:hlinkClick r:id="rId4"/>
              </a:rPr>
              <a:t>Require </a:t>
            </a:r>
            <a:r>
              <a:rPr lang="en-US" sz="2900" b="1" dirty="0">
                <a:solidFill>
                  <a:schemeClr val="bg1"/>
                </a:solidFill>
                <a:hlinkClick r:id="rId4"/>
              </a:rPr>
              <a:t>periodic disclosures </a:t>
            </a:r>
            <a:r>
              <a:rPr lang="en-US" sz="2900" b="1" dirty="0">
                <a:solidFill>
                  <a:schemeClr val="bg1"/>
                </a:solidFill>
              </a:rPr>
              <a:t>regarding</a:t>
            </a:r>
            <a:r>
              <a:rPr lang="en-US" sz="2900" dirty="0">
                <a:solidFill>
                  <a:schemeClr val="bg1"/>
                </a:solidFill>
              </a:rPr>
              <a:t>, among other things: </a:t>
            </a:r>
          </a:p>
          <a:p>
            <a:pPr lvl="1"/>
            <a:r>
              <a:rPr lang="en-US" sz="2500" b="1" dirty="0">
                <a:solidFill>
                  <a:schemeClr val="bg1"/>
                </a:solidFill>
              </a:rPr>
              <a:t>A registrant’s processes and practices to identify and manage cybersecurity risks; </a:t>
            </a:r>
          </a:p>
          <a:p>
            <a:pPr lvl="1"/>
            <a:r>
              <a:rPr lang="en-US" sz="2500" b="1" dirty="0">
                <a:solidFill>
                  <a:schemeClr val="bg1"/>
                </a:solidFill>
                <a:hlinkClick r:id="rId5"/>
              </a:rPr>
              <a:t>Management’s important role in implementing cybersecurity policies and procedures</a:t>
            </a:r>
            <a:r>
              <a:rPr lang="en-US" sz="2500" b="1" dirty="0">
                <a:solidFill>
                  <a:schemeClr val="bg1"/>
                </a:solidFill>
              </a:rPr>
              <a:t>; </a:t>
            </a:r>
          </a:p>
          <a:p>
            <a:pPr lvl="1"/>
            <a:r>
              <a:rPr lang="en-US" sz="2500" b="1" dirty="0">
                <a:solidFill>
                  <a:schemeClr val="bg1"/>
                </a:solidFill>
              </a:rPr>
              <a:t>Board of directors’ cybersecurity oversight of cybersecurity risk</a:t>
            </a:r>
            <a:r>
              <a:rPr lang="en-US" sz="2500" dirty="0">
                <a:solidFill>
                  <a:schemeClr val="bg1"/>
                </a:solidFill>
              </a:rPr>
              <a:t>; and </a:t>
            </a:r>
          </a:p>
          <a:p>
            <a:pPr lvl="1"/>
            <a:r>
              <a:rPr lang="en-US" sz="2500" dirty="0">
                <a:solidFill>
                  <a:schemeClr val="bg1"/>
                </a:solidFill>
              </a:rPr>
              <a:t>Updates about previously reported material cybersecurity incidents; and </a:t>
            </a:r>
          </a:p>
          <a:p>
            <a:r>
              <a:rPr lang="en-US" sz="2900" dirty="0">
                <a:solidFill>
                  <a:schemeClr val="bg1"/>
                </a:solidFill>
              </a:rPr>
              <a:t>The proposed amendments are designed to </a:t>
            </a:r>
            <a:r>
              <a:rPr lang="en-US" sz="2900" b="1" dirty="0">
                <a:solidFill>
                  <a:schemeClr val="bg1"/>
                </a:solidFill>
                <a:hlinkClick r:id="rId6"/>
              </a:rPr>
              <a:t>better inform investors about a registrant’s risk management, strategy, and governance </a:t>
            </a:r>
            <a:r>
              <a:rPr lang="en-US" sz="2900" dirty="0">
                <a:solidFill>
                  <a:schemeClr val="bg1"/>
                </a:solidFill>
              </a:rPr>
              <a:t>and to provide timely notification of material cybersecurity incidents. See CISA Advisory Council Report</a:t>
            </a:r>
          </a:p>
          <a:p>
            <a:endParaRPr lang="en-US" dirty="0">
              <a:solidFill>
                <a:schemeClr val="bg1"/>
              </a:solidFill>
            </a:endParaRPr>
          </a:p>
        </p:txBody>
      </p:sp>
      <p:sp>
        <p:nvSpPr>
          <p:cNvPr id="4" name="Date Placeholder 3">
            <a:extLst>
              <a:ext uri="{FF2B5EF4-FFF2-40B4-BE49-F238E27FC236}">
                <a16:creationId xmlns:a16="http://schemas.microsoft.com/office/drawing/2014/main" id="{B97A55AC-F83C-63A8-AD60-25CACE20ACA8}"/>
              </a:ext>
            </a:extLst>
          </p:cNvPr>
          <p:cNvSpPr>
            <a:spLocks noGrp="1"/>
          </p:cNvSpPr>
          <p:nvPr>
            <p:ph type="dt" sz="half" idx="10"/>
          </p:nvPr>
        </p:nvSpPr>
        <p:spPr/>
        <p:txBody>
          <a:bodyPr/>
          <a:lstStyle/>
          <a:p>
            <a:fld id="{24ED1F1F-89F4-49B5-8EEC-B205C98801EE}" type="datetime1">
              <a:rPr lang="en-US" smtClean="0"/>
              <a:t>10/1/2023</a:t>
            </a:fld>
            <a:endParaRPr lang="en-US" dirty="0"/>
          </a:p>
        </p:txBody>
      </p:sp>
      <p:sp>
        <p:nvSpPr>
          <p:cNvPr id="5" name="Footer Placeholder 4">
            <a:extLst>
              <a:ext uri="{FF2B5EF4-FFF2-40B4-BE49-F238E27FC236}">
                <a16:creationId xmlns:a16="http://schemas.microsoft.com/office/drawing/2014/main" id="{CE452FE5-8BDF-D7EF-9221-53F66C6686A7}"/>
              </a:ext>
            </a:extLst>
          </p:cNvPr>
          <p:cNvSpPr>
            <a:spLocks noGrp="1"/>
          </p:cNvSpPr>
          <p:nvPr>
            <p:ph type="ftr" sz="quarter" idx="11"/>
          </p:nvPr>
        </p:nvSpPr>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4E7EB92E-CB07-33C7-E24F-0C6E143F0F98}"/>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45539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43DCCE-6B9D-5FA0-6095-2AC1E916795D}"/>
              </a:ext>
            </a:extLst>
          </p:cNvPr>
          <p:cNvSpPr>
            <a:spLocks noGrp="1"/>
          </p:cNvSpPr>
          <p:nvPr>
            <p:ph type="dt" sz="half" idx="10"/>
          </p:nvPr>
        </p:nvSpPr>
        <p:spPr>
          <a:xfrm>
            <a:off x="7456921" y="6220632"/>
            <a:ext cx="2743200" cy="365125"/>
          </a:xfrm>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1575140E-411E-ACF5-8F09-8BF25A7B759E}"/>
              </a:ext>
            </a:extLst>
          </p:cNvPr>
          <p:cNvSpPr>
            <a:spLocks noGrp="1"/>
          </p:cNvSpPr>
          <p:nvPr>
            <p:ph type="ftr" sz="quarter" idx="11"/>
          </p:nvPr>
        </p:nvSpPr>
        <p:spPr>
          <a:xfrm>
            <a:off x="1141412" y="6265019"/>
            <a:ext cx="6239309" cy="365125"/>
          </a:xfrm>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00FA3BB3-0EDC-B63F-2580-14BEE0ED270E}"/>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8" name="Picture 7">
            <a:extLst>
              <a:ext uri="{FF2B5EF4-FFF2-40B4-BE49-F238E27FC236}">
                <a16:creationId xmlns:a16="http://schemas.microsoft.com/office/drawing/2014/main" id="{410FE293-8DC9-531C-4A36-712142E5AF78}"/>
              </a:ext>
            </a:extLst>
          </p:cNvPr>
          <p:cNvPicPr>
            <a:picLocks noChangeAspect="1"/>
          </p:cNvPicPr>
          <p:nvPr/>
        </p:nvPicPr>
        <p:blipFill>
          <a:blip r:embed="rId2"/>
          <a:stretch>
            <a:fillRect/>
          </a:stretch>
        </p:blipFill>
        <p:spPr>
          <a:xfrm>
            <a:off x="2645544" y="113595"/>
            <a:ext cx="5768157" cy="5782760"/>
          </a:xfrm>
          <a:prstGeom prst="rect">
            <a:avLst/>
          </a:prstGeom>
        </p:spPr>
      </p:pic>
      <p:sp>
        <p:nvSpPr>
          <p:cNvPr id="9" name="TextBox 8">
            <a:extLst>
              <a:ext uri="{FF2B5EF4-FFF2-40B4-BE49-F238E27FC236}">
                <a16:creationId xmlns:a16="http://schemas.microsoft.com/office/drawing/2014/main" id="{A8D65DD1-A0BA-489A-3419-DBE4CE8767A1}"/>
              </a:ext>
            </a:extLst>
          </p:cNvPr>
          <p:cNvSpPr txBox="1"/>
          <p:nvPr/>
        </p:nvSpPr>
        <p:spPr>
          <a:xfrm>
            <a:off x="2041862" y="5939158"/>
            <a:ext cx="7848815" cy="307777"/>
          </a:xfrm>
          <a:prstGeom prst="rect">
            <a:avLst/>
          </a:prstGeom>
          <a:noFill/>
        </p:spPr>
        <p:txBody>
          <a:bodyPr wrap="none" rtlCol="0">
            <a:spAutoFit/>
          </a:bodyPr>
          <a:lstStyle/>
          <a:p>
            <a:r>
              <a:rPr lang="en-US" sz="1400" dirty="0"/>
              <a:t>Source: https://corpgov.law.harvard.edu/2023/08/09/sec-adopts-final-rules-on-cybersecurity-disclosure/</a:t>
            </a:r>
          </a:p>
        </p:txBody>
      </p:sp>
    </p:spTree>
    <p:extLst>
      <p:ext uri="{BB962C8B-B14F-4D97-AF65-F5344CB8AC3E}">
        <p14:creationId xmlns:p14="http://schemas.microsoft.com/office/powerpoint/2010/main" val="247729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5BBE-EDB9-AE04-4DF0-D78691018961}"/>
              </a:ext>
            </a:extLst>
          </p:cNvPr>
          <p:cNvSpPr>
            <a:spLocks noGrp="1"/>
          </p:cNvSpPr>
          <p:nvPr>
            <p:ph type="title"/>
          </p:nvPr>
        </p:nvSpPr>
        <p:spPr>
          <a:xfrm>
            <a:off x="1141413" y="390617"/>
            <a:ext cx="9905998" cy="1162975"/>
          </a:xfrm>
        </p:spPr>
        <p:txBody>
          <a:bodyPr/>
          <a:lstStyle/>
          <a:p>
            <a:r>
              <a:rPr lang="en-US" dirty="0">
                <a:solidFill>
                  <a:schemeClr val="bg1"/>
                </a:solidFill>
              </a:rPr>
              <a:t>Goals of this talk</a:t>
            </a:r>
          </a:p>
        </p:txBody>
      </p:sp>
      <p:sp>
        <p:nvSpPr>
          <p:cNvPr id="3" name="Content Placeholder 2">
            <a:extLst>
              <a:ext uri="{FF2B5EF4-FFF2-40B4-BE49-F238E27FC236}">
                <a16:creationId xmlns:a16="http://schemas.microsoft.com/office/drawing/2014/main" id="{B36D1774-2A57-41AC-2616-3567F9876546}"/>
              </a:ext>
            </a:extLst>
          </p:cNvPr>
          <p:cNvSpPr>
            <a:spLocks noGrp="1"/>
          </p:cNvSpPr>
          <p:nvPr>
            <p:ph idx="1"/>
          </p:nvPr>
        </p:nvSpPr>
        <p:spPr>
          <a:xfrm>
            <a:off x="1141412" y="1278384"/>
            <a:ext cx="9905999" cy="4512817"/>
          </a:xfrm>
        </p:spPr>
        <p:txBody>
          <a:bodyPr>
            <a:normAutofit fontScale="92500" lnSpcReduction="10000"/>
          </a:bodyPr>
          <a:lstStyle/>
          <a:p>
            <a:pPr algn="l"/>
            <a:endParaRPr lang="en-US" sz="1800" b="0" i="0" u="none" strike="noStrike" baseline="0" dirty="0">
              <a:solidFill>
                <a:srgbClr val="000000"/>
              </a:solidFill>
              <a:latin typeface="Arial" panose="020B0604020202020204" pitchFamily="34" charset="0"/>
            </a:endParaRPr>
          </a:p>
          <a:p>
            <a:r>
              <a:rPr lang="en-US" sz="2800" b="0" i="0" strike="noStrike" baseline="0" dirty="0">
                <a:solidFill>
                  <a:srgbClr val="000000"/>
                </a:solidFill>
                <a:latin typeface="Arial" panose="020B0604020202020204" pitchFamily="34" charset="0"/>
              </a:rPr>
              <a:t>Describe </a:t>
            </a:r>
            <a:r>
              <a:rPr lang="en-US" sz="2800" dirty="0">
                <a:solidFill>
                  <a:srgbClr val="000000"/>
                </a:solidFill>
                <a:latin typeface="Arial" panose="020B0604020202020204" pitchFamily="34" charset="0"/>
              </a:rPr>
              <a:t>the</a:t>
            </a:r>
            <a:r>
              <a:rPr lang="en-US" sz="2800" b="0" i="0" strike="noStrike" baseline="0" dirty="0">
                <a:solidFill>
                  <a:srgbClr val="000000"/>
                </a:solidFill>
                <a:latin typeface="Arial" panose="020B0604020202020204" pitchFamily="34" charset="0"/>
              </a:rPr>
              <a:t> processes and practices for cyber-risk detection within the software supply chain</a:t>
            </a:r>
          </a:p>
          <a:p>
            <a:r>
              <a:rPr lang="en-US" sz="2800" dirty="0">
                <a:solidFill>
                  <a:srgbClr val="000000"/>
                </a:solidFill>
                <a:latin typeface="Arial" panose="020B0604020202020204" pitchFamily="34" charset="0"/>
              </a:rPr>
              <a:t>Describe process documentation for software cyber-risk assessment practices and the preservation of tamper-proof evidence</a:t>
            </a:r>
          </a:p>
          <a:p>
            <a:r>
              <a:rPr lang="en-US" sz="2800" dirty="0">
                <a:solidFill>
                  <a:srgbClr val="000000"/>
                </a:solidFill>
                <a:latin typeface="Arial" panose="020B0604020202020204" pitchFamily="34" charset="0"/>
              </a:rPr>
              <a:t>Implementation Time Estimation</a:t>
            </a:r>
          </a:p>
          <a:p>
            <a:r>
              <a:rPr lang="en-US" sz="2800" dirty="0">
                <a:solidFill>
                  <a:srgbClr val="000000"/>
                </a:solidFill>
                <a:latin typeface="Arial" panose="020B0604020202020204" pitchFamily="34" charset="0"/>
              </a:rPr>
              <a:t>The SEC Disclosure Requirement covers more than just software supply chain cyber-risks</a:t>
            </a:r>
          </a:p>
        </p:txBody>
      </p:sp>
      <p:sp>
        <p:nvSpPr>
          <p:cNvPr id="4" name="Date Placeholder 3">
            <a:extLst>
              <a:ext uri="{FF2B5EF4-FFF2-40B4-BE49-F238E27FC236}">
                <a16:creationId xmlns:a16="http://schemas.microsoft.com/office/drawing/2014/main" id="{1B0E879A-69E7-D35A-DBC9-0BB640979B75}"/>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C30A60DD-1EA6-4B8A-FB87-FF73708C9D2E}"/>
              </a:ext>
            </a:extLst>
          </p:cNvPr>
          <p:cNvSpPr>
            <a:spLocks noGrp="1"/>
          </p:cNvSpPr>
          <p:nvPr>
            <p:ph type="ftr" sz="quarter" idx="11"/>
          </p:nvPr>
        </p:nvSpPr>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BF07EF26-B618-0BF9-6961-F23D920068B8}"/>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91718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1E76-ABC2-91BB-E1CA-290E2154DA3E}"/>
              </a:ext>
            </a:extLst>
          </p:cNvPr>
          <p:cNvSpPr>
            <a:spLocks noGrp="1"/>
          </p:cNvSpPr>
          <p:nvPr>
            <p:ph type="title"/>
          </p:nvPr>
        </p:nvSpPr>
        <p:spPr>
          <a:xfrm>
            <a:off x="1141413" y="156876"/>
            <a:ext cx="10115472" cy="1478570"/>
          </a:xfrm>
        </p:spPr>
        <p:txBody>
          <a:bodyPr/>
          <a:lstStyle/>
          <a:p>
            <a:r>
              <a:rPr lang="en-US" dirty="0">
                <a:solidFill>
                  <a:schemeClr val="bg1"/>
                </a:solidFill>
              </a:rPr>
              <a:t>Management IS Responsible for Cybersecurity</a:t>
            </a:r>
          </a:p>
        </p:txBody>
      </p:sp>
      <p:sp>
        <p:nvSpPr>
          <p:cNvPr id="3" name="Content Placeholder 2">
            <a:extLst>
              <a:ext uri="{FF2B5EF4-FFF2-40B4-BE49-F238E27FC236}">
                <a16:creationId xmlns:a16="http://schemas.microsoft.com/office/drawing/2014/main" id="{1BDF9F79-1E39-D072-F4BE-9506933A58D5}"/>
              </a:ext>
            </a:extLst>
          </p:cNvPr>
          <p:cNvSpPr>
            <a:spLocks noGrp="1"/>
          </p:cNvSpPr>
          <p:nvPr>
            <p:ph idx="1"/>
          </p:nvPr>
        </p:nvSpPr>
        <p:spPr>
          <a:xfrm>
            <a:off x="1141412" y="1207363"/>
            <a:ext cx="9905999" cy="4583838"/>
          </a:xfrm>
        </p:spPr>
        <p:txBody>
          <a:bodyPr>
            <a:normAutofit fontScale="92500"/>
          </a:bodyPr>
          <a:lstStyle/>
          <a:p>
            <a:r>
              <a:rPr lang="en-US" dirty="0">
                <a:solidFill>
                  <a:schemeClr val="bg1"/>
                </a:solidFill>
              </a:rPr>
              <a:t>A failure to properly manage and mitigate known cyber-risks (CISA </a:t>
            </a:r>
            <a:r>
              <a:rPr lang="en-US" b="1" dirty="0">
                <a:solidFill>
                  <a:schemeClr val="bg1"/>
                </a:solidFill>
              </a:rPr>
              <a:t>Known </a:t>
            </a:r>
            <a:r>
              <a:rPr lang="en-US" b="1" u="sng" dirty="0">
                <a:solidFill>
                  <a:schemeClr val="bg1"/>
                </a:solidFill>
              </a:rPr>
              <a:t>Exploited</a:t>
            </a:r>
            <a:r>
              <a:rPr lang="en-US" b="1" dirty="0">
                <a:solidFill>
                  <a:schemeClr val="bg1"/>
                </a:solidFill>
              </a:rPr>
              <a:t> Vulnerabilities</a:t>
            </a:r>
            <a:r>
              <a:rPr lang="en-US" dirty="0">
                <a:solidFill>
                  <a:schemeClr val="bg1"/>
                </a:solidFill>
              </a:rPr>
              <a:t> (</a:t>
            </a:r>
            <a:r>
              <a:rPr lang="en-US" dirty="0">
                <a:solidFill>
                  <a:schemeClr val="bg1"/>
                </a:solidFill>
                <a:hlinkClick r:id="rId2"/>
              </a:rPr>
              <a:t>CISA KEV</a:t>
            </a:r>
            <a:r>
              <a:rPr lang="en-US" dirty="0">
                <a:solidFill>
                  <a:schemeClr val="bg1"/>
                </a:solidFill>
              </a:rPr>
              <a:t>) could indicate inadequate cyber-risk processes</a:t>
            </a:r>
          </a:p>
          <a:p>
            <a:r>
              <a:rPr lang="en-US" dirty="0">
                <a:solidFill>
                  <a:schemeClr val="bg1"/>
                </a:solidFill>
                <a:hlinkClick r:id="rId3"/>
              </a:rPr>
              <a:t>Directors and Officers could be held personally liable in a shareholder lawsuit </a:t>
            </a:r>
            <a:r>
              <a:rPr lang="en-US" dirty="0">
                <a:solidFill>
                  <a:schemeClr val="bg1"/>
                </a:solidFill>
              </a:rPr>
              <a:t>resulting from a cyber-incident that results in shareholder losses</a:t>
            </a:r>
          </a:p>
          <a:p>
            <a:r>
              <a:rPr lang="en-US" dirty="0">
                <a:solidFill>
                  <a:schemeClr val="bg1"/>
                </a:solidFill>
                <a:hlinkClick r:id="rId4"/>
              </a:rPr>
              <a:t>Directors and Officers need to provide proof that cybersecurity controls are documented and functioning properly, including supply chain cyber-risk detection</a:t>
            </a:r>
            <a:endParaRPr lang="en-US" dirty="0">
              <a:solidFill>
                <a:schemeClr val="bg1"/>
              </a:solidFill>
            </a:endParaRPr>
          </a:p>
          <a:p>
            <a:r>
              <a:rPr lang="en-US" dirty="0">
                <a:solidFill>
                  <a:schemeClr val="bg1"/>
                </a:solidFill>
              </a:rPr>
              <a:t>Documented processes (disclosures) and tamper-proof evidence of these controls will be vital in any shareholder lawsuits aiming to hold officers with fiduciary duties personally liable</a:t>
            </a:r>
          </a:p>
          <a:p>
            <a:endParaRPr lang="en-US" dirty="0">
              <a:solidFill>
                <a:schemeClr val="bg1"/>
              </a:solidFill>
            </a:endParaRPr>
          </a:p>
        </p:txBody>
      </p:sp>
      <p:sp>
        <p:nvSpPr>
          <p:cNvPr id="4" name="Date Placeholder 3">
            <a:extLst>
              <a:ext uri="{FF2B5EF4-FFF2-40B4-BE49-F238E27FC236}">
                <a16:creationId xmlns:a16="http://schemas.microsoft.com/office/drawing/2014/main" id="{8DF97A87-990A-AC52-05D2-57DD985A26AA}"/>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5A76B84B-3C28-68A1-EB0D-35DB7C95C6C2}"/>
              </a:ext>
            </a:extLst>
          </p:cNvPr>
          <p:cNvSpPr>
            <a:spLocks noGrp="1"/>
          </p:cNvSpPr>
          <p:nvPr>
            <p:ph type="ftr" sz="quarter" idx="11"/>
          </p:nvPr>
        </p:nvSpPr>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68C468AB-647F-2663-E226-9A538BFFC792}"/>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76152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6AB8-B5DF-36B1-0F7D-96FAB33696FA}"/>
              </a:ext>
            </a:extLst>
          </p:cNvPr>
          <p:cNvSpPr>
            <a:spLocks noGrp="1"/>
          </p:cNvSpPr>
          <p:nvPr>
            <p:ph type="title"/>
          </p:nvPr>
        </p:nvSpPr>
        <p:spPr>
          <a:xfrm>
            <a:off x="1141413" y="71021"/>
            <a:ext cx="9905998" cy="1109709"/>
          </a:xfrm>
        </p:spPr>
        <p:txBody>
          <a:bodyPr>
            <a:normAutofit/>
          </a:bodyPr>
          <a:lstStyle/>
          <a:p>
            <a:r>
              <a:rPr lang="en-US" dirty="0">
                <a:solidFill>
                  <a:schemeClr val="bg1"/>
                </a:solidFill>
              </a:rPr>
              <a:t>Cyber-Risk is Business Risk</a:t>
            </a:r>
          </a:p>
        </p:txBody>
      </p:sp>
      <p:sp>
        <p:nvSpPr>
          <p:cNvPr id="4" name="Date Placeholder 3">
            <a:extLst>
              <a:ext uri="{FF2B5EF4-FFF2-40B4-BE49-F238E27FC236}">
                <a16:creationId xmlns:a16="http://schemas.microsoft.com/office/drawing/2014/main" id="{32AC6B77-5820-C8FC-8387-DE9BCBFF12FF}"/>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19C5EBB3-E840-06E6-340D-196180BEF4B8}"/>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E90ECDE3-0AB9-2D65-BE0A-429B085B84A0}"/>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8" name="Picture 7">
            <a:extLst>
              <a:ext uri="{FF2B5EF4-FFF2-40B4-BE49-F238E27FC236}">
                <a16:creationId xmlns:a16="http://schemas.microsoft.com/office/drawing/2014/main" id="{9131D517-A2D6-EABF-38D4-673DFDA2DD18}"/>
              </a:ext>
            </a:extLst>
          </p:cNvPr>
          <p:cNvPicPr>
            <a:picLocks noChangeAspect="1"/>
          </p:cNvPicPr>
          <p:nvPr/>
        </p:nvPicPr>
        <p:blipFill>
          <a:blip r:embed="rId2"/>
          <a:stretch>
            <a:fillRect/>
          </a:stretch>
        </p:blipFill>
        <p:spPr>
          <a:xfrm>
            <a:off x="1286383" y="1576237"/>
            <a:ext cx="4061812" cy="3261643"/>
          </a:xfrm>
          <a:prstGeom prst="rect">
            <a:avLst/>
          </a:prstGeom>
        </p:spPr>
      </p:pic>
      <p:pic>
        <p:nvPicPr>
          <p:cNvPr id="10" name="Picture 9">
            <a:extLst>
              <a:ext uri="{FF2B5EF4-FFF2-40B4-BE49-F238E27FC236}">
                <a16:creationId xmlns:a16="http://schemas.microsoft.com/office/drawing/2014/main" id="{97AF6013-FCCC-29BB-D294-1DEBCC9D8292}"/>
              </a:ext>
            </a:extLst>
          </p:cNvPr>
          <p:cNvPicPr>
            <a:picLocks noChangeAspect="1"/>
          </p:cNvPicPr>
          <p:nvPr/>
        </p:nvPicPr>
        <p:blipFill>
          <a:blip r:embed="rId3"/>
          <a:stretch>
            <a:fillRect/>
          </a:stretch>
        </p:blipFill>
        <p:spPr>
          <a:xfrm>
            <a:off x="6242610" y="1576237"/>
            <a:ext cx="4508253" cy="3250136"/>
          </a:xfrm>
          <a:prstGeom prst="rect">
            <a:avLst/>
          </a:prstGeom>
        </p:spPr>
      </p:pic>
    </p:spTree>
    <p:extLst>
      <p:ext uri="{BB962C8B-B14F-4D97-AF65-F5344CB8AC3E}">
        <p14:creationId xmlns:p14="http://schemas.microsoft.com/office/powerpoint/2010/main" val="258064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E5B1-5F2C-C3CE-95B8-5C0D3B58836D}"/>
              </a:ext>
            </a:extLst>
          </p:cNvPr>
          <p:cNvSpPr>
            <a:spLocks noGrp="1"/>
          </p:cNvSpPr>
          <p:nvPr>
            <p:ph type="title"/>
          </p:nvPr>
        </p:nvSpPr>
        <p:spPr>
          <a:xfrm>
            <a:off x="1141413" y="106532"/>
            <a:ext cx="9905998" cy="798990"/>
          </a:xfrm>
        </p:spPr>
        <p:txBody>
          <a:bodyPr>
            <a:normAutofit/>
          </a:bodyPr>
          <a:lstStyle/>
          <a:p>
            <a:r>
              <a:rPr lang="en-US" dirty="0">
                <a:solidFill>
                  <a:schemeClr val="bg1"/>
                </a:solidFill>
              </a:rPr>
              <a:t>Caesars Lawsuit IS PROOF</a:t>
            </a:r>
          </a:p>
        </p:txBody>
      </p:sp>
      <p:sp>
        <p:nvSpPr>
          <p:cNvPr id="4" name="Date Placeholder 3">
            <a:extLst>
              <a:ext uri="{FF2B5EF4-FFF2-40B4-BE49-F238E27FC236}">
                <a16:creationId xmlns:a16="http://schemas.microsoft.com/office/drawing/2014/main" id="{83AD40F6-92C0-869C-F605-104DDB7E4332}"/>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AB58548D-5F2E-B4DC-460C-00B87707E911}"/>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3CE81F9D-C43E-B9AA-54AE-7DCEC8A25801}"/>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7" name="Picture 6">
            <a:extLst>
              <a:ext uri="{FF2B5EF4-FFF2-40B4-BE49-F238E27FC236}">
                <a16:creationId xmlns:a16="http://schemas.microsoft.com/office/drawing/2014/main" id="{17006D66-5B62-5F98-F2A3-66598F00DA69}"/>
              </a:ext>
            </a:extLst>
          </p:cNvPr>
          <p:cNvPicPr>
            <a:picLocks noChangeAspect="1"/>
          </p:cNvPicPr>
          <p:nvPr/>
        </p:nvPicPr>
        <p:blipFill>
          <a:blip r:embed="rId2"/>
          <a:stretch>
            <a:fillRect/>
          </a:stretch>
        </p:blipFill>
        <p:spPr>
          <a:xfrm>
            <a:off x="3191134" y="758402"/>
            <a:ext cx="4874615" cy="5179278"/>
          </a:xfrm>
          <a:prstGeom prst="rect">
            <a:avLst/>
          </a:prstGeom>
        </p:spPr>
      </p:pic>
      <p:sp>
        <p:nvSpPr>
          <p:cNvPr id="9" name="Rectangle 8">
            <a:extLst>
              <a:ext uri="{FF2B5EF4-FFF2-40B4-BE49-F238E27FC236}">
                <a16:creationId xmlns:a16="http://schemas.microsoft.com/office/drawing/2014/main" id="{CE315F5E-6548-72C8-E6BA-CE59502ACF6C}"/>
              </a:ext>
            </a:extLst>
          </p:cNvPr>
          <p:cNvSpPr/>
          <p:nvPr/>
        </p:nvSpPr>
        <p:spPr>
          <a:xfrm>
            <a:off x="3329126" y="4110361"/>
            <a:ext cx="4492101" cy="1772913"/>
          </a:xfrm>
          <a:prstGeom prst="rect">
            <a:avLst/>
          </a:prstGeom>
          <a:noFill/>
          <a:ln w="603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1" name="Straight Connector 10">
            <a:extLst>
              <a:ext uri="{FF2B5EF4-FFF2-40B4-BE49-F238E27FC236}">
                <a16:creationId xmlns:a16="http://schemas.microsoft.com/office/drawing/2014/main" id="{34A62A77-1422-5B26-FB49-8FD360E74482}"/>
              </a:ext>
            </a:extLst>
          </p:cNvPr>
          <p:cNvCxnSpPr/>
          <p:nvPr/>
        </p:nvCxnSpPr>
        <p:spPr>
          <a:xfrm>
            <a:off x="6755907" y="4864963"/>
            <a:ext cx="7989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4DBF4EA-431A-E5A4-790A-51DFA9DEBE4D}"/>
              </a:ext>
            </a:extLst>
          </p:cNvPr>
          <p:cNvCxnSpPr/>
          <p:nvPr/>
        </p:nvCxnSpPr>
        <p:spPr>
          <a:xfrm>
            <a:off x="3648722" y="5078027"/>
            <a:ext cx="16246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81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2A55-7B2D-333C-7D8F-50E985ABF310}"/>
              </a:ext>
            </a:extLst>
          </p:cNvPr>
          <p:cNvSpPr>
            <a:spLocks noGrp="1"/>
          </p:cNvSpPr>
          <p:nvPr>
            <p:ph type="title"/>
          </p:nvPr>
        </p:nvSpPr>
        <p:spPr>
          <a:xfrm>
            <a:off x="1141413" y="88778"/>
            <a:ext cx="9905998" cy="1216240"/>
          </a:xfrm>
        </p:spPr>
        <p:txBody>
          <a:bodyPr/>
          <a:lstStyle/>
          <a:p>
            <a:r>
              <a:rPr lang="en-US" dirty="0">
                <a:solidFill>
                  <a:schemeClr val="bg1"/>
                </a:solidFill>
              </a:rPr>
              <a:t>Cybersecurity Processes and Practices are Broad and Deep </a:t>
            </a:r>
          </a:p>
        </p:txBody>
      </p:sp>
      <p:sp>
        <p:nvSpPr>
          <p:cNvPr id="4" name="Date Placeholder 3">
            <a:extLst>
              <a:ext uri="{FF2B5EF4-FFF2-40B4-BE49-F238E27FC236}">
                <a16:creationId xmlns:a16="http://schemas.microsoft.com/office/drawing/2014/main" id="{74B82271-6D1E-1A5F-10DF-6B8B62375CA2}"/>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64AE0E70-55BD-5259-DCF2-D4E3655927D2}"/>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F021A10E-7BEE-8403-F61E-398D9B4F99DD}"/>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9" name="Picture 8">
            <a:extLst>
              <a:ext uri="{FF2B5EF4-FFF2-40B4-BE49-F238E27FC236}">
                <a16:creationId xmlns:a16="http://schemas.microsoft.com/office/drawing/2014/main" id="{3A83044D-88D6-8349-A9E5-16445355F1A2}"/>
              </a:ext>
            </a:extLst>
          </p:cNvPr>
          <p:cNvPicPr>
            <a:picLocks noChangeAspect="1"/>
          </p:cNvPicPr>
          <p:nvPr/>
        </p:nvPicPr>
        <p:blipFill>
          <a:blip r:embed="rId2"/>
          <a:stretch>
            <a:fillRect/>
          </a:stretch>
        </p:blipFill>
        <p:spPr>
          <a:xfrm>
            <a:off x="2588248" y="944359"/>
            <a:ext cx="6614930" cy="5167914"/>
          </a:xfrm>
          <a:prstGeom prst="rect">
            <a:avLst/>
          </a:prstGeom>
        </p:spPr>
      </p:pic>
    </p:spTree>
    <p:extLst>
      <p:ext uri="{BB962C8B-B14F-4D97-AF65-F5344CB8AC3E}">
        <p14:creationId xmlns:p14="http://schemas.microsoft.com/office/powerpoint/2010/main" val="2253323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D76B14F8-1882-4D0D-B5F1-A82FCDE5B4C8}" vid="{4C66FE81-96C4-45F2-82D6-881E8A3962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SAG-PM-PPT-template</Template>
  <TotalTime>491</TotalTime>
  <Words>1523</Words>
  <Application>Microsoft Office PowerPoint</Application>
  <PresentationFormat>Widescreen</PresentationFormat>
  <Paragraphs>177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Tw Cen MT</vt:lpstr>
      <vt:lpstr>Circuit</vt:lpstr>
      <vt:lpstr>SEC Cybersecurity regulations</vt:lpstr>
      <vt:lpstr>About REA</vt:lpstr>
      <vt:lpstr>Understanding the Risk</vt:lpstr>
      <vt:lpstr>PowerPoint Presentation</vt:lpstr>
      <vt:lpstr>Goals of this talk</vt:lpstr>
      <vt:lpstr>Management IS Responsible for Cybersecurity</vt:lpstr>
      <vt:lpstr>Cyber-Risk is Business Risk</vt:lpstr>
      <vt:lpstr>Caesars Lawsuit IS PROOF</vt:lpstr>
      <vt:lpstr>Cybersecurity Processes and Practices are Broad and Deep </vt:lpstr>
      <vt:lpstr>PowerPoint Presentation</vt:lpstr>
      <vt:lpstr>C-SCRM is only one area to cover</vt:lpstr>
      <vt:lpstr>PowerPoint Presentation</vt:lpstr>
      <vt:lpstr>Know your priorities (CISA KEV’s)</vt:lpstr>
      <vt:lpstr>Software Supply Chain Risk Detection Process Following NIST Guidance and SEC Regulations</vt:lpstr>
      <vt:lpstr>Preservation of Tamper-Proof Evidence</vt:lpstr>
      <vt:lpstr>SEC Process Documentation Materials</vt:lpstr>
      <vt:lpstr>Implementation Timeline C-SCRM ONLY</vt:lpstr>
      <vt:lpstr>Recommendations</vt:lpstr>
      <vt:lpstr>SEC Enforcement Advice</vt:lpstr>
      <vt:lpstr>Don’t count on the mercy of hackers in December 2023</vt:lpstr>
      <vt:lpstr>Don’t be this guy – Avoid the Icebergs</vt:lpstr>
      <vt:lpstr>Learn and Participate</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Brooks</dc:creator>
  <cp:lastModifiedBy>Richard Brooks</cp:lastModifiedBy>
  <cp:revision>133</cp:revision>
  <dcterms:created xsi:type="dcterms:W3CDTF">2023-07-31T15:39:53Z</dcterms:created>
  <dcterms:modified xsi:type="dcterms:W3CDTF">2023-10-01T16:17:50Z</dcterms:modified>
</cp:coreProperties>
</file>