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1" r:id="rId4"/>
    <p:sldId id="260" r:id="rId5"/>
    <p:sldId id="270" r:id="rId6"/>
    <p:sldId id="271" r:id="rId7"/>
    <p:sldId id="268" r:id="rId8"/>
    <p:sldId id="265" r:id="rId9"/>
    <p:sldId id="258" r:id="rId10"/>
    <p:sldId id="259" r:id="rId11"/>
    <p:sldId id="269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2" Type="http://schemas.openxmlformats.org/officeDocument/2006/relationships/hyperlink" Target="https://energycentral.com/c/um/understanding-difference-between-risk-scores-and-trust-sco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cybersecurity.com/sites/insidecybersecurity.com/files/documents/2025/mar/cs2025_0066a.pdf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ederalregister.gov/documents/2025/01/17/2025-00708/cybersecurity-in-the-marine-transportation-system#p-1047" TargetMode="External"/><Relationship Id="rId2" Type="http://schemas.openxmlformats.org/officeDocument/2006/relationships/hyperlink" Target="https://lnkd.in/esk-njn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uscg.mil/Portals/0/Images/cyber/Cyber%20Regulations%20Fact%20Sheet%20for%20Public%20Release_CLEAN_15JAN2025.pdf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um/understanding-difference-between-risk-scores-and-trust-scores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wareassuranceguardian.com/SAGCTR_inquiry/getTrustedProductLabel?ProductID=5F7A1273635A29D454C2645B99130F5D127A469780D37775C2C4FF05FB095037&amp;html=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ntent.govdelivery.com/accounts/USGSA/bulletins/39ca6e0" TargetMode="External"/><Relationship Id="rId3" Type="http://schemas.openxmlformats.org/officeDocument/2006/relationships/hyperlink" Target="https://www.cisa.gov/ict-scrm-task-force-members" TargetMode="External"/><Relationship Id="rId7" Type="http://schemas.openxmlformats.org/officeDocument/2006/relationships/hyperlink" Target="https://bidenwhitehouse.archives.gov/wp-content/uploads/2022/09/M-22-18.pdf" TargetMode="External"/><Relationship Id="rId2" Type="http://schemas.openxmlformats.org/officeDocument/2006/relationships/hyperlink" Target="https://www.cisa.gov/sites/default/files/2024-07/PDM24050%20Software%20Acquisition%20Guide%20for%20Government%20Enterprise%20ConsumersV2_508c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OE%20F%20205.2%20Secure%20Software%20Development%20Attestation%20(compliant)_0.pdf" TargetMode="External"/><Relationship Id="rId5" Type="http://schemas.openxmlformats.org/officeDocument/2006/relationships/hyperlink" Target="https://www.nasa.gov/wp-content/uploads/2024/08/secure-software-development-self-attestation-collab-opp-3-073124-week-3.pdf?emrc=662d71" TargetMode="External"/><Relationship Id="rId10" Type="http://schemas.openxmlformats.org/officeDocument/2006/relationships/hyperlink" Target="https://csrc.nist.gov/Projects/ssdf" TargetMode="External"/><Relationship Id="rId4" Type="http://schemas.openxmlformats.org/officeDocument/2006/relationships/hyperlink" Target="https://www.nasa.gov/secure-software-development-self-attestation-resources-and-knowledge/" TargetMode="External"/><Relationship Id="rId9" Type="http://schemas.openxmlformats.org/officeDocument/2006/relationships/hyperlink" Target="https://www.nasa.gov/wp-content/uploads/2024/08/update-to-jan-2023-supplier-documentation-requirements-for-software-producers-to-nasa-for-purchase-or-use-002-.pdf?emrc=52fdf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cisa.gov/sites/default/files/2024-08/PDM24064%20Software%20Acquisition%20Guide%20for%20Government%20Enterprise%20Consumers%20Final-%2020240710_v19.xlsx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ergycentral.com/c/pip/advice-software-vendors-prepare-omb-m-22-18-requirements" TargetMode="External"/><Relationship Id="rId2" Type="http://schemas.openxmlformats.org/officeDocument/2006/relationships/hyperlink" Target="https://www.linkedin.com/posts/reliable-energy-analytics-llc_what-can-the-titanic-teach-us-about-cybersecurity-activity-7115309498969284608-ey29/?utm_source=share&amp;utm_medium=member_desktop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assuranceguardian.com/SAGCTR/" TargetMode="External"/><Relationship Id="rId2" Type="http://schemas.openxmlformats.org/officeDocument/2006/relationships/hyperlink" Target="https://datatracker.ietf.org/doc/draft-ietf-scitt-architecture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00" y="2996793"/>
            <a:ext cx="8791575" cy="134381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CISA SCRM BEST PRACTICES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SAG-CTR™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Trust Registry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29957"/>
            <a:ext cx="8791575" cy="116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April 8,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93A7-A104-90CA-A2D3-5FCB5A5A2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66330"/>
            <a:ext cx="9905998" cy="102981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“Trust Score”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1DFD1-11A4-353F-B781-334F6F94F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189608"/>
            <a:ext cx="9905999" cy="4601593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Like a FICO score for software products and other digital objects</a:t>
            </a:r>
          </a:p>
          <a:p>
            <a:r>
              <a:rPr lang="en-US" dirty="0">
                <a:solidFill>
                  <a:schemeClr val="bg1"/>
                </a:solidFill>
              </a:rPr>
              <a:t>The higher the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“Trust Score”</a:t>
            </a:r>
            <a:r>
              <a:rPr lang="en-US" dirty="0">
                <a:solidFill>
                  <a:schemeClr val="bg1"/>
                </a:solidFill>
              </a:rPr>
              <a:t> (SAGScore™) the more trustworthy a product is</a:t>
            </a:r>
          </a:p>
          <a:p>
            <a:r>
              <a:rPr lang="en-US" dirty="0">
                <a:solidFill>
                  <a:schemeClr val="bg1"/>
                </a:solidFill>
              </a:rPr>
              <a:t>Statistically calculated using 62 risk factors across 7 risk categories</a:t>
            </a:r>
          </a:p>
          <a:p>
            <a:r>
              <a:rPr lang="en-US" dirty="0">
                <a:solidFill>
                  <a:schemeClr val="bg1"/>
                </a:solidFill>
              </a:rPr>
              <a:t>Consistent scoring algorithm applied to all products – common semantics</a:t>
            </a:r>
          </a:p>
          <a:p>
            <a:r>
              <a:rPr lang="en-US" dirty="0">
                <a:solidFill>
                  <a:schemeClr val="bg1"/>
                </a:solidFill>
              </a:rPr>
              <a:t>Uses a balanced weighted statistical algorithm</a:t>
            </a:r>
          </a:p>
          <a:p>
            <a:r>
              <a:rPr lang="en-US" dirty="0">
                <a:solidFill>
                  <a:schemeClr val="bg1"/>
                </a:solidFill>
              </a:rPr>
              <a:t>Can be dynamically adjusted based on changing conditions, i.e. new vulnerability is reported</a:t>
            </a:r>
          </a:p>
          <a:p>
            <a:r>
              <a:rPr lang="en-US" dirty="0">
                <a:solidFill>
                  <a:schemeClr val="bg1"/>
                </a:solidFill>
              </a:rPr>
              <a:t>Software risk/trust can change dynamically; </a:t>
            </a:r>
            <a:r>
              <a:rPr lang="en-US" dirty="0">
                <a:solidFill>
                  <a:srgbClr val="FFFF00"/>
                </a:solidFill>
              </a:rPr>
              <a:t>like food, it can go bad overnight </a:t>
            </a:r>
          </a:p>
          <a:p>
            <a:r>
              <a:rPr lang="en-US" dirty="0">
                <a:solidFill>
                  <a:schemeClr val="bg1"/>
                </a:solidFill>
              </a:rPr>
              <a:t>Part of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 </a:t>
            </a:r>
            <a:r>
              <a:rPr lang="en-US" dirty="0" err="1">
                <a:solidFill>
                  <a:srgbClr val="B8FA56"/>
                </a:solidFill>
                <a:hlinkClick r:id="rId3"/>
              </a:rPr>
              <a:t>CyberSecurity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Label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stored in SAG-CTR™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DD9A-67CD-3B54-964D-41DF6B909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81A50-9AEB-22FE-8EB9-0B54560F5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1739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C9BA-C71B-F0F6-74BC-2C35110C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15410"/>
            <a:ext cx="9905998" cy="80786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DOD Also </a:t>
            </a:r>
            <a:r>
              <a:rPr lang="en-US" dirty="0" err="1">
                <a:solidFill>
                  <a:schemeClr val="bg1"/>
                </a:solidFill>
              </a:rPr>
              <a:t>uSing</a:t>
            </a:r>
            <a:r>
              <a:rPr lang="en-US" dirty="0">
                <a:solidFill>
                  <a:schemeClr val="bg1"/>
                </a:solidFill>
              </a:rPr>
              <a:t> trust scores in </a:t>
            </a:r>
            <a:r>
              <a:rPr lang="en-US" dirty="0" err="1">
                <a:solidFill>
                  <a:schemeClr val="bg1"/>
                </a:solidFill>
              </a:rPr>
              <a:t>cmmc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31ED8-79B7-BE72-D003-F806EE46C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AC3FC-997D-12DB-8605-316CE013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CC82C1-C197-82DD-742E-FCBBD02BD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615" y="727944"/>
            <a:ext cx="8016535" cy="48425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AEBE83-D681-FE2C-B0B2-A104A3B05E82}"/>
              </a:ext>
            </a:extLst>
          </p:cNvPr>
          <p:cNvSpPr txBox="1"/>
          <p:nvPr/>
        </p:nvSpPr>
        <p:spPr>
          <a:xfrm>
            <a:off x="887764" y="5530790"/>
            <a:ext cx="10326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https://insidecybersecurity.com/sites/insidecybersecurity.com/files/documents/2025/mar/cs2025_0066a.pdf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11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CD597-341A-549C-2386-9364B2D47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52401"/>
            <a:ext cx="9905998" cy="55245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58A9-3951-9A94-E6AA-F4178A995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704851"/>
            <a:ext cx="9905999" cy="563380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US Government Agencies are successfully using Vendor supplied attestation artifacts in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Each agency applies its own risk appetite, risk tolerance and threshold during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NERC ERO could offer industry “Trust Registry” Services to share trusted product information</a:t>
            </a:r>
          </a:p>
          <a:p>
            <a:r>
              <a:rPr lang="en-US" dirty="0">
                <a:solidFill>
                  <a:schemeClr val="bg1"/>
                </a:solidFill>
              </a:rPr>
              <a:t>The social benefits of a Trust Registry are significant; </a:t>
            </a:r>
          </a:p>
          <a:p>
            <a:pPr lvl="1"/>
            <a:r>
              <a:rPr lang="en-US" u="sng" dirty="0">
                <a:solidFill>
                  <a:srgbClr val="FFFF00"/>
                </a:solidFill>
              </a:rPr>
              <a:t>the buying public doesn't have to invest hours performing a risk assessment before buying a product </a:t>
            </a:r>
            <a:r>
              <a:rPr lang="en-US" dirty="0">
                <a:solidFill>
                  <a:schemeClr val="bg1"/>
                </a:solidFill>
              </a:rPr>
              <a:t>because a trusted party has already done the hard work and placed their evidence into the Trust Registry, where the product is registered as a "Trusted Product“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Prevents risky products from being installed</a:t>
            </a:r>
          </a:p>
          <a:p>
            <a:pPr lvl="1"/>
            <a:r>
              <a:rPr lang="en-US" u="sng" dirty="0">
                <a:solidFill>
                  <a:schemeClr val="bg1"/>
                </a:solidFill>
              </a:rPr>
              <a:t>Some insurance carriers providing cyber insurance policies may require covered entities </a:t>
            </a:r>
            <a:r>
              <a:rPr lang="en-US" u="sng" dirty="0">
                <a:solidFill>
                  <a:srgbClr val="FFFF00"/>
                </a:solidFill>
              </a:rPr>
              <a:t>to only use "Trusted Products" </a:t>
            </a:r>
            <a:r>
              <a:rPr lang="en-US" dirty="0">
                <a:solidFill>
                  <a:srgbClr val="FFFF00"/>
                </a:solidFill>
              </a:rPr>
              <a:t>in order to retain cyber-insurance policy coverage.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agencies may require attestations for </a:t>
            </a:r>
            <a:r>
              <a:rPr lang="en-US" u="sng" dirty="0">
                <a:solidFill>
                  <a:srgbClr val="FFFF00"/>
                </a:solidFill>
              </a:rPr>
              <a:t>"trusted products" that may be listed in a "Trust Registry"</a:t>
            </a:r>
            <a:r>
              <a:rPr lang="en-US" u="sng" dirty="0">
                <a:solidFill>
                  <a:schemeClr val="bg1"/>
                </a:solidFill>
              </a:rPr>
              <a:t> as part of procurement requirements, after passing a SCRM risk assessment per OMB M-22-18 </a:t>
            </a:r>
          </a:p>
          <a:p>
            <a:pPr lvl="1"/>
            <a:r>
              <a:rPr lang="en-US" dirty="0">
                <a:solidFill>
                  <a:srgbClr val="FFFF00"/>
                </a:solidFill>
              </a:rPr>
              <a:t>Government regulators may want to see proof in public disclosures that a party is using a "Trust Registry</a:t>
            </a:r>
            <a:r>
              <a:rPr lang="en-US" dirty="0">
                <a:solidFill>
                  <a:schemeClr val="bg1"/>
                </a:solidFill>
              </a:rPr>
              <a:t>" in their cyber-risk detection and cybersecurity governance process disclosures (SEC 10-K)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Some entities have already announced plans to check for "trusted products", such as </a:t>
            </a:r>
            <a:r>
              <a:rPr lang="en-US" dirty="0">
                <a:solidFill>
                  <a:srgbClr val="FFFF00"/>
                </a:solidFill>
              </a:rPr>
              <a:t>Apple; </a:t>
            </a:r>
            <a:r>
              <a:rPr lang="en-US" dirty="0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https://lnkd.in/esk-njnC</a:t>
            </a:r>
            <a:r>
              <a:rPr lang="en-US" dirty="0">
                <a:solidFill>
                  <a:schemeClr val="bg1"/>
                </a:solidFill>
              </a:rPr>
              <a:t> and the </a:t>
            </a:r>
            <a:r>
              <a:rPr lang="en-US" dirty="0">
                <a:solidFill>
                  <a:srgbClr val="FF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 Coast Guard NPRM</a:t>
            </a:r>
          </a:p>
          <a:p>
            <a:pPr lvl="1"/>
            <a:r>
              <a:rPr lang="en-US" dirty="0">
                <a:solidFill>
                  <a:srgbClr val="FF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Coast Guard Final Rule implementation Timeline </a:t>
            </a:r>
            <a:endParaRPr lang="en-US" dirty="0">
              <a:solidFill>
                <a:srgbClr val="FFFF00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The list of digital products that may be registered in a "Trust Registry" is very long including </a:t>
            </a:r>
            <a:r>
              <a:rPr lang="en-US" dirty="0">
                <a:solidFill>
                  <a:srgbClr val="FFFF00"/>
                </a:solidFill>
              </a:rPr>
              <a:t>everything from IoT devices to online Web API's to Cloud product offerings.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A12CC-4BAB-4BB9-088B-E5333635E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B093-DB46-1D29-671A-F79C5C192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199125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Demonstration Dashboard and Risk Assessment Sharing</a:t>
            </a:r>
          </a:p>
          <a:p>
            <a:r>
              <a:rPr lang="en-US" dirty="0">
                <a:solidFill>
                  <a:schemeClr val="bg1"/>
                </a:solidFill>
              </a:rPr>
              <a:t>How Does SAG-CTR™ work</a:t>
            </a:r>
          </a:p>
          <a:p>
            <a:r>
              <a:rPr lang="en-US" dirty="0">
                <a:solidFill>
                  <a:schemeClr val="bg1"/>
                </a:solidFill>
              </a:rPr>
              <a:t>CISA Software Acquisition Guide SCRM Best Practices</a:t>
            </a:r>
          </a:p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</a:rPr>
              <a:t>What is a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Trust Score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Summary Benefits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4/8/2025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7284-D37A-C4A9-2B33-07849096E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Demonstration SAG-CTR Dashboard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(Sharing Risk Assessments For Trusted Products)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470FE-8AD9-5012-B494-6CD66EA62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https://softwareassuranceguardian.com/SAGCTR/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BAD4F-BA89-B4E6-16A6-09C0EE129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7A7A-7099-6585-24DA-54895F6E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809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ACD2-61B7-B557-9273-80C107F9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21943"/>
            <a:ext cx="9905998" cy="9055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How Does SAG-CTR™ Work (Sharing Risk Assessments)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3F998-B08C-2FC8-9912-75F80B99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7612" y="1207363"/>
            <a:ext cx="9905999" cy="4509856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A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performs a comprehensive risk assessment (slide 5) </a:t>
            </a:r>
            <a:r>
              <a:rPr lang="en-US" sz="1600" dirty="0">
                <a:solidFill>
                  <a:schemeClr val="bg1"/>
                </a:solidFill>
              </a:rPr>
              <a:t>on a digital product (i.e. API, Software app, etc.) </a:t>
            </a:r>
            <a:r>
              <a:rPr lang="en-US" sz="1600" u="sng" dirty="0">
                <a:solidFill>
                  <a:schemeClr val="bg1"/>
                </a:solidFill>
              </a:rPr>
              <a:t>producing tamper-proof evidence of the findings along with a "trust score" SAGScore (TM)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trusted, authorized party submits a request to register a "Trust Declaration" for the trusted digital product </a:t>
            </a:r>
            <a:r>
              <a:rPr lang="en-US" sz="1600" dirty="0">
                <a:solidFill>
                  <a:schemeClr val="bg1"/>
                </a:solidFill>
              </a:rPr>
              <a:t>by </a:t>
            </a:r>
            <a:r>
              <a:rPr lang="en-US" sz="1600" u="sng" dirty="0">
                <a:solidFill>
                  <a:schemeClr val="bg1"/>
                </a:solidFill>
              </a:rPr>
              <a:t>supplying their evidence data to the "Trust Registry Gatekeeper“ (i.e., Transparency Service Operator) </a:t>
            </a:r>
          </a:p>
          <a:p>
            <a:pPr marL="457200" indent="-457200">
              <a:buAutoNum type="arabicPeriod"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1600" u="sng" dirty="0">
                <a:solidFill>
                  <a:schemeClr val="bg1"/>
                </a:solidFill>
              </a:rPr>
              <a:t>"Trust Registry" Gatekeeper examines the submitted evidence and verifies that the party submitting the evidence is a trusted, authorized party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rgbClr val="FFFF00"/>
                </a:solidFill>
              </a:rPr>
              <a:t>If the Gatekeeper determines that the risk assessment evidence meets the strict criteria to be recorded in the "Trust Registry", based on a Registration Policy</a:t>
            </a:r>
            <a:r>
              <a:rPr lang="en-US" sz="1600" u="sng" dirty="0">
                <a:solidFill>
                  <a:schemeClr val="bg1"/>
                </a:solidFill>
              </a:rPr>
              <a:t>, a secure product registration process is invoked</a:t>
            </a:r>
            <a:r>
              <a:rPr lang="en-US" sz="1600" dirty="0">
                <a:solidFill>
                  <a:schemeClr val="bg1"/>
                </a:solidFill>
              </a:rPr>
              <a:t>, </a:t>
            </a:r>
            <a:r>
              <a:rPr lang="en-US" sz="1600" dirty="0">
                <a:solidFill>
                  <a:srgbClr val="FFFF00"/>
                </a:solidFill>
              </a:rPr>
              <a:t>which makes the product "Trust Declaration" accessible to the public in SAG-CTR™ as a Cybersecurity Label with a SAGScore™</a:t>
            </a:r>
            <a:r>
              <a:rPr lang="en-US" sz="1600" dirty="0">
                <a:solidFill>
                  <a:schemeClr val="bg1"/>
                </a:solidFill>
              </a:rPr>
              <a:t>. </a:t>
            </a:r>
          </a:p>
          <a:p>
            <a:pPr marL="457200" indent="-457200">
              <a:buAutoNum type="arabicPeriod"/>
            </a:pPr>
            <a:r>
              <a:rPr lang="en-US" sz="1600" u="sng" dirty="0">
                <a:solidFill>
                  <a:schemeClr val="bg1"/>
                </a:solidFill>
              </a:rPr>
              <a:t>Anyone in 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the public can submit a query to the </a:t>
            </a:r>
            <a:r>
              <a:rPr lang="en-US" sz="1600" dirty="0">
                <a:solidFill>
                  <a:srgbClr val="FFFF00"/>
                </a:solidFill>
                <a:hlinkClick r:id="rId2"/>
              </a:rPr>
              <a:t>SAG-CTR™</a:t>
            </a:r>
            <a:r>
              <a:rPr lang="en-US" sz="1600" u="sng" dirty="0">
                <a:solidFill>
                  <a:schemeClr val="bg1"/>
                </a:solidFill>
                <a:hlinkClick r:id="rId2"/>
              </a:rPr>
              <a:t> "Trust Registry" </a:t>
            </a:r>
            <a:r>
              <a:rPr lang="en-US" sz="1600" u="sng" dirty="0">
                <a:solidFill>
                  <a:schemeClr val="bg1"/>
                </a:solidFill>
              </a:rPr>
              <a:t>to see the cybersecurity label for a product they are considering purchasing is listed in the "Trust Registry</a:t>
            </a:r>
            <a:r>
              <a:rPr lang="en-US" sz="1600" dirty="0">
                <a:solidFill>
                  <a:schemeClr val="bg1"/>
                </a:solidFill>
              </a:rPr>
              <a:t>"; the consumer makes a buying decision based on the information returned from the "Trust Registry" lookup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4AE1F-5B97-3FC2-0F7D-8A71F1D5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A604D-A2EA-0C7E-5954-6AA47B8A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Copyright Business Cyber Guardian™ (BCG) 2018-2025</a:t>
            </a:r>
          </a:p>
        </p:txBody>
      </p:sp>
    </p:spTree>
    <p:extLst>
      <p:ext uri="{BB962C8B-B14F-4D97-AF65-F5344CB8AC3E}">
        <p14:creationId xmlns:p14="http://schemas.microsoft.com/office/powerpoint/2010/main" val="4146882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703F-075C-2E52-5CFE-44CD839A0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759" y="719091"/>
            <a:ext cx="10514968" cy="80786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CISA Software Acquisition Guide SCRM Best Practices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FBB0D-715A-695B-142B-405FE0BD6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05017"/>
            <a:ext cx="9905999" cy="4486184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Guiding Principles;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Secure by Design/Default/Demand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Developed by </a:t>
            </a:r>
            <a:r>
              <a:rPr lang="en-US" dirty="0">
                <a:solidFill>
                  <a:schemeClr val="bg1"/>
                </a:solidFill>
                <a:hlinkClick r:id="rId3"/>
              </a:rPr>
              <a:t>CISA ICT_SCRM Task Force Members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  <a:hlinkClick r:id="rId4"/>
              </a:rPr>
              <a:t>NASA leading implementation </a:t>
            </a:r>
            <a:r>
              <a:rPr lang="en-US" dirty="0">
                <a:solidFill>
                  <a:schemeClr val="bg1"/>
                </a:solidFill>
              </a:rPr>
              <a:t>using attestations and artifacts</a:t>
            </a:r>
          </a:p>
          <a:p>
            <a:r>
              <a:rPr lang="en-US" dirty="0">
                <a:solidFill>
                  <a:schemeClr val="bg1"/>
                </a:solidFill>
                <a:hlinkClick r:id="rId5"/>
              </a:rPr>
              <a:t>Attestations and Artifacts are used in risk assessment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en-US" b="1" u="sng" dirty="0">
                <a:solidFill>
                  <a:schemeClr val="bg1"/>
                </a:solidFill>
              </a:rPr>
              <a:t>Tell us what you do Mr. Vendor and we’ll decide if it’s good enough for our needs</a:t>
            </a:r>
            <a:r>
              <a:rPr lang="en-US" dirty="0">
                <a:solidFill>
                  <a:schemeClr val="bg1"/>
                </a:solidFill>
              </a:rPr>
              <a:t>” </a:t>
            </a:r>
          </a:p>
          <a:p>
            <a:pPr lvl="1"/>
            <a:r>
              <a:rPr lang="en-US" dirty="0">
                <a:solidFill>
                  <a:schemeClr val="bg1"/>
                </a:solidFill>
                <a:hlinkClick r:id="rId6" action="ppaction://hlinkfile"/>
              </a:rPr>
              <a:t>DOE Secure Software Attestation Form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All products </a:t>
            </a:r>
            <a:r>
              <a:rPr lang="en-US" dirty="0">
                <a:solidFill>
                  <a:schemeClr val="bg1"/>
                </a:solidFill>
                <a:hlinkClick r:id="rId7"/>
              </a:rPr>
              <a:t>MUST pass risk assessment per OMB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linkClick r:id="rId8"/>
              </a:rPr>
              <a:t>GSA</a:t>
            </a:r>
            <a:r>
              <a:rPr lang="en-US" dirty="0">
                <a:solidFill>
                  <a:schemeClr val="bg1"/>
                </a:solidFill>
              </a:rPr>
              <a:t>/</a:t>
            </a:r>
            <a:r>
              <a:rPr lang="en-US" dirty="0">
                <a:solidFill>
                  <a:schemeClr val="bg1"/>
                </a:solidFill>
                <a:hlinkClick r:id="rId9"/>
              </a:rPr>
              <a:t>NASA</a:t>
            </a:r>
            <a:r>
              <a:rPr lang="en-US" dirty="0">
                <a:solidFill>
                  <a:schemeClr val="bg1"/>
                </a:solidFill>
              </a:rPr>
              <a:t>; FAR changes coming</a:t>
            </a:r>
          </a:p>
          <a:p>
            <a:r>
              <a:rPr lang="en-US" dirty="0">
                <a:solidFill>
                  <a:schemeClr val="bg1"/>
                </a:solidFill>
                <a:hlinkClick r:id="rId10"/>
              </a:rPr>
              <a:t>NIST Guidance </a:t>
            </a:r>
            <a:r>
              <a:rPr lang="en-US" dirty="0">
                <a:solidFill>
                  <a:schemeClr val="bg1"/>
                </a:solidFill>
              </a:rPr>
              <a:t>provides the SCRM risk assessment practices to implement (embedded in CISA Software Acquisition Guide)</a:t>
            </a:r>
          </a:p>
          <a:p>
            <a:r>
              <a:rPr lang="en-US" dirty="0">
                <a:solidFill>
                  <a:schemeClr val="bg1"/>
                </a:solidFill>
              </a:rPr>
              <a:t>Provides a method to verify software product integrity and authenticity (CIP-010 requirement)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B7A70-08AD-0600-56EB-2E59FDF2F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B375E-DAC7-B649-6E83-30F425B50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8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A68F-5D49-8EB9-E8D0-DD9CF8F14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6095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CISA SAG Spreadsheet Attestation artifact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A05C-53DA-884F-7998-6CB95131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8DF11-2E0F-0941-2CDA-92E3F9553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01A7F2-42C4-AB97-C43B-28D173BA2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705" y="600542"/>
            <a:ext cx="9905998" cy="534586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77D11907-715B-F633-3FEE-D7CBAA0CA93B}"/>
              </a:ext>
            </a:extLst>
          </p:cNvPr>
          <p:cNvSpPr/>
          <p:nvPr/>
        </p:nvSpPr>
        <p:spPr>
          <a:xfrm>
            <a:off x="3480047" y="5619565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0E5EFC-9CCC-EC5E-EFCD-44D934AA1FEA}"/>
              </a:ext>
            </a:extLst>
          </p:cNvPr>
          <p:cNvSpPr/>
          <p:nvPr/>
        </p:nvSpPr>
        <p:spPr>
          <a:xfrm>
            <a:off x="4385569" y="5610431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1BE681C-CA7D-7F80-6293-808561B772F3}"/>
              </a:ext>
            </a:extLst>
          </p:cNvPr>
          <p:cNvSpPr/>
          <p:nvPr/>
        </p:nvSpPr>
        <p:spPr>
          <a:xfrm>
            <a:off x="6703616" y="5610432"/>
            <a:ext cx="1377006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4F8D00-1EFC-5CBE-2377-0A57D500A88D}"/>
              </a:ext>
            </a:extLst>
          </p:cNvPr>
          <p:cNvSpPr/>
          <p:nvPr/>
        </p:nvSpPr>
        <p:spPr>
          <a:xfrm>
            <a:off x="8080622" y="5646459"/>
            <a:ext cx="932155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26D065B-BCBF-0AA6-E4AB-32B49DCA94BA}"/>
              </a:ext>
            </a:extLst>
          </p:cNvPr>
          <p:cNvSpPr/>
          <p:nvPr/>
        </p:nvSpPr>
        <p:spPr>
          <a:xfrm>
            <a:off x="5337437" y="5619565"/>
            <a:ext cx="1489600" cy="3651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65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1F8849-8943-3D77-A60F-ACEC71355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A8FB8-A32E-AF0C-611E-47458822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Copyright Business Cyber Guardian™ (BCG) 2018-2025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01E63DD-523A-BFE9-33DF-CAB14A42FF17}"/>
              </a:ext>
            </a:extLst>
          </p:cNvPr>
          <p:cNvSpPr txBox="1">
            <a:spLocks/>
          </p:cNvSpPr>
          <p:nvPr/>
        </p:nvSpPr>
        <p:spPr>
          <a:xfrm>
            <a:off x="1141413" y="115410"/>
            <a:ext cx="9905998" cy="941033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hlinkClick r:id="rId2"/>
              </a:rPr>
              <a:t>Software Supply Chain Risk Detection Process</a:t>
            </a:r>
            <a:r>
              <a:rPr lang="en-US" dirty="0">
                <a:solidFill>
                  <a:schemeClr val="bg1"/>
                </a:solidFill>
              </a:rPr>
              <a:t> Following NIST Guidance and CISA BEST PRACTICES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438454A4-52EB-D630-9951-B56144D56284}"/>
              </a:ext>
            </a:extLst>
          </p:cNvPr>
          <p:cNvSpPr txBox="1">
            <a:spLocks/>
          </p:cNvSpPr>
          <p:nvPr/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422B43-45D4-4608-9F03-122930498C43}" type="datetime1">
              <a:rPr lang="en-US" smtClean="0"/>
              <a:pPr/>
              <a:t>4/8/2025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ED5B6D6-B0A1-8B38-F6B0-1D83FEA8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79B74A-BB52-BFDC-58B4-7CAE5CC905B1}"/>
              </a:ext>
            </a:extLst>
          </p:cNvPr>
          <p:cNvSpPr/>
          <p:nvPr/>
        </p:nvSpPr>
        <p:spPr>
          <a:xfrm>
            <a:off x="1686757" y="1056443"/>
            <a:ext cx="8253837" cy="4893726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product introspection and process SBOM 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Download Server Source Location/Certificate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Virus Scan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Verify Digital Signature of software object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CISA KEV detection and Vulnerability (CVE) Search using NIST NVD and Vendor supplied Attestation data (SBOM VDR)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</a:t>
            </a:r>
            <a:r>
              <a:rPr lang="en-US" dirty="0">
                <a:solidFill>
                  <a:schemeClr val="tx1"/>
                </a:solidFill>
                <a:hlinkClick r:id="rId3"/>
              </a:rPr>
              <a:t>Vendor Verification using Attestation data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Perform Provenance Check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SAGScore™ (Trustworthiness Score)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Generate Risk Assessment and Detection Evidence Data and Final Report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Save evidence data in a tamper-proof form in SAG-CTR ™ and submit “Trust Declaration” (Statement) to “Trust Registry”, SAG-CTR™</a:t>
            </a:r>
          </a:p>
        </p:txBody>
      </p:sp>
    </p:spTree>
    <p:extLst>
      <p:ext uri="{BB962C8B-B14F-4D97-AF65-F5344CB8AC3E}">
        <p14:creationId xmlns:p14="http://schemas.microsoft.com/office/powerpoint/2010/main" val="3057630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3E648-7656-BA03-C6FF-D6FABDF2C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0"/>
            <a:ext cx="9905998" cy="790575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Risk Assessment Final Report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3F407-BE3D-30B4-DAE5-27B5ED003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D4E57-2006-A7ED-BEAB-92BDE96E8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0D063D-C99A-BEE2-98C8-E34D867BC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612" y="799240"/>
            <a:ext cx="3460681" cy="46101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AB4B7F-D380-E564-BA12-145F231D2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142" y="799240"/>
            <a:ext cx="3226457" cy="4610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E83CA92-F8FE-AFD1-508D-974DAE0AFC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599" y="799240"/>
            <a:ext cx="3757526" cy="1822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6001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F888-1F94-3042-5826-731F78D1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63984"/>
            <a:ext cx="9905998" cy="96766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 Trust Registry (</a:t>
            </a:r>
            <a:r>
              <a:rPr lang="en-US" dirty="0">
                <a:solidFill>
                  <a:schemeClr val="bg1"/>
                </a:solidFill>
                <a:hlinkClick r:id="rId2"/>
              </a:rPr>
              <a:t>IETF SCITT CONCEPT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F8457-A02C-807F-236E-F05DA084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31650"/>
            <a:ext cx="9905999" cy="4459551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Lists “Trusted Products” that have passed a SCRM risk assessment</a:t>
            </a:r>
          </a:p>
          <a:p>
            <a:r>
              <a:rPr lang="en-US" dirty="0">
                <a:solidFill>
                  <a:schemeClr val="bg1"/>
                </a:solidFill>
              </a:rPr>
              <a:t>Repository of verified trusted statements “Trust Declarations”</a:t>
            </a:r>
          </a:p>
          <a:p>
            <a:r>
              <a:rPr lang="en-US" dirty="0">
                <a:solidFill>
                  <a:schemeClr val="bg1"/>
                </a:solidFill>
              </a:rPr>
              <a:t>Produced by an authorized signatory (Issuer), see </a:t>
            </a:r>
            <a:r>
              <a:rPr lang="en-US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IETF SCITT architecture </a:t>
            </a:r>
            <a:r>
              <a:rPr lang="en-US" dirty="0">
                <a:solidFill>
                  <a:schemeClr val="bg1"/>
                </a:solidFill>
              </a:rPr>
              <a:t>for details</a:t>
            </a:r>
          </a:p>
          <a:p>
            <a:r>
              <a:rPr lang="en-US" dirty="0">
                <a:solidFill>
                  <a:schemeClr val="bg1"/>
                </a:solidFill>
              </a:rPr>
              <a:t>Akin to a Registry of Deeds, people trust what’s in the Registry</a:t>
            </a:r>
          </a:p>
          <a:p>
            <a:r>
              <a:rPr lang="en-US" dirty="0">
                <a:solidFill>
                  <a:schemeClr val="bg1"/>
                </a:solidFill>
              </a:rPr>
              <a:t>A high Integrity registration policy process prevents unauthorized parties from placing Software Product “Trust Declarations” in the Trust Registry</a:t>
            </a:r>
          </a:p>
          <a:p>
            <a:r>
              <a:rPr lang="en-US" dirty="0">
                <a:solidFill>
                  <a:schemeClr val="bg1"/>
                </a:solidFill>
              </a:rPr>
              <a:t>Trust Registry “Registration Policies” are implemented and enforced by the Trust Registry “Gatekeeper” within the Transparency Service Provider</a:t>
            </a:r>
          </a:p>
          <a:p>
            <a:r>
              <a:rPr lang="en-US" dirty="0">
                <a:solidFill>
                  <a:schemeClr val="bg1"/>
                </a:solidFill>
              </a:rPr>
              <a:t>SAG-CTR™ is the Software Product Trust Registry operated by</a:t>
            </a:r>
          </a:p>
          <a:p>
            <a:r>
              <a:rPr lang="en-US" dirty="0">
                <a:solidFill>
                  <a:schemeClr val="bg1"/>
                </a:solidFill>
              </a:rPr>
              <a:t>Runs on the AWS cloud under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SoftwareAssuranceGuardian.com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141D0-DBB1-2CB0-EAF8-4A7C595CF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>
                <a:solidFill>
                  <a:schemeClr val="bg1"/>
                </a:solidFill>
              </a:rPr>
              <a:t>4/8/2025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DF5F0-07F5-47F8-67CF-3B44255C7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FC51F7-BD19-46D7-B89F-C4B80572D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1440" y="4808746"/>
            <a:ext cx="943257" cy="461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84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1578</TotalTime>
  <Words>1212</Words>
  <Application>Microsoft Office PowerPoint</Application>
  <PresentationFormat>Widescreen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Tw Cen MT</vt:lpstr>
      <vt:lpstr>Circuit</vt:lpstr>
      <vt:lpstr>CISA SCRM BEST PRACTICES  SAG-CTR™ Trust Registry</vt:lpstr>
      <vt:lpstr>Agenda</vt:lpstr>
      <vt:lpstr>Demonstration SAG-CTR Dashboard  (Sharing Risk Assessments For Trusted Products)</vt:lpstr>
      <vt:lpstr>How Does SAG-CTR™ Work (Sharing Risk Assessments)</vt:lpstr>
      <vt:lpstr>CISA Software Acquisition Guide SCRM Best Practices </vt:lpstr>
      <vt:lpstr>CISA SAG Spreadsheet Attestation artifact</vt:lpstr>
      <vt:lpstr>PowerPoint Presentation</vt:lpstr>
      <vt:lpstr>Risk Assessment Final Report</vt:lpstr>
      <vt:lpstr>What is a Trust Registry (IETF SCITT CONCEPT)</vt:lpstr>
      <vt:lpstr>What is a “Trust Score” </vt:lpstr>
      <vt:lpstr>DOD Also uSing trust scores in cmmc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88</cp:revision>
  <dcterms:created xsi:type="dcterms:W3CDTF">2025-03-06T22:03:45Z</dcterms:created>
  <dcterms:modified xsi:type="dcterms:W3CDTF">2025-04-08T12:25:53Z</dcterms:modified>
</cp:coreProperties>
</file>