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2"/>
  </p:notesMasterIdLst>
  <p:sldIdLst>
    <p:sldId id="256" r:id="rId2"/>
    <p:sldId id="257" r:id="rId3"/>
    <p:sldId id="278" r:id="rId4"/>
    <p:sldId id="271" r:id="rId5"/>
    <p:sldId id="272" r:id="rId6"/>
    <p:sldId id="260" r:id="rId7"/>
    <p:sldId id="273" r:id="rId8"/>
    <p:sldId id="274" r:id="rId9"/>
    <p:sldId id="275" r:id="rId10"/>
    <p:sldId id="2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F154-A91C-429A-8ED2-1B68FA844ED0}"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BD2ED-A087-4B5B-8806-E15D30A545BB}" type="slidenum">
              <a:rPr lang="en-US" smtClean="0"/>
              <a:t>‹#›</a:t>
            </a:fld>
            <a:endParaRPr lang="en-US"/>
          </a:p>
        </p:txBody>
      </p:sp>
    </p:spTree>
    <p:extLst>
      <p:ext uri="{BB962C8B-B14F-4D97-AF65-F5344CB8AC3E}">
        <p14:creationId xmlns:p14="http://schemas.microsoft.com/office/powerpoint/2010/main" val="3048863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3C23EF7-CA5A-4092-B017-4F92BEF6D991}" type="datetime1">
              <a:rPr lang="en-US" smtClean="0"/>
              <a:t>1/20/2021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650350-581E-4346-835C-1F796E36E76F}"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FD62F687-C0CA-4147-82FA-A5E0A050E7CD}"/>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787B18-FF3E-4EAD-8CCC-C203DABCC6BB}"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A5BD1BDE-603B-453D-A0B8-28B2F9985870}"/>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218B08-822D-4A3A-B5BF-6A23D6485C03}"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Picture 9">
            <a:extLst>
              <a:ext uri="{FF2B5EF4-FFF2-40B4-BE49-F238E27FC236}">
                <a16:creationId xmlns:a16="http://schemas.microsoft.com/office/drawing/2014/main" id="{84B1B3E2-26E7-4C21-A46D-EA973AAC7612}"/>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C23FEF-780E-46F1-B46E-1EEE827B91EA}"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B51B9172-F38D-44CC-8336-FD81A5643A03}"/>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78DFE82-5D74-4089-B709-E4E80AF66685}"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3" name="Picture 12">
            <a:extLst>
              <a:ext uri="{FF2B5EF4-FFF2-40B4-BE49-F238E27FC236}">
                <a16:creationId xmlns:a16="http://schemas.microsoft.com/office/drawing/2014/main" id="{D220E50F-AE0F-4A91-BBAE-7C4493FF62F8}"/>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C4A8D0-2AD8-4756-BC58-43FDF09EDFF0}"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a:extLst>
              <a:ext uri="{FF2B5EF4-FFF2-40B4-BE49-F238E27FC236}">
                <a16:creationId xmlns:a16="http://schemas.microsoft.com/office/drawing/2014/main" id="{1E4DB418-04A5-4C0A-B4B8-E1918F41688D}"/>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BFA5B-1631-42B0-9385-35599CFD4C18}"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a:extLst>
              <a:ext uri="{FF2B5EF4-FFF2-40B4-BE49-F238E27FC236}">
                <a16:creationId xmlns:a16="http://schemas.microsoft.com/office/drawing/2014/main" id="{D247B995-351C-41AA-BDAF-2EDE44143CA2}"/>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8637D6-BCFC-48D1-BF53-0AD8EB2763CC}"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a:extLst>
              <a:ext uri="{FF2B5EF4-FFF2-40B4-BE49-F238E27FC236}">
                <a16:creationId xmlns:a16="http://schemas.microsoft.com/office/drawing/2014/main" id="{669F4ED9-0E31-466D-B3CE-DBB2F1F56380}"/>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41411" y="2341560"/>
            <a:ext cx="99059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2DE67-9878-4B98-BBB2-CEF8BE915254}"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16343171-D490-4446-840E-18418F178272}"/>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F3ECC4-EB7F-4174-9036-6E18B62D78EA}"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8D775B-EE3D-4C44-A048-E622ADFBA545}"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34AA5DBB-2AA7-4F34-B397-E1E3683D8DD4}"/>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659C-F7FE-4005-A8DF-7F5EFE440D50}" type="datetime1">
              <a:rPr lang="en-US" smtClean="0"/>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0" name="Picture 9">
            <a:extLst>
              <a:ext uri="{FF2B5EF4-FFF2-40B4-BE49-F238E27FC236}">
                <a16:creationId xmlns:a16="http://schemas.microsoft.com/office/drawing/2014/main" id="{A5971D45-22E7-44AD-AE6A-E62AACA31AE3}"/>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9DDC8-B656-4AB6-B0E5-BE31CFAAE1F2}"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6" name="Picture 5">
            <a:extLst>
              <a:ext uri="{FF2B5EF4-FFF2-40B4-BE49-F238E27FC236}">
                <a16:creationId xmlns:a16="http://schemas.microsoft.com/office/drawing/2014/main" id="{65843FDA-25F5-4B41-8C50-BC46D909B6E5}"/>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26D03-D80A-4971-AD17-77EBE4A8CD18}" type="datetime1">
              <a:rPr lang="en-US" smtClean="0"/>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pic>
        <p:nvPicPr>
          <p:cNvPr id="5" name="Picture 4">
            <a:extLst>
              <a:ext uri="{FF2B5EF4-FFF2-40B4-BE49-F238E27FC236}">
                <a16:creationId xmlns:a16="http://schemas.microsoft.com/office/drawing/2014/main" id="{5F73BCC0-57E8-47C4-B482-089A6B5B2C42}"/>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73A7C9-DC18-4A56-AC7B-E9453B21A5B7}"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18216EAB-0B57-4566-87BC-DCE45EC527B1}"/>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1A0D6A-DDDC-46A2-8D0E-23928D86D681}"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842EAD2D-4200-4755-AA06-4C91F2A2C755}"/>
              </a:ext>
            </a:extLst>
          </p:cNvPr>
          <p:cNvPicPr>
            <a:picLocks noChangeAspect="1"/>
          </p:cNvPicPr>
          <p:nvPr userDrawn="1"/>
        </p:nvPicPr>
        <p:blipFill>
          <a:blip r:embed="rId2"/>
          <a:stretch>
            <a:fillRect/>
          </a:stretch>
        </p:blipFill>
        <p:spPr>
          <a:xfrm>
            <a:off x="1" y="6009900"/>
            <a:ext cx="2442754" cy="79933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7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2C8491-E4AA-45D4-8BF9-C58E5138D0DD}" type="datetime1">
              <a:rPr lang="en-US" smtClean="0"/>
              <a:t>1/20/2021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reliableenergyanalytic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hyperlink" Target="http://www.mytravelife.com/itinerario-new-england-usa-mynewenglandlife/" TargetMode="External"/><Relationship Id="rId7" Type="http://schemas.openxmlformats.org/officeDocument/2006/relationships/hyperlink" Target="http://thenewenglandbrawler.wordpress.com/2012/11/02/mapping-the-new-england-mma-area/" TargetMode="External"/><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0.gif"/><Relationship Id="rId5" Type="http://schemas.openxmlformats.org/officeDocument/2006/relationships/hyperlink" Target="https://en.wikipedia.org/wiki/File:Bid_logo.svg"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energycentral.com/c/cp/method-properly-value-solar-and-wind-resources-wholesale-capacity-markets-across" TargetMode="External"/><Relationship Id="rId2" Type="http://schemas.openxmlformats.org/officeDocument/2006/relationships/hyperlink" Target="https://www.energycentral.com/c/em/2019-insights-just-time-capacity-acquisition-through-always-capacity-exchange" TargetMode="External"/><Relationship Id="rId1" Type="http://schemas.openxmlformats.org/officeDocument/2006/relationships/slideLayout" Target="../slideLayouts/slideLayout2.xml"/><Relationship Id="rId6" Type="http://schemas.openxmlformats.org/officeDocument/2006/relationships/hyperlink" Target="https://www.energycentral.com/c/cp/it%E2%80%99s-time-give-traders-energy-suppliers-and-green-buyers-google-and-budweiser" TargetMode="External"/><Relationship Id="rId5" Type="http://schemas.openxmlformats.org/officeDocument/2006/relationships/hyperlink" Target="https://www.energycentral.com/c/em/factoring-behind-meter-generation-demand-forecast-algorithm-iso-new-england-and" TargetMode="External"/><Relationship Id="rId4" Type="http://schemas.openxmlformats.org/officeDocument/2006/relationships/hyperlink" Target="https://www.energycentral.com/c/em/does-forecast-peak-demand-forecast-peak-consumer-demand-n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hyperlink" Target="https://www.samuelecorona.com/come-prendere-una-decisione-rapidamente/" TargetMode="External"/><Relationship Id="rId3" Type="http://schemas.openxmlformats.org/officeDocument/2006/relationships/hyperlink" Target="http://www.metiers-du-web.com/le-recrutement-2-0-change-avec-les-nouveautes-linkedin/" TargetMode="External"/><Relationship Id="rId7" Type="http://schemas.openxmlformats.org/officeDocument/2006/relationships/hyperlink" Target="http://www.flickr.com/photos/republicanconference/3573510336/" TargetMode="External"/><Relationship Id="rId12"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hyperlink" Target="https://commons.wikimedia.org/wiki/File:Secretary_Kerry_Greets_Patriots_Coach_Belichick,_Owner_Kraft_Following_White_House_Celebration_of_Super_Bowl_Win_(17061137710)_(cropped).jpg" TargetMode="External"/><Relationship Id="rId5" Type="http://schemas.openxmlformats.org/officeDocument/2006/relationships/hyperlink" Target="http://www.energyandpolicy.org/2014-midterm-election-results-implications-for-energy-policies" TargetMode="External"/><Relationship Id="rId10" Type="http://schemas.openxmlformats.org/officeDocument/2006/relationships/image" Target="../media/image8.jpg"/><Relationship Id="rId4" Type="http://schemas.openxmlformats.org/officeDocument/2006/relationships/image" Target="../media/image5.jpg"/><Relationship Id="rId9" Type="http://schemas.openxmlformats.org/officeDocument/2006/relationships/hyperlink" Target="http://ovencedornews.blogspot.com.br/2013/06/os-maiores-humoristas-da-historia.htm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hyperlink" Target="https://commons.wikimedia.org/wiki/File:Secretary_Kerry_Greets_Patriots_Coach_Belichick,_Owner_Kraft_Following_White_House_Celebration_of_Super_Bowl_Win_(17061137710)_(cropped).jpg" TargetMode="External"/><Relationship Id="rId3" Type="http://schemas.openxmlformats.org/officeDocument/2006/relationships/hyperlink" Target="http://www.metiers-du-web.com/le-recrutement-2-0-change-avec-les-nouveautes-linkedin/" TargetMode="External"/><Relationship Id="rId7" Type="http://schemas.openxmlformats.org/officeDocument/2006/relationships/hyperlink" Target="http://www.energyandpolicy.org/2014-midterm-election-results-implications-for-energy-policies" TargetMode="External"/><Relationship Id="rId12"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hyperlink" Target="http://www.traveldivastories.com/2009_10_01_archive.html" TargetMode="External"/><Relationship Id="rId5" Type="http://schemas.openxmlformats.org/officeDocument/2006/relationships/hyperlink" Target="https://www.samuelecorona.com/come-prendere-una-decisione-rapidamente/" TargetMode="External"/><Relationship Id="rId15" Type="http://schemas.openxmlformats.org/officeDocument/2006/relationships/hyperlink" Target="http://pngimg.com/download/21539" TargetMode="External"/><Relationship Id="rId10" Type="http://schemas.openxmlformats.org/officeDocument/2006/relationships/image" Target="../media/image11.gif"/><Relationship Id="rId4" Type="http://schemas.openxmlformats.org/officeDocument/2006/relationships/image" Target="../media/image9.jpg"/><Relationship Id="rId9" Type="http://schemas.openxmlformats.org/officeDocument/2006/relationships/hyperlink" Target="https://de.wikipedia.org/wiki/Gotthardbahn-Gesellschaft" TargetMode="Externa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energycentral.com/c/ec/aoce-helps-nepool-generators-receive-proper-valuation-and-saves-consumers" TargetMode="External"/><Relationship Id="rId2" Type="http://schemas.openxmlformats.org/officeDocument/2006/relationships/hyperlink" Target="https://energycentral.com/c/ec/achieving-new-england-state-energy-goals-within-aoce-nepool-wholesale-capacity" TargetMode="External"/><Relationship Id="rId1" Type="http://schemas.openxmlformats.org/officeDocument/2006/relationships/slideLayout" Target="../slideLayouts/slideLayout2.xml"/><Relationship Id="rId5" Type="http://schemas.openxmlformats.org/officeDocument/2006/relationships/hyperlink" Target="https://www.naesb.org/pdf4/weq_aplan100219w4.pdf" TargetMode="External"/><Relationship Id="rId4" Type="http://schemas.openxmlformats.org/officeDocument/2006/relationships/hyperlink" Target="https://energycentral.com/c/ec/how-does-aoce-help-isorto%E2%80%99s-acquire-adequate-grid-services-capacity-needed"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samuelecorona.com/come-prendere-una-decisione-rapidamente/" TargetMode="External"/><Relationship Id="rId7" Type="http://schemas.openxmlformats.org/officeDocument/2006/relationships/hyperlink" Target="https://de.wikipedia.org/wiki/Gotthardbahn-Gesellschaft" TargetMode="Externa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hyperlink" Target="https://en.wikipedia.org/wiki/File:Bid_logo.svg" TargetMode="External"/><Relationship Id="rId5" Type="http://schemas.openxmlformats.org/officeDocument/2006/relationships/hyperlink" Target="http://www.virtualwebestudio.com/prevision-de-aumento-en-ventas-online/#respond" TargetMode="External"/><Relationship Id="rId10" Type="http://schemas.openxmlformats.org/officeDocument/2006/relationships/image" Target="../media/image15.png"/><Relationship Id="rId4" Type="http://schemas.openxmlformats.org/officeDocument/2006/relationships/image" Target="../media/image13.jpg"/><Relationship Id="rId9" Type="http://schemas.openxmlformats.org/officeDocument/2006/relationships/hyperlink" Target="https://openclipart.org/detail/3255/zielscheibe-target-ai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commons.wikimedia.org/wiki/File:Secretary_Kerry_Greets_Patriots_Coach_Belichick,_Owner_Kraft_Following_White_House_Celebration_of_Super_Bowl_Win_(17061137710)_(cropped).jpg" TargetMode="External"/><Relationship Id="rId3" Type="http://schemas.openxmlformats.org/officeDocument/2006/relationships/hyperlink" Target="https://www.samuelecorona.com/come-prendere-una-decisione-rapidamente/" TargetMode="External"/><Relationship Id="rId7" Type="http://schemas.openxmlformats.org/officeDocument/2006/relationships/hyperlink" Target="https://de.wikipedia.org/wiki/Gotthardbahn-Gesellschaft" TargetMode="External"/><Relationship Id="rId12"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hyperlink" Target="http://www.groundreport.com/top-5-marketing-strategies-customer-satisfaction/" TargetMode="External"/><Relationship Id="rId5" Type="http://schemas.openxmlformats.org/officeDocument/2006/relationships/hyperlink" Target="http://www.energyandpolicy.org/2014-midterm-election-results-implications-for-energy-policies" TargetMode="External"/><Relationship Id="rId10" Type="http://schemas.openxmlformats.org/officeDocument/2006/relationships/image" Target="../media/image16.jpg"/><Relationship Id="rId4" Type="http://schemas.openxmlformats.org/officeDocument/2006/relationships/image" Target="../media/image5.jpg"/><Relationship Id="rId9" Type="http://schemas.openxmlformats.org/officeDocument/2006/relationships/hyperlink" Target="http://pngimg.com/download/21539"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metiers-du-web.com/le-recrutement-2-0-change-avec-les-nouveautes-linkedin/" TargetMode="External"/><Relationship Id="rId7" Type="http://schemas.openxmlformats.org/officeDocument/2006/relationships/hyperlink" Target="https://de.wikipedia.org/wiki/Gotthardbahn-Gesellschaf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hyperlink" Target="http://brewminate.com/prospects-of-decline-and-hegemonic-shifts-for-the-west/" TargetMode="External"/><Relationship Id="rId5" Type="http://schemas.openxmlformats.org/officeDocument/2006/relationships/hyperlink" Target="http://www.energyandpolicy.org/2014-midterm-election-results-implications-for-energy-policies" TargetMode="External"/><Relationship Id="rId10" Type="http://schemas.openxmlformats.org/officeDocument/2006/relationships/image" Target="../media/image18.jpg"/><Relationship Id="rId4" Type="http://schemas.openxmlformats.org/officeDocument/2006/relationships/image" Target="../media/image5.jpg"/><Relationship Id="rId9" Type="http://schemas.openxmlformats.org/officeDocument/2006/relationships/hyperlink" Target="https://commons.wikimedia.org/wiki/File:AtomLabeledLarg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3F32-5344-4A78-BD00-AB284F957C2A}"/>
              </a:ext>
            </a:extLst>
          </p:cNvPr>
          <p:cNvSpPr>
            <a:spLocks noGrp="1"/>
          </p:cNvSpPr>
          <p:nvPr>
            <p:ph type="ctrTitle"/>
          </p:nvPr>
        </p:nvSpPr>
        <p:spPr>
          <a:xfrm>
            <a:off x="1876424" y="1122363"/>
            <a:ext cx="8791575" cy="1655762"/>
          </a:xfrm>
        </p:spPr>
        <p:txBody>
          <a:bodyPr>
            <a:normAutofit/>
          </a:bodyPr>
          <a:lstStyle/>
          <a:p>
            <a:pPr algn="ctr"/>
            <a:r>
              <a:rPr lang="en-US" sz="4000" dirty="0">
                <a:solidFill>
                  <a:schemeClr val="bg1"/>
                </a:solidFill>
              </a:rPr>
              <a:t>Always on capacity exchange (AOCE)</a:t>
            </a:r>
          </a:p>
        </p:txBody>
      </p:sp>
      <p:sp>
        <p:nvSpPr>
          <p:cNvPr id="3" name="Subtitle 2">
            <a:extLst>
              <a:ext uri="{FF2B5EF4-FFF2-40B4-BE49-F238E27FC236}">
                <a16:creationId xmlns:a16="http://schemas.microsoft.com/office/drawing/2014/main" id="{4166D967-0690-4747-9FAA-729263EBBC07}"/>
              </a:ext>
            </a:extLst>
          </p:cNvPr>
          <p:cNvSpPr>
            <a:spLocks noGrp="1"/>
          </p:cNvSpPr>
          <p:nvPr>
            <p:ph type="subTitle" idx="1"/>
          </p:nvPr>
        </p:nvSpPr>
        <p:spPr>
          <a:xfrm>
            <a:off x="1876424" y="2778125"/>
            <a:ext cx="8791575" cy="1143363"/>
          </a:xfrm>
        </p:spPr>
        <p:txBody>
          <a:bodyPr>
            <a:normAutofit/>
          </a:bodyPr>
          <a:lstStyle/>
          <a:p>
            <a:pPr algn="ctr"/>
            <a:r>
              <a:rPr lang="en-US" dirty="0">
                <a:solidFill>
                  <a:schemeClr val="bg1"/>
                </a:solidFill>
              </a:rPr>
              <a:t>Conceptual introduction/Strawman Proposal</a:t>
            </a:r>
          </a:p>
          <a:p>
            <a:pPr algn="ctr"/>
            <a:r>
              <a:rPr lang="en-US" dirty="0">
                <a:solidFill>
                  <a:schemeClr val="bg1"/>
                </a:solidFill>
              </a:rPr>
              <a:t>December 16, 2020</a:t>
            </a:r>
          </a:p>
        </p:txBody>
      </p:sp>
      <p:pic>
        <p:nvPicPr>
          <p:cNvPr id="7" name="Picture 6">
            <a:hlinkClick r:id="rId2"/>
            <a:extLst>
              <a:ext uri="{FF2B5EF4-FFF2-40B4-BE49-F238E27FC236}">
                <a16:creationId xmlns:a16="http://schemas.microsoft.com/office/drawing/2014/main" id="{5CFA663D-2F77-40BE-9F69-063F4E819C11}"/>
              </a:ext>
            </a:extLst>
          </p:cNvPr>
          <p:cNvPicPr>
            <a:picLocks noChangeAspect="1"/>
          </p:cNvPicPr>
          <p:nvPr/>
        </p:nvPicPr>
        <p:blipFill>
          <a:blip r:embed="rId3"/>
          <a:stretch>
            <a:fillRect/>
          </a:stretch>
        </p:blipFill>
        <p:spPr>
          <a:xfrm>
            <a:off x="4276471" y="3776140"/>
            <a:ext cx="3639058" cy="1190791"/>
          </a:xfrm>
          <a:prstGeom prst="rect">
            <a:avLst/>
          </a:prstGeom>
        </p:spPr>
      </p:pic>
      <p:sp>
        <p:nvSpPr>
          <p:cNvPr id="8" name="TextBox 7">
            <a:extLst>
              <a:ext uri="{FF2B5EF4-FFF2-40B4-BE49-F238E27FC236}">
                <a16:creationId xmlns:a16="http://schemas.microsoft.com/office/drawing/2014/main" id="{1A973689-7155-4A34-87D4-E06AE4D40215}"/>
              </a:ext>
            </a:extLst>
          </p:cNvPr>
          <p:cNvSpPr txBox="1"/>
          <p:nvPr/>
        </p:nvSpPr>
        <p:spPr>
          <a:xfrm>
            <a:off x="2067944" y="5020611"/>
            <a:ext cx="8099748" cy="584775"/>
          </a:xfrm>
          <a:prstGeom prst="rect">
            <a:avLst/>
          </a:prstGeom>
          <a:noFill/>
        </p:spPr>
        <p:txBody>
          <a:bodyPr wrap="square" rtlCol="0">
            <a:spAutoFit/>
          </a:bodyPr>
          <a:lstStyle/>
          <a:p>
            <a:r>
              <a:rPr lang="en-US" sz="3200" b="1" dirty="0">
                <a:solidFill>
                  <a:schemeClr val="bg1"/>
                </a:solidFill>
                <a:latin typeface="Castellar" panose="020A0402060406010301" pitchFamily="18" charset="0"/>
              </a:rPr>
              <a:t>Reliable Energy Analytics LLC</a:t>
            </a:r>
          </a:p>
        </p:txBody>
      </p:sp>
    </p:spTree>
    <p:extLst>
      <p:ext uri="{BB962C8B-B14F-4D97-AF65-F5344CB8AC3E}">
        <p14:creationId xmlns:p14="http://schemas.microsoft.com/office/powerpoint/2010/main" val="165319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3D26-BF4C-4DCC-8C08-C962B35920E1}"/>
              </a:ext>
            </a:extLst>
          </p:cNvPr>
          <p:cNvSpPr>
            <a:spLocks noGrp="1"/>
          </p:cNvSpPr>
          <p:nvPr>
            <p:ph type="title"/>
          </p:nvPr>
        </p:nvSpPr>
        <p:spPr>
          <a:xfrm>
            <a:off x="1141413" y="1"/>
            <a:ext cx="9905998" cy="815926"/>
          </a:xfrm>
        </p:spPr>
        <p:txBody>
          <a:bodyPr>
            <a:normAutofit fontScale="90000"/>
          </a:bodyPr>
          <a:lstStyle/>
          <a:p>
            <a:r>
              <a:rPr lang="en-US" dirty="0">
                <a:solidFill>
                  <a:schemeClr val="bg1"/>
                </a:solidFill>
              </a:rPr>
              <a:t>Capacity Charges to cover Capacity Payments</a:t>
            </a:r>
          </a:p>
        </p:txBody>
      </p:sp>
      <p:sp>
        <p:nvSpPr>
          <p:cNvPr id="4" name="Date Placeholder 3">
            <a:extLst>
              <a:ext uri="{FF2B5EF4-FFF2-40B4-BE49-F238E27FC236}">
                <a16:creationId xmlns:a16="http://schemas.microsoft.com/office/drawing/2014/main" id="{B1F74522-C934-4354-8E3E-2F0074E85C54}"/>
              </a:ext>
            </a:extLst>
          </p:cNvPr>
          <p:cNvSpPr>
            <a:spLocks noGrp="1"/>
          </p:cNvSpPr>
          <p:nvPr>
            <p:ph type="dt" sz="half" idx="10"/>
          </p:nvPr>
        </p:nvSpPr>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721E1856-F7E9-402D-9134-C66C78619123}"/>
              </a:ext>
            </a:extLst>
          </p:cNvPr>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20" name="Group 19">
            <a:extLst>
              <a:ext uri="{FF2B5EF4-FFF2-40B4-BE49-F238E27FC236}">
                <a16:creationId xmlns:a16="http://schemas.microsoft.com/office/drawing/2014/main" id="{0A2E3CFD-EFF0-4D7D-9C16-EEC042F8CD8D}"/>
              </a:ext>
            </a:extLst>
          </p:cNvPr>
          <p:cNvGrpSpPr/>
          <p:nvPr/>
        </p:nvGrpSpPr>
        <p:grpSpPr>
          <a:xfrm>
            <a:off x="4740831" y="1045437"/>
            <a:ext cx="3260840" cy="4524315"/>
            <a:chOff x="4346918" y="899006"/>
            <a:chExt cx="3757564" cy="4976907"/>
          </a:xfrm>
        </p:grpSpPr>
        <p:pic>
          <p:nvPicPr>
            <p:cNvPr id="11" name="Picture 10">
              <a:extLst>
                <a:ext uri="{FF2B5EF4-FFF2-40B4-BE49-F238E27FC236}">
                  <a16:creationId xmlns:a16="http://schemas.microsoft.com/office/drawing/2014/main" id="{BF7CBC70-F376-4F1D-A35D-2A40711D419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46918" y="899006"/>
              <a:ext cx="3757564" cy="4976907"/>
            </a:xfrm>
            <a:prstGeom prst="rect">
              <a:avLst/>
            </a:prstGeom>
          </p:spPr>
        </p:pic>
        <p:pic>
          <p:nvPicPr>
            <p:cNvPr id="14" name="Picture 13">
              <a:extLst>
                <a:ext uri="{FF2B5EF4-FFF2-40B4-BE49-F238E27FC236}">
                  <a16:creationId xmlns:a16="http://schemas.microsoft.com/office/drawing/2014/main" id="{0FAF1389-8E52-4520-8423-2FFE1A76117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517130" y="2083225"/>
              <a:ext cx="626527" cy="507566"/>
            </a:xfrm>
            <a:prstGeom prst="rect">
              <a:avLst/>
            </a:prstGeom>
          </p:spPr>
        </p:pic>
        <p:pic>
          <p:nvPicPr>
            <p:cNvPr id="15" name="Picture 14">
              <a:extLst>
                <a:ext uri="{FF2B5EF4-FFF2-40B4-BE49-F238E27FC236}">
                  <a16:creationId xmlns:a16="http://schemas.microsoft.com/office/drawing/2014/main" id="{DF00104F-12D4-4EFD-9A8A-5BD34AC3CCA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973403" y="3118741"/>
              <a:ext cx="626527" cy="507566"/>
            </a:xfrm>
            <a:prstGeom prst="rect">
              <a:avLst/>
            </a:prstGeom>
          </p:spPr>
        </p:pic>
        <p:pic>
          <p:nvPicPr>
            <p:cNvPr id="16" name="Picture 15">
              <a:extLst>
                <a:ext uri="{FF2B5EF4-FFF2-40B4-BE49-F238E27FC236}">
                  <a16:creationId xmlns:a16="http://schemas.microsoft.com/office/drawing/2014/main" id="{C670E5FD-A8C6-4D82-A455-F5EFDCD342A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67885" y="3836412"/>
              <a:ext cx="626527" cy="507566"/>
            </a:xfrm>
            <a:prstGeom prst="rect">
              <a:avLst/>
            </a:prstGeom>
          </p:spPr>
        </p:pic>
        <p:pic>
          <p:nvPicPr>
            <p:cNvPr id="17" name="Picture 16">
              <a:extLst>
                <a:ext uri="{FF2B5EF4-FFF2-40B4-BE49-F238E27FC236}">
                  <a16:creationId xmlns:a16="http://schemas.microsoft.com/office/drawing/2014/main" id="{7C686F10-35E1-4BA2-8F6E-BDD408AD972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203866" y="4479730"/>
              <a:ext cx="626527" cy="507566"/>
            </a:xfrm>
            <a:prstGeom prst="rect">
              <a:avLst/>
            </a:prstGeom>
          </p:spPr>
        </p:pic>
        <p:pic>
          <p:nvPicPr>
            <p:cNvPr id="18" name="Picture 17">
              <a:extLst>
                <a:ext uri="{FF2B5EF4-FFF2-40B4-BE49-F238E27FC236}">
                  <a16:creationId xmlns:a16="http://schemas.microsoft.com/office/drawing/2014/main" id="{7D681EEB-D101-4205-B306-4B4E75A0A6B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589127" y="4962119"/>
              <a:ext cx="626527" cy="507566"/>
            </a:xfrm>
            <a:prstGeom prst="rect">
              <a:avLst/>
            </a:prstGeom>
          </p:spPr>
        </p:pic>
        <p:pic>
          <p:nvPicPr>
            <p:cNvPr id="19" name="Picture 18">
              <a:extLst>
                <a:ext uri="{FF2B5EF4-FFF2-40B4-BE49-F238E27FC236}">
                  <a16:creationId xmlns:a16="http://schemas.microsoft.com/office/drawing/2014/main" id="{B40D76F0-11E1-4602-9F3D-B777E257DF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339518" y="5267925"/>
              <a:ext cx="626527" cy="507566"/>
            </a:xfrm>
            <a:prstGeom prst="rect">
              <a:avLst/>
            </a:prstGeom>
          </p:spPr>
        </p:pic>
      </p:grpSp>
      <p:sp>
        <p:nvSpPr>
          <p:cNvPr id="21" name="TextBox 20">
            <a:extLst>
              <a:ext uri="{FF2B5EF4-FFF2-40B4-BE49-F238E27FC236}">
                <a16:creationId xmlns:a16="http://schemas.microsoft.com/office/drawing/2014/main" id="{6D0D0BB9-6881-4D63-804E-C4CF4B6504F6}"/>
              </a:ext>
            </a:extLst>
          </p:cNvPr>
          <p:cNvSpPr txBox="1"/>
          <p:nvPr/>
        </p:nvSpPr>
        <p:spPr>
          <a:xfrm>
            <a:off x="998824" y="1015028"/>
            <a:ext cx="3854325" cy="4524315"/>
          </a:xfrm>
          <a:prstGeom prst="rect">
            <a:avLst/>
          </a:prstGeom>
          <a:noFill/>
        </p:spPr>
        <p:txBody>
          <a:bodyPr wrap="none" rtlCol="0">
            <a:spAutoFit/>
          </a:bodyPr>
          <a:lstStyle/>
          <a:p>
            <a:r>
              <a:rPr lang="en-US" dirty="0">
                <a:solidFill>
                  <a:schemeClr val="bg1"/>
                </a:solidFill>
              </a:rPr>
              <a:t>Capacity Charges are issued to Load </a:t>
            </a:r>
          </a:p>
          <a:p>
            <a:r>
              <a:rPr lang="en-US" dirty="0">
                <a:solidFill>
                  <a:schemeClr val="bg1"/>
                </a:solidFill>
              </a:rPr>
              <a:t>Serving Entities throughout a control </a:t>
            </a:r>
          </a:p>
          <a:p>
            <a:r>
              <a:rPr lang="en-US" dirty="0">
                <a:solidFill>
                  <a:schemeClr val="bg1"/>
                </a:solidFill>
              </a:rPr>
              <a:t>area for all capacity payments </a:t>
            </a:r>
          </a:p>
          <a:p>
            <a:r>
              <a:rPr lang="en-US" dirty="0">
                <a:solidFill>
                  <a:schemeClr val="bg1"/>
                </a:solidFill>
              </a:rPr>
              <a:t>made by an ISO servicing that area.</a:t>
            </a:r>
          </a:p>
          <a:p>
            <a:endParaRPr lang="en-US" dirty="0">
              <a:solidFill>
                <a:schemeClr val="bg1"/>
              </a:solidFill>
            </a:endParaRPr>
          </a:p>
          <a:p>
            <a:r>
              <a:rPr lang="en-US" b="1" u="sng" dirty="0">
                <a:solidFill>
                  <a:schemeClr val="bg1"/>
                </a:solidFill>
              </a:rPr>
              <a:t>Capacity Charges are allocated to </a:t>
            </a:r>
          </a:p>
          <a:p>
            <a:r>
              <a:rPr lang="en-US" b="1" u="sng" dirty="0">
                <a:solidFill>
                  <a:schemeClr val="bg1"/>
                </a:solidFill>
              </a:rPr>
              <a:t>LSE’s, based on the location specified </a:t>
            </a:r>
          </a:p>
          <a:p>
            <a:r>
              <a:rPr lang="en-US" b="1" u="sng" dirty="0">
                <a:solidFill>
                  <a:schemeClr val="bg1"/>
                </a:solidFill>
              </a:rPr>
              <a:t>in the (ACC/ISORB) Bids</a:t>
            </a:r>
          </a:p>
          <a:p>
            <a:endParaRPr lang="en-US" dirty="0">
              <a:solidFill>
                <a:schemeClr val="bg1"/>
              </a:solidFill>
            </a:endParaRPr>
          </a:p>
          <a:p>
            <a:r>
              <a:rPr lang="en-US" dirty="0">
                <a:solidFill>
                  <a:schemeClr val="bg1"/>
                </a:solidFill>
              </a:rPr>
              <a:t>Bids that apply to the entire </a:t>
            </a:r>
          </a:p>
          <a:p>
            <a:r>
              <a:rPr lang="en-US" dirty="0">
                <a:solidFill>
                  <a:schemeClr val="bg1"/>
                </a:solidFill>
              </a:rPr>
              <a:t>control area location will have their </a:t>
            </a:r>
          </a:p>
          <a:p>
            <a:r>
              <a:rPr lang="en-US" dirty="0">
                <a:solidFill>
                  <a:schemeClr val="bg1"/>
                </a:solidFill>
              </a:rPr>
              <a:t>Capacity Charges allocated to  </a:t>
            </a:r>
          </a:p>
          <a:p>
            <a:r>
              <a:rPr lang="en-US" dirty="0">
                <a:solidFill>
                  <a:schemeClr val="bg1"/>
                </a:solidFill>
              </a:rPr>
              <a:t>LSE’s based  on a fair and appropriate </a:t>
            </a:r>
          </a:p>
          <a:p>
            <a:r>
              <a:rPr lang="en-US" dirty="0">
                <a:solidFill>
                  <a:schemeClr val="bg1"/>
                </a:solidFill>
              </a:rPr>
              <a:t>allocation scheme,</a:t>
            </a:r>
          </a:p>
          <a:p>
            <a:r>
              <a:rPr lang="en-US" dirty="0">
                <a:solidFill>
                  <a:schemeClr val="bg1"/>
                </a:solidFill>
              </a:rPr>
              <a:t> i.e. proportion or nominal </a:t>
            </a:r>
          </a:p>
          <a:p>
            <a:r>
              <a:rPr lang="en-US" dirty="0">
                <a:solidFill>
                  <a:schemeClr val="bg1"/>
                </a:solidFill>
              </a:rPr>
              <a:t>load in the region </a:t>
            </a:r>
          </a:p>
        </p:txBody>
      </p:sp>
      <p:pic>
        <p:nvPicPr>
          <p:cNvPr id="24" name="Picture 23">
            <a:extLst>
              <a:ext uri="{FF2B5EF4-FFF2-40B4-BE49-F238E27FC236}">
                <a16:creationId xmlns:a16="http://schemas.microsoft.com/office/drawing/2014/main" id="{C7E1D4C2-1338-48E2-832C-FC8AAB05B75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140643" y="1015028"/>
            <a:ext cx="3577745" cy="4559545"/>
          </a:xfrm>
          <a:prstGeom prst="rect">
            <a:avLst/>
          </a:prstGeom>
        </p:spPr>
      </p:pic>
      <p:sp>
        <p:nvSpPr>
          <p:cNvPr id="25" name="TextBox 24">
            <a:extLst>
              <a:ext uri="{FF2B5EF4-FFF2-40B4-BE49-F238E27FC236}">
                <a16:creationId xmlns:a16="http://schemas.microsoft.com/office/drawing/2014/main" id="{B8B8EA58-616D-49A3-A314-8393A3CFC269}"/>
              </a:ext>
            </a:extLst>
          </p:cNvPr>
          <p:cNvSpPr txBox="1"/>
          <p:nvPr/>
        </p:nvSpPr>
        <p:spPr>
          <a:xfrm>
            <a:off x="8354956" y="5863010"/>
            <a:ext cx="3766530" cy="230832"/>
          </a:xfrm>
          <a:prstGeom prst="rect">
            <a:avLst/>
          </a:prstGeom>
          <a:noFill/>
        </p:spPr>
        <p:txBody>
          <a:bodyPr wrap="square" rtlCol="0">
            <a:spAutoFit/>
          </a:bodyPr>
          <a:lstStyle/>
          <a:p>
            <a:r>
              <a:rPr lang="en-US" sz="900">
                <a:hlinkClick r:id="rId7" tooltip="http://thenewenglandbrawler.wordpress.com/2012/11/02/mapping-the-new-england-mma-area/"/>
              </a:rPr>
              <a:t>This Photo</a:t>
            </a:r>
            <a:r>
              <a:rPr lang="en-US" sz="900"/>
              <a:t> by Unknown Author is licensed under </a:t>
            </a:r>
            <a:r>
              <a:rPr lang="en-US" sz="900">
                <a:hlinkClick r:id="rId8" tooltip="https://creativecommons.org/licenses/by-nc-sa/3.0/"/>
              </a:rPr>
              <a:t>CC BY-SA-NC</a:t>
            </a:r>
            <a:endParaRPr lang="en-US" sz="900"/>
          </a:p>
        </p:txBody>
      </p:sp>
      <p:pic>
        <p:nvPicPr>
          <p:cNvPr id="22" name="Picture 21">
            <a:extLst>
              <a:ext uri="{FF2B5EF4-FFF2-40B4-BE49-F238E27FC236}">
                <a16:creationId xmlns:a16="http://schemas.microsoft.com/office/drawing/2014/main" id="{9DA54C92-746D-4315-9596-5536794A940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54956" y="2822736"/>
            <a:ext cx="2935010" cy="2377730"/>
          </a:xfrm>
          <a:prstGeom prst="rect">
            <a:avLst/>
          </a:prstGeom>
        </p:spPr>
      </p:pic>
    </p:spTree>
    <p:extLst>
      <p:ext uri="{BB962C8B-B14F-4D97-AF65-F5344CB8AC3E}">
        <p14:creationId xmlns:p14="http://schemas.microsoft.com/office/powerpoint/2010/main" val="363183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75DD-EBEB-494C-B8E7-7AF066CCEE45}"/>
              </a:ext>
            </a:extLst>
          </p:cNvPr>
          <p:cNvSpPr>
            <a:spLocks noGrp="1"/>
          </p:cNvSpPr>
          <p:nvPr>
            <p:ph type="title"/>
          </p:nvPr>
        </p:nvSpPr>
        <p:spPr>
          <a:xfrm>
            <a:off x="1141413" y="66260"/>
            <a:ext cx="9905998" cy="1095863"/>
          </a:xfrm>
        </p:spPr>
        <p:txBody>
          <a:bodyPr>
            <a:normAutofit/>
          </a:bodyPr>
          <a:lstStyle/>
          <a:p>
            <a:r>
              <a:rPr lang="en-US" dirty="0">
                <a:hlinkClick r:id="rId2"/>
              </a:rPr>
              <a:t>What is an </a:t>
            </a:r>
            <a:r>
              <a:rPr lang="en-US" dirty="0" err="1">
                <a:hlinkClick r:id="rId2"/>
              </a:rPr>
              <a:t>aoce</a:t>
            </a:r>
            <a:r>
              <a:rPr lang="en-US" dirty="0">
                <a:hlinkClick r:id="rId2"/>
              </a:rPr>
              <a:t> </a:t>
            </a:r>
            <a:r>
              <a:rPr lang="en-US" dirty="0">
                <a:solidFill>
                  <a:schemeClr val="bg1"/>
                </a:solidFill>
              </a:rPr>
              <a:t>(pronounced </a:t>
            </a:r>
            <a:r>
              <a:rPr lang="en-US" i="1" dirty="0">
                <a:solidFill>
                  <a:schemeClr val="bg1"/>
                </a:solidFill>
              </a:rPr>
              <a:t>ace</a:t>
            </a:r>
            <a:r>
              <a:rPr lang="en-US" dirty="0">
                <a:solidFill>
                  <a:schemeClr val="bg1"/>
                </a:solidFill>
              </a:rPr>
              <a:t>)</a:t>
            </a:r>
          </a:p>
        </p:txBody>
      </p:sp>
      <p:sp>
        <p:nvSpPr>
          <p:cNvPr id="3" name="Content Placeholder 2">
            <a:extLst>
              <a:ext uri="{FF2B5EF4-FFF2-40B4-BE49-F238E27FC236}">
                <a16:creationId xmlns:a16="http://schemas.microsoft.com/office/drawing/2014/main" id="{91CE7F82-4404-423A-B11B-6BFCF4E3C35E}"/>
              </a:ext>
            </a:extLst>
          </p:cNvPr>
          <p:cNvSpPr>
            <a:spLocks noGrp="1"/>
          </p:cNvSpPr>
          <p:nvPr>
            <p:ph idx="1"/>
          </p:nvPr>
        </p:nvSpPr>
        <p:spPr>
          <a:xfrm>
            <a:off x="1141411" y="755376"/>
            <a:ext cx="9905999" cy="5194853"/>
          </a:xfrm>
        </p:spPr>
        <p:txBody>
          <a:bodyPr>
            <a:noAutofit/>
          </a:bodyPr>
          <a:lstStyle/>
          <a:p>
            <a:r>
              <a:rPr lang="en-US" sz="1600" dirty="0">
                <a:solidFill>
                  <a:schemeClr val="bg1"/>
                </a:solidFill>
              </a:rPr>
              <a:t>An online, 24x7, Marketplace for Sellers and Buyers to transact in both Capacity and Energy contracts (i.e. a PPA), operated by Independent System Operators (ISO), modeled on the REBA and Level Ten Marketplaces</a:t>
            </a:r>
          </a:p>
          <a:p>
            <a:r>
              <a:rPr lang="en-US" sz="1600" dirty="0">
                <a:solidFill>
                  <a:schemeClr val="bg1"/>
                </a:solidFill>
              </a:rPr>
              <a:t>A platform for ISO’s to secure capacity for reliability that </a:t>
            </a:r>
            <a:r>
              <a:rPr lang="en-US" sz="1600" dirty="0">
                <a:solidFill>
                  <a:schemeClr val="bg1"/>
                </a:solidFill>
                <a:hlinkClick r:id="rId3"/>
              </a:rPr>
              <a:t>honors individual State based energy targets</a:t>
            </a:r>
            <a:r>
              <a:rPr lang="en-US" sz="1600" dirty="0">
                <a:solidFill>
                  <a:schemeClr val="bg1"/>
                </a:solidFill>
              </a:rPr>
              <a:t> and eliminates the cost of acquiring excess capacity, that is occurring today</a:t>
            </a:r>
          </a:p>
          <a:p>
            <a:r>
              <a:rPr lang="en-US" sz="1600" dirty="0">
                <a:solidFill>
                  <a:schemeClr val="bg1"/>
                </a:solidFill>
              </a:rPr>
              <a:t>A more flexible platform for acquiring </a:t>
            </a:r>
            <a:r>
              <a:rPr lang="en-US" sz="1600" dirty="0">
                <a:solidFill>
                  <a:schemeClr val="bg1"/>
                </a:solidFill>
                <a:hlinkClick r:id="rId4"/>
              </a:rPr>
              <a:t>the right amount of capacity</a:t>
            </a:r>
            <a:r>
              <a:rPr lang="en-US" sz="1600" dirty="0">
                <a:solidFill>
                  <a:schemeClr val="bg1"/>
                </a:solidFill>
              </a:rPr>
              <a:t>, closer to when it’s needed, as opposed to the 3-year planning horizon used by some ISO’s today, while also supporting long term </a:t>
            </a:r>
            <a:r>
              <a:rPr lang="en-US" sz="1600" b="1" u="sng" dirty="0">
                <a:solidFill>
                  <a:schemeClr val="bg1"/>
                </a:solidFill>
              </a:rPr>
              <a:t>new capacity </a:t>
            </a:r>
            <a:r>
              <a:rPr lang="en-US" sz="1600" dirty="0">
                <a:solidFill>
                  <a:schemeClr val="bg1"/>
                </a:solidFill>
              </a:rPr>
              <a:t>projects</a:t>
            </a:r>
          </a:p>
          <a:p>
            <a:r>
              <a:rPr lang="en-US" sz="1600" dirty="0">
                <a:solidFill>
                  <a:schemeClr val="bg1"/>
                </a:solidFill>
              </a:rPr>
              <a:t>An approach that </a:t>
            </a:r>
            <a:r>
              <a:rPr lang="en-US" sz="1600" dirty="0">
                <a:solidFill>
                  <a:schemeClr val="bg1"/>
                </a:solidFill>
                <a:hlinkClick r:id="rId5"/>
              </a:rPr>
              <a:t>anticipates, and accommodates, daily increases in new supply coming from behind the meter resources and other distributed energy resources</a:t>
            </a:r>
            <a:endParaRPr lang="en-US" sz="1600" dirty="0">
              <a:solidFill>
                <a:schemeClr val="bg1"/>
              </a:solidFill>
            </a:endParaRPr>
          </a:p>
          <a:p>
            <a:r>
              <a:rPr lang="en-US" sz="1600" dirty="0">
                <a:solidFill>
                  <a:schemeClr val="bg1"/>
                </a:solidFill>
              </a:rPr>
              <a:t>A new, dynamic marketplace that </a:t>
            </a:r>
            <a:r>
              <a:rPr lang="en-US" sz="1600" dirty="0">
                <a:solidFill>
                  <a:schemeClr val="bg1"/>
                </a:solidFill>
                <a:hlinkClick r:id="rId3"/>
              </a:rPr>
              <a:t>properly values Green Capacity/Energy </a:t>
            </a:r>
            <a:r>
              <a:rPr lang="en-US" sz="1600" dirty="0">
                <a:solidFill>
                  <a:schemeClr val="bg1"/>
                </a:solidFill>
              </a:rPr>
              <a:t>and other characteristics/services that may be valuable for reliability, i.e. rapid ramping</a:t>
            </a:r>
          </a:p>
          <a:p>
            <a:r>
              <a:rPr lang="en-US" sz="1600" dirty="0">
                <a:solidFill>
                  <a:schemeClr val="bg1"/>
                </a:solidFill>
              </a:rPr>
              <a:t>A place where anyone: Generators, Energy Suppliers, Traders, Investors, Utility Companies, State’s, Companies with their own Green agenda, and of course, ISO’s, </a:t>
            </a:r>
            <a:r>
              <a:rPr lang="en-US" sz="1600" dirty="0">
                <a:solidFill>
                  <a:schemeClr val="bg1"/>
                </a:solidFill>
                <a:hlinkClick r:id="rId6"/>
              </a:rPr>
              <a:t>can buy and sell capacity, on their own terms </a:t>
            </a:r>
            <a:r>
              <a:rPr lang="en-US" sz="1600" dirty="0">
                <a:solidFill>
                  <a:schemeClr val="bg1"/>
                </a:solidFill>
              </a:rPr>
              <a:t>i.e. duration, type, location, price</a:t>
            </a:r>
          </a:p>
          <a:p>
            <a:r>
              <a:rPr lang="en-US" sz="2000" dirty="0">
                <a:solidFill>
                  <a:schemeClr val="bg1"/>
                </a:solidFill>
              </a:rPr>
              <a:t>A market mechanism that achieves just and reasonable price points for all stakeholders</a:t>
            </a:r>
          </a:p>
        </p:txBody>
      </p:sp>
      <p:sp>
        <p:nvSpPr>
          <p:cNvPr id="4" name="Date Placeholder 3">
            <a:extLst>
              <a:ext uri="{FF2B5EF4-FFF2-40B4-BE49-F238E27FC236}">
                <a16:creationId xmlns:a16="http://schemas.microsoft.com/office/drawing/2014/main" id="{0584EA6F-E7E3-45ED-9DA4-79BCDCDF32D8}"/>
              </a:ext>
            </a:extLst>
          </p:cNvPr>
          <p:cNvSpPr>
            <a:spLocks noGrp="1"/>
          </p:cNvSpPr>
          <p:nvPr>
            <p:ph type="dt" sz="half" idx="10"/>
          </p:nvPr>
        </p:nvSpPr>
        <p:spPr>
          <a:xfrm>
            <a:off x="7456921" y="6426615"/>
            <a:ext cx="2743200" cy="365125"/>
          </a:xfrm>
        </p:spPr>
        <p:txBody>
          <a:bodyPr/>
          <a:lstStyle/>
          <a:p>
            <a:fld id="{5601AECB-ABB8-4F65-92BB-E6D050C5CDC8}" type="datetime1">
              <a:rPr lang="en-US" smtClean="0"/>
              <a:t>1/20/2021</a:t>
            </a:fld>
            <a:endParaRPr lang="en-US" dirty="0"/>
          </a:p>
        </p:txBody>
      </p:sp>
      <p:sp>
        <p:nvSpPr>
          <p:cNvPr id="6" name="Slide Number Placeholder 5">
            <a:extLst>
              <a:ext uri="{FF2B5EF4-FFF2-40B4-BE49-F238E27FC236}">
                <a16:creationId xmlns:a16="http://schemas.microsoft.com/office/drawing/2014/main" id="{2C4D2BC3-4373-465B-99A1-7C3F6D5C82FB}"/>
              </a:ext>
            </a:extLst>
          </p:cNvPr>
          <p:cNvSpPr>
            <a:spLocks noGrp="1"/>
          </p:cNvSpPr>
          <p:nvPr>
            <p:ph type="sldNum" sz="quarter" idx="12"/>
          </p:nvPr>
        </p:nvSpPr>
        <p:spPr>
          <a:xfrm>
            <a:off x="10276321" y="6426612"/>
            <a:ext cx="771089" cy="365125"/>
          </a:xfrm>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85239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4625-DCEB-4A40-9E70-F1E422407396}"/>
              </a:ext>
            </a:extLst>
          </p:cNvPr>
          <p:cNvSpPr>
            <a:spLocks noGrp="1"/>
          </p:cNvSpPr>
          <p:nvPr>
            <p:ph type="title"/>
          </p:nvPr>
        </p:nvSpPr>
        <p:spPr>
          <a:xfrm>
            <a:off x="1141413" y="0"/>
            <a:ext cx="9905998" cy="609599"/>
          </a:xfrm>
        </p:spPr>
        <p:txBody>
          <a:bodyPr>
            <a:normAutofit/>
          </a:bodyPr>
          <a:lstStyle/>
          <a:p>
            <a:r>
              <a:rPr lang="en-US" dirty="0">
                <a:solidFill>
                  <a:schemeClr val="bg1"/>
                </a:solidFill>
              </a:rPr>
              <a:t>AOCE Objectives</a:t>
            </a:r>
          </a:p>
        </p:txBody>
      </p:sp>
      <p:sp>
        <p:nvSpPr>
          <p:cNvPr id="3" name="Content Placeholder 2">
            <a:extLst>
              <a:ext uri="{FF2B5EF4-FFF2-40B4-BE49-F238E27FC236}">
                <a16:creationId xmlns:a16="http://schemas.microsoft.com/office/drawing/2014/main" id="{88455083-AA75-41A1-BC9C-773C5817B76E}"/>
              </a:ext>
            </a:extLst>
          </p:cNvPr>
          <p:cNvSpPr>
            <a:spLocks noGrp="1"/>
          </p:cNvSpPr>
          <p:nvPr>
            <p:ph idx="1"/>
          </p:nvPr>
        </p:nvSpPr>
        <p:spPr>
          <a:xfrm>
            <a:off x="1141411" y="516838"/>
            <a:ext cx="9905999" cy="5127900"/>
          </a:xfrm>
        </p:spPr>
        <p:txBody>
          <a:bodyPr>
            <a:noAutofit/>
          </a:bodyPr>
          <a:lstStyle/>
          <a:p>
            <a:r>
              <a:rPr lang="en-US" sz="1800" dirty="0">
                <a:solidFill>
                  <a:schemeClr val="bg1"/>
                </a:solidFill>
              </a:rPr>
              <a:t>Ensure that we have a reliable electrical system for all, at a just and reasonable price point for all stakeholders</a:t>
            </a:r>
          </a:p>
          <a:p>
            <a:r>
              <a:rPr lang="en-US" sz="1800" dirty="0">
                <a:solidFill>
                  <a:schemeClr val="bg1"/>
                </a:solidFill>
              </a:rPr>
              <a:t>Achieve State Energy as a top priority, that properly charges the beneficiaries of that State, without burdening other States consumers with costs of the program </a:t>
            </a:r>
          </a:p>
          <a:p>
            <a:r>
              <a:rPr lang="en-US" sz="1800" dirty="0">
                <a:solidFill>
                  <a:schemeClr val="bg1"/>
                </a:solidFill>
              </a:rPr>
              <a:t>Be market based so that each resource is properly valued for the services it provides to grid operations, consumers, the environment and society at large</a:t>
            </a:r>
          </a:p>
          <a:p>
            <a:r>
              <a:rPr lang="en-US" sz="1800" dirty="0">
                <a:solidFill>
                  <a:schemeClr val="bg1"/>
                </a:solidFill>
              </a:rPr>
              <a:t>Efficiently secures future capacity using a just-in-time approach that eliminates the excessive over-buying of capacity that occurs today by ISO’s while supporting new, long term capacity construction projects</a:t>
            </a:r>
          </a:p>
          <a:p>
            <a:r>
              <a:rPr lang="en-US" sz="1800" dirty="0">
                <a:solidFill>
                  <a:schemeClr val="bg1"/>
                </a:solidFill>
              </a:rPr>
              <a:t>Incentivizes investment in the most beneficial technologies used to generate electricity and manage grid operations reliably (including DR) that achieves Societal and Environmental goals determined by each individual State, such as clean air and water </a:t>
            </a:r>
          </a:p>
          <a:p>
            <a:r>
              <a:rPr lang="en-US" sz="1800" dirty="0">
                <a:solidFill>
                  <a:schemeClr val="bg1"/>
                </a:solidFill>
              </a:rPr>
              <a:t>Provide a vibrant. 24x7, marketplace for Investors and Green Energy Buyers to secure PPA’s and Investors to trade</a:t>
            </a:r>
          </a:p>
        </p:txBody>
      </p:sp>
      <p:sp>
        <p:nvSpPr>
          <p:cNvPr id="4" name="Date Placeholder 3">
            <a:extLst>
              <a:ext uri="{FF2B5EF4-FFF2-40B4-BE49-F238E27FC236}">
                <a16:creationId xmlns:a16="http://schemas.microsoft.com/office/drawing/2014/main" id="{68C77628-12E4-4C6A-ABFF-F5BE9D514EDC}"/>
              </a:ext>
            </a:extLst>
          </p:cNvPr>
          <p:cNvSpPr>
            <a:spLocks noGrp="1"/>
          </p:cNvSpPr>
          <p:nvPr>
            <p:ph type="dt" sz="half" idx="10"/>
          </p:nvPr>
        </p:nvSpPr>
        <p:spPr>
          <a:xfrm>
            <a:off x="7562937" y="6108560"/>
            <a:ext cx="2743200" cy="365125"/>
          </a:xfrm>
        </p:spPr>
        <p:txBody>
          <a:bodyPr/>
          <a:lstStyle/>
          <a:p>
            <a:fld id="{85F2DE67-9878-4B98-BBB2-CEF8BE915254}" type="datetime1">
              <a:rPr lang="en-US" smtClean="0">
                <a:solidFill>
                  <a:schemeClr val="bg1"/>
                </a:solidFill>
              </a:rPr>
              <a:t>1/20/2021</a:t>
            </a:fld>
            <a:endParaRPr lang="en-US" dirty="0">
              <a:solidFill>
                <a:schemeClr val="bg1"/>
              </a:solidFill>
            </a:endParaRPr>
          </a:p>
        </p:txBody>
      </p:sp>
      <p:sp>
        <p:nvSpPr>
          <p:cNvPr id="6" name="Slide Number Placeholder 5">
            <a:extLst>
              <a:ext uri="{FF2B5EF4-FFF2-40B4-BE49-F238E27FC236}">
                <a16:creationId xmlns:a16="http://schemas.microsoft.com/office/drawing/2014/main" id="{898961E2-F17E-4EC9-800D-48203F4BFCE8}"/>
              </a:ext>
            </a:extLst>
          </p:cNvPr>
          <p:cNvSpPr>
            <a:spLocks noGrp="1"/>
          </p:cNvSpPr>
          <p:nvPr>
            <p:ph type="sldNum" sz="quarter" idx="12"/>
          </p:nvPr>
        </p:nvSpPr>
        <p:spPr>
          <a:xfrm>
            <a:off x="10276321" y="6121814"/>
            <a:ext cx="771089" cy="365125"/>
          </a:xfrm>
        </p:spPr>
        <p:txBody>
          <a:bodyPr/>
          <a:lstStyle/>
          <a:p>
            <a:fld id="{6D22F896-40B5-4ADD-8801-0D06FADFA095}"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26855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4D23-449F-4E51-B89A-6B9A68141C6F}"/>
              </a:ext>
            </a:extLst>
          </p:cNvPr>
          <p:cNvSpPr>
            <a:spLocks noGrp="1"/>
          </p:cNvSpPr>
          <p:nvPr>
            <p:ph type="title"/>
          </p:nvPr>
        </p:nvSpPr>
        <p:spPr>
          <a:xfrm>
            <a:off x="1141413" y="106017"/>
            <a:ext cx="9905998" cy="795131"/>
          </a:xfrm>
        </p:spPr>
        <p:txBody>
          <a:bodyPr>
            <a:normAutofit fontScale="90000"/>
          </a:bodyPr>
          <a:lstStyle/>
          <a:p>
            <a:r>
              <a:rPr lang="en-US" dirty="0">
                <a:solidFill>
                  <a:schemeClr val="bg1"/>
                </a:solidFill>
              </a:rPr>
              <a:t>AOCE Conceptual design; Capacity Commitments</a:t>
            </a:r>
          </a:p>
        </p:txBody>
      </p:sp>
      <p:sp>
        <p:nvSpPr>
          <p:cNvPr id="4" name="Date Placeholder 3">
            <a:extLst>
              <a:ext uri="{FF2B5EF4-FFF2-40B4-BE49-F238E27FC236}">
                <a16:creationId xmlns:a16="http://schemas.microsoft.com/office/drawing/2014/main" id="{2977C2BF-89A8-46F8-9698-86BCAD1A634F}"/>
              </a:ext>
            </a:extLst>
          </p:cNvPr>
          <p:cNvSpPr>
            <a:spLocks noGrp="1"/>
          </p:cNvSpPr>
          <p:nvPr>
            <p:ph type="dt" sz="half" idx="10"/>
          </p:nvPr>
        </p:nvSpPr>
        <p:spPr>
          <a:xfrm>
            <a:off x="7555397" y="6347511"/>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BAEBA8E2-4DC4-4A95-8B0A-DD8C8AFF090D}"/>
              </a:ext>
            </a:extLst>
          </p:cNvPr>
          <p:cNvSpPr>
            <a:spLocks noGrp="1"/>
          </p:cNvSpPr>
          <p:nvPr>
            <p:ph type="sldNum" sz="quarter" idx="12"/>
          </p:nvPr>
        </p:nvSpPr>
        <p:spPr>
          <a:xfrm>
            <a:off x="10374797" y="6347509"/>
            <a:ext cx="771089" cy="365125"/>
          </a:xfrm>
        </p:spPr>
        <p:txBody>
          <a:bodyPr/>
          <a:lstStyle/>
          <a:p>
            <a:fld id="{6D22F896-40B5-4ADD-8801-0D06FADFA095}" type="slidenum">
              <a:rPr lang="en-US" smtClean="0"/>
              <a:t>4</a:t>
            </a:fld>
            <a:endParaRPr lang="en-US" dirty="0"/>
          </a:p>
        </p:txBody>
      </p:sp>
      <p:pic>
        <p:nvPicPr>
          <p:cNvPr id="11" name="Picture 10">
            <a:extLst>
              <a:ext uri="{FF2B5EF4-FFF2-40B4-BE49-F238E27FC236}">
                <a16:creationId xmlns:a16="http://schemas.microsoft.com/office/drawing/2014/main" id="{6C6B4534-B8F1-45BF-A74A-9A0A72D972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88440" y="2202003"/>
            <a:ext cx="1000332" cy="1000332"/>
          </a:xfrm>
          <a:prstGeom prst="rect">
            <a:avLst/>
          </a:prstGeom>
        </p:spPr>
      </p:pic>
      <p:pic>
        <p:nvPicPr>
          <p:cNvPr id="14" name="Picture 13">
            <a:extLst>
              <a:ext uri="{FF2B5EF4-FFF2-40B4-BE49-F238E27FC236}">
                <a16:creationId xmlns:a16="http://schemas.microsoft.com/office/drawing/2014/main" id="{17CD5786-F352-4B64-82C0-02B75C78786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371389" y="1132130"/>
            <a:ext cx="993913" cy="781064"/>
          </a:xfrm>
          <a:prstGeom prst="rect">
            <a:avLst/>
          </a:prstGeom>
        </p:spPr>
      </p:pic>
      <p:sp>
        <p:nvSpPr>
          <p:cNvPr id="16" name="TextBox 15">
            <a:extLst>
              <a:ext uri="{FF2B5EF4-FFF2-40B4-BE49-F238E27FC236}">
                <a16:creationId xmlns:a16="http://schemas.microsoft.com/office/drawing/2014/main" id="{D8ABBC84-B5BA-40E4-823D-AC1CBA01E513}"/>
              </a:ext>
            </a:extLst>
          </p:cNvPr>
          <p:cNvSpPr txBox="1"/>
          <p:nvPr/>
        </p:nvSpPr>
        <p:spPr>
          <a:xfrm>
            <a:off x="1582678" y="1027463"/>
            <a:ext cx="1678280" cy="1169551"/>
          </a:xfrm>
          <a:prstGeom prst="rect">
            <a:avLst/>
          </a:prstGeom>
          <a:noFill/>
        </p:spPr>
        <p:txBody>
          <a:bodyPr wrap="none" rtlCol="0">
            <a:spAutoFit/>
          </a:bodyPr>
          <a:lstStyle/>
          <a:p>
            <a:r>
              <a:rPr lang="en-US" sz="1400" dirty="0">
                <a:solidFill>
                  <a:schemeClr val="bg1"/>
                </a:solidFill>
              </a:rPr>
              <a:t>Capacity Sellers</a:t>
            </a:r>
          </a:p>
          <a:p>
            <a:r>
              <a:rPr lang="en-US" sz="1400" dirty="0">
                <a:solidFill>
                  <a:schemeClr val="bg1"/>
                </a:solidFill>
              </a:rPr>
              <a:t>receive qualification </a:t>
            </a:r>
          </a:p>
          <a:p>
            <a:r>
              <a:rPr lang="en-US" sz="1400" dirty="0">
                <a:solidFill>
                  <a:schemeClr val="bg1"/>
                </a:solidFill>
              </a:rPr>
              <a:t>approval from their </a:t>
            </a:r>
          </a:p>
          <a:p>
            <a:r>
              <a:rPr lang="en-US" sz="1400" dirty="0">
                <a:solidFill>
                  <a:schemeClr val="bg1"/>
                </a:solidFill>
              </a:rPr>
              <a:t>local ISO to place </a:t>
            </a:r>
          </a:p>
          <a:p>
            <a:r>
              <a:rPr lang="en-US" sz="1400" dirty="0">
                <a:solidFill>
                  <a:schemeClr val="bg1"/>
                </a:solidFill>
              </a:rPr>
              <a:t>offers in AOCE</a:t>
            </a:r>
          </a:p>
        </p:txBody>
      </p:sp>
      <p:pic>
        <p:nvPicPr>
          <p:cNvPr id="18" name="Picture 17">
            <a:extLst>
              <a:ext uri="{FF2B5EF4-FFF2-40B4-BE49-F238E27FC236}">
                <a16:creationId xmlns:a16="http://schemas.microsoft.com/office/drawing/2014/main" id="{016A17AA-5924-4633-B4EB-5F651EAAC88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601278" y="2281515"/>
            <a:ext cx="1286864" cy="854558"/>
          </a:xfrm>
          <a:prstGeom prst="rect">
            <a:avLst/>
          </a:prstGeom>
        </p:spPr>
      </p:pic>
      <p:sp>
        <p:nvSpPr>
          <p:cNvPr id="20" name="TextBox 19">
            <a:extLst>
              <a:ext uri="{FF2B5EF4-FFF2-40B4-BE49-F238E27FC236}">
                <a16:creationId xmlns:a16="http://schemas.microsoft.com/office/drawing/2014/main" id="{DCB49680-EE11-4E2E-8E91-208873A9A875}"/>
              </a:ext>
            </a:extLst>
          </p:cNvPr>
          <p:cNvSpPr txBox="1"/>
          <p:nvPr/>
        </p:nvSpPr>
        <p:spPr>
          <a:xfrm>
            <a:off x="8888142" y="2281515"/>
            <a:ext cx="2126736" cy="738664"/>
          </a:xfrm>
          <a:prstGeom prst="rect">
            <a:avLst/>
          </a:prstGeom>
          <a:noFill/>
        </p:spPr>
        <p:txBody>
          <a:bodyPr wrap="none" rtlCol="0">
            <a:spAutoFit/>
          </a:bodyPr>
          <a:lstStyle/>
          <a:p>
            <a:r>
              <a:rPr lang="en-US" sz="1400" dirty="0">
                <a:solidFill>
                  <a:schemeClr val="bg1"/>
                </a:solidFill>
              </a:rPr>
              <a:t>Buyers place bids</a:t>
            </a:r>
          </a:p>
          <a:p>
            <a:r>
              <a:rPr lang="en-US" sz="1400" dirty="0">
                <a:solidFill>
                  <a:schemeClr val="bg1"/>
                </a:solidFill>
              </a:rPr>
              <a:t>in AOCE to secure capacity</a:t>
            </a:r>
          </a:p>
          <a:p>
            <a:r>
              <a:rPr lang="en-US" sz="1400" dirty="0">
                <a:solidFill>
                  <a:schemeClr val="bg1"/>
                </a:solidFill>
              </a:rPr>
              <a:t>and/or Energy</a:t>
            </a:r>
          </a:p>
        </p:txBody>
      </p:sp>
      <p:pic>
        <p:nvPicPr>
          <p:cNvPr id="22" name="Picture 21">
            <a:extLst>
              <a:ext uri="{FF2B5EF4-FFF2-40B4-BE49-F238E27FC236}">
                <a16:creationId xmlns:a16="http://schemas.microsoft.com/office/drawing/2014/main" id="{31504D80-5581-4944-9806-646DC3FD440D}"/>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371960" y="2248726"/>
            <a:ext cx="1003975" cy="980111"/>
          </a:xfrm>
          <a:prstGeom prst="rect">
            <a:avLst/>
          </a:prstGeom>
        </p:spPr>
      </p:pic>
      <p:sp>
        <p:nvSpPr>
          <p:cNvPr id="24" name="TextBox 23">
            <a:extLst>
              <a:ext uri="{FF2B5EF4-FFF2-40B4-BE49-F238E27FC236}">
                <a16:creationId xmlns:a16="http://schemas.microsoft.com/office/drawing/2014/main" id="{D4DD0193-B84F-4179-9E67-3D7C3AECFAFB}"/>
              </a:ext>
            </a:extLst>
          </p:cNvPr>
          <p:cNvSpPr txBox="1"/>
          <p:nvPr/>
        </p:nvSpPr>
        <p:spPr>
          <a:xfrm>
            <a:off x="1582677" y="2339238"/>
            <a:ext cx="1794081" cy="954107"/>
          </a:xfrm>
          <a:prstGeom prst="rect">
            <a:avLst/>
          </a:prstGeom>
          <a:noFill/>
        </p:spPr>
        <p:txBody>
          <a:bodyPr wrap="none" rtlCol="0">
            <a:spAutoFit/>
          </a:bodyPr>
          <a:lstStyle/>
          <a:p>
            <a:r>
              <a:rPr lang="en-US" sz="1400" dirty="0">
                <a:solidFill>
                  <a:schemeClr val="bg1"/>
                </a:solidFill>
              </a:rPr>
              <a:t>Capacity Sellers</a:t>
            </a:r>
          </a:p>
          <a:p>
            <a:r>
              <a:rPr lang="en-US" sz="1400" dirty="0">
                <a:solidFill>
                  <a:schemeClr val="bg1"/>
                </a:solidFill>
              </a:rPr>
              <a:t>place offers in AOCE,</a:t>
            </a:r>
          </a:p>
          <a:p>
            <a:r>
              <a:rPr lang="en-US" sz="1400" dirty="0">
                <a:solidFill>
                  <a:schemeClr val="bg1"/>
                </a:solidFill>
              </a:rPr>
              <a:t>backed by a qualified</a:t>
            </a:r>
          </a:p>
          <a:p>
            <a:r>
              <a:rPr lang="en-US" sz="1400" dirty="0">
                <a:solidFill>
                  <a:schemeClr val="bg1"/>
                </a:solidFill>
              </a:rPr>
              <a:t>Resource</a:t>
            </a:r>
          </a:p>
        </p:txBody>
      </p:sp>
      <p:sp>
        <p:nvSpPr>
          <p:cNvPr id="25" name="TextBox 24">
            <a:extLst>
              <a:ext uri="{FF2B5EF4-FFF2-40B4-BE49-F238E27FC236}">
                <a16:creationId xmlns:a16="http://schemas.microsoft.com/office/drawing/2014/main" id="{429A6D84-1208-44E9-9F99-01DA000C3C37}"/>
              </a:ext>
            </a:extLst>
          </p:cNvPr>
          <p:cNvSpPr txBox="1"/>
          <p:nvPr/>
        </p:nvSpPr>
        <p:spPr>
          <a:xfrm>
            <a:off x="4885090" y="1510454"/>
            <a:ext cx="2410469" cy="738664"/>
          </a:xfrm>
          <a:prstGeom prst="rect">
            <a:avLst/>
          </a:prstGeom>
          <a:noFill/>
        </p:spPr>
        <p:txBody>
          <a:bodyPr wrap="square" rtlCol="0">
            <a:spAutoFit/>
          </a:bodyPr>
          <a:lstStyle/>
          <a:p>
            <a:pPr algn="ctr"/>
            <a:r>
              <a:rPr lang="en-US" sz="1400" dirty="0">
                <a:solidFill>
                  <a:schemeClr val="bg1"/>
                </a:solidFill>
              </a:rPr>
              <a:t>Aligned Bids/Offers</a:t>
            </a:r>
          </a:p>
          <a:p>
            <a:pPr algn="ctr"/>
            <a:r>
              <a:rPr lang="en-US" sz="1400" dirty="0">
                <a:solidFill>
                  <a:schemeClr val="bg1"/>
                </a:solidFill>
              </a:rPr>
              <a:t>Result in a </a:t>
            </a:r>
          </a:p>
          <a:p>
            <a:pPr algn="ctr"/>
            <a:r>
              <a:rPr lang="en-US" sz="1400" dirty="0">
                <a:solidFill>
                  <a:schemeClr val="bg1"/>
                </a:solidFill>
              </a:rPr>
              <a:t>Capacity Commitment (CC)</a:t>
            </a:r>
          </a:p>
        </p:txBody>
      </p:sp>
      <p:sp>
        <p:nvSpPr>
          <p:cNvPr id="27" name="TextBox 26">
            <a:extLst>
              <a:ext uri="{FF2B5EF4-FFF2-40B4-BE49-F238E27FC236}">
                <a16:creationId xmlns:a16="http://schemas.microsoft.com/office/drawing/2014/main" id="{B9B47BFA-7792-4E44-BD05-52867B8F7011}"/>
              </a:ext>
            </a:extLst>
          </p:cNvPr>
          <p:cNvSpPr txBox="1"/>
          <p:nvPr/>
        </p:nvSpPr>
        <p:spPr>
          <a:xfrm>
            <a:off x="4551663" y="5395941"/>
            <a:ext cx="2985176" cy="738664"/>
          </a:xfrm>
          <a:prstGeom prst="rect">
            <a:avLst/>
          </a:prstGeom>
          <a:noFill/>
        </p:spPr>
        <p:txBody>
          <a:bodyPr wrap="none" rtlCol="0">
            <a:spAutoFit/>
          </a:bodyPr>
          <a:lstStyle/>
          <a:p>
            <a:pPr algn="ctr"/>
            <a:r>
              <a:rPr lang="en-US" sz="1400" dirty="0">
                <a:solidFill>
                  <a:schemeClr val="bg1"/>
                </a:solidFill>
              </a:rPr>
              <a:t>ISO approved </a:t>
            </a:r>
          </a:p>
          <a:p>
            <a:pPr algn="ctr"/>
            <a:r>
              <a:rPr lang="en-US" sz="1400" dirty="0">
                <a:solidFill>
                  <a:schemeClr val="bg1"/>
                </a:solidFill>
              </a:rPr>
              <a:t>CC results in an </a:t>
            </a:r>
          </a:p>
          <a:p>
            <a:pPr algn="ctr"/>
            <a:r>
              <a:rPr lang="en-US" sz="1400" dirty="0">
                <a:solidFill>
                  <a:schemeClr val="bg1"/>
                </a:solidFill>
              </a:rPr>
              <a:t>Approved Capacity Commitment (ACC)</a:t>
            </a:r>
          </a:p>
        </p:txBody>
      </p:sp>
      <p:grpSp>
        <p:nvGrpSpPr>
          <p:cNvPr id="33" name="Group 32">
            <a:extLst>
              <a:ext uri="{FF2B5EF4-FFF2-40B4-BE49-F238E27FC236}">
                <a16:creationId xmlns:a16="http://schemas.microsoft.com/office/drawing/2014/main" id="{88658310-8705-49B8-9E8C-58184168776B}"/>
              </a:ext>
            </a:extLst>
          </p:cNvPr>
          <p:cNvGrpSpPr/>
          <p:nvPr/>
        </p:nvGrpSpPr>
        <p:grpSpPr>
          <a:xfrm>
            <a:off x="5493719" y="4336257"/>
            <a:ext cx="1000332" cy="1000332"/>
            <a:chOff x="5493719" y="4913043"/>
            <a:chExt cx="1000332" cy="1000332"/>
          </a:xfrm>
        </p:grpSpPr>
        <p:pic>
          <p:nvPicPr>
            <p:cNvPr id="26" name="Picture 25">
              <a:extLst>
                <a:ext uri="{FF2B5EF4-FFF2-40B4-BE49-F238E27FC236}">
                  <a16:creationId xmlns:a16="http://schemas.microsoft.com/office/drawing/2014/main" id="{2F777BA4-AF51-444C-BAD0-82C200FC1B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93719" y="4913043"/>
              <a:ext cx="1000332" cy="1000332"/>
            </a:xfrm>
            <a:prstGeom prst="rect">
              <a:avLst/>
            </a:prstGeom>
            <a:effectLst>
              <a:glow rad="266700">
                <a:srgbClr val="00B050"/>
              </a:glow>
            </a:effectLst>
          </p:spPr>
        </p:pic>
        <p:sp>
          <p:nvSpPr>
            <p:cNvPr id="28" name="Star: 4 Points 27">
              <a:extLst>
                <a:ext uri="{FF2B5EF4-FFF2-40B4-BE49-F238E27FC236}">
                  <a16:creationId xmlns:a16="http://schemas.microsoft.com/office/drawing/2014/main" id="{7C360DF9-473C-49A6-B878-A07AAD845E13}"/>
                </a:ext>
              </a:extLst>
            </p:cNvPr>
            <p:cNvSpPr/>
            <p:nvPr/>
          </p:nvSpPr>
          <p:spPr>
            <a:xfrm>
              <a:off x="5851014" y="5385073"/>
              <a:ext cx="264648" cy="36512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Arrow: Right 29">
            <a:extLst>
              <a:ext uri="{FF2B5EF4-FFF2-40B4-BE49-F238E27FC236}">
                <a16:creationId xmlns:a16="http://schemas.microsoft.com/office/drawing/2014/main" id="{1EE8A5A3-9424-44B6-A818-B854AF1F2B9D}"/>
              </a:ext>
            </a:extLst>
          </p:cNvPr>
          <p:cNvSpPr/>
          <p:nvPr/>
        </p:nvSpPr>
        <p:spPr>
          <a:xfrm>
            <a:off x="4360980" y="2486449"/>
            <a:ext cx="944575" cy="491525"/>
          </a:xfrm>
          <a:prstGeom prst="rightArrow">
            <a:avLst/>
          </a:prstGeom>
          <a:pattFill prst="dashVert">
            <a:fgClr>
              <a:schemeClr val="bg1"/>
            </a:fgClr>
            <a:bgClr>
              <a:schemeClr val="tx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Left 30">
            <a:extLst>
              <a:ext uri="{FF2B5EF4-FFF2-40B4-BE49-F238E27FC236}">
                <a16:creationId xmlns:a16="http://schemas.microsoft.com/office/drawing/2014/main" id="{EB9C6848-864B-4C2C-B864-3FDE18380DAE}"/>
              </a:ext>
            </a:extLst>
          </p:cNvPr>
          <p:cNvSpPr/>
          <p:nvPr/>
        </p:nvSpPr>
        <p:spPr>
          <a:xfrm>
            <a:off x="6600945" y="2489445"/>
            <a:ext cx="1000332" cy="481719"/>
          </a:xfrm>
          <a:prstGeom prst="leftArrow">
            <a:avLst/>
          </a:prstGeom>
          <a:pattFill prst="dashHorz">
            <a:fgClr>
              <a:schemeClr val="tx1"/>
            </a:fgClr>
            <a:bgClr>
              <a:srgbClr val="FF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3DB79304-91A0-4B78-B3D1-6A5C41721AC3}"/>
              </a:ext>
            </a:extLst>
          </p:cNvPr>
          <p:cNvSpPr/>
          <p:nvPr/>
        </p:nvSpPr>
        <p:spPr>
          <a:xfrm>
            <a:off x="5752541" y="3277760"/>
            <a:ext cx="484632" cy="978408"/>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04C5AA6E-2FB3-47A2-B44E-57C9A08CB34E}"/>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7788088" y="4181509"/>
            <a:ext cx="865301" cy="1312786"/>
          </a:xfrm>
          <a:prstGeom prst="rect">
            <a:avLst/>
          </a:prstGeom>
        </p:spPr>
      </p:pic>
      <p:cxnSp>
        <p:nvCxnSpPr>
          <p:cNvPr id="38" name="Straight Arrow Connector 37">
            <a:extLst>
              <a:ext uri="{FF2B5EF4-FFF2-40B4-BE49-F238E27FC236}">
                <a16:creationId xmlns:a16="http://schemas.microsoft.com/office/drawing/2014/main" id="{D1808745-A354-46F5-9696-8ABBB8A6AD6E}"/>
              </a:ext>
            </a:extLst>
          </p:cNvPr>
          <p:cNvCxnSpPr>
            <a:stCxn id="35" idx="1"/>
            <a:endCxn id="26" idx="3"/>
          </p:cNvCxnSpPr>
          <p:nvPr/>
        </p:nvCxnSpPr>
        <p:spPr>
          <a:xfrm flipH="1" flipV="1">
            <a:off x="6494051" y="4836423"/>
            <a:ext cx="1294037" cy="14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24C5675-511A-45C8-A04E-B6B908F7B979}"/>
              </a:ext>
            </a:extLst>
          </p:cNvPr>
          <p:cNvSpPr txBox="1"/>
          <p:nvPr/>
        </p:nvSpPr>
        <p:spPr>
          <a:xfrm>
            <a:off x="8606786" y="4139306"/>
            <a:ext cx="2090059" cy="646331"/>
          </a:xfrm>
          <a:prstGeom prst="rect">
            <a:avLst/>
          </a:prstGeom>
          <a:noFill/>
        </p:spPr>
        <p:txBody>
          <a:bodyPr wrap="none" rtlCol="0">
            <a:spAutoFit/>
          </a:bodyPr>
          <a:lstStyle/>
          <a:p>
            <a:r>
              <a:rPr lang="en-US" dirty="0">
                <a:solidFill>
                  <a:schemeClr val="bg1"/>
                </a:solidFill>
              </a:rPr>
              <a:t>CC Buyers become</a:t>
            </a:r>
          </a:p>
          <a:p>
            <a:r>
              <a:rPr lang="en-US" dirty="0">
                <a:solidFill>
                  <a:schemeClr val="bg1"/>
                </a:solidFill>
              </a:rPr>
              <a:t>the Owners of ACC’s</a:t>
            </a:r>
          </a:p>
        </p:txBody>
      </p:sp>
      <p:pic>
        <p:nvPicPr>
          <p:cNvPr id="23" name="Picture 22">
            <a:extLst>
              <a:ext uri="{FF2B5EF4-FFF2-40B4-BE49-F238E27FC236}">
                <a16:creationId xmlns:a16="http://schemas.microsoft.com/office/drawing/2014/main" id="{887E7769-0CBF-46C0-BD80-CDBEAE393770}"/>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3005452" y="4391174"/>
            <a:ext cx="1606523" cy="872112"/>
          </a:xfrm>
          <a:prstGeom prst="rect">
            <a:avLst/>
          </a:prstGeom>
        </p:spPr>
      </p:pic>
      <p:cxnSp>
        <p:nvCxnSpPr>
          <p:cNvPr id="5" name="Straight Arrow Connector 4">
            <a:extLst>
              <a:ext uri="{FF2B5EF4-FFF2-40B4-BE49-F238E27FC236}">
                <a16:creationId xmlns:a16="http://schemas.microsoft.com/office/drawing/2014/main" id="{9F6F3F45-E2A8-4196-9E52-39AAACBFB79E}"/>
              </a:ext>
            </a:extLst>
          </p:cNvPr>
          <p:cNvCxnSpPr>
            <a:stCxn id="23" idx="3"/>
            <a:endCxn id="26" idx="1"/>
          </p:cNvCxnSpPr>
          <p:nvPr/>
        </p:nvCxnSpPr>
        <p:spPr>
          <a:xfrm>
            <a:off x="4611975" y="4827230"/>
            <a:ext cx="881744" cy="9193"/>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34CF14-A3BC-463E-897F-3F1507788A98}"/>
              </a:ext>
            </a:extLst>
          </p:cNvPr>
          <p:cNvSpPr txBox="1"/>
          <p:nvPr/>
        </p:nvSpPr>
        <p:spPr>
          <a:xfrm>
            <a:off x="1141413" y="4166087"/>
            <a:ext cx="1936941" cy="1477328"/>
          </a:xfrm>
          <a:prstGeom prst="rect">
            <a:avLst/>
          </a:prstGeom>
          <a:noFill/>
        </p:spPr>
        <p:txBody>
          <a:bodyPr wrap="none" rtlCol="0">
            <a:spAutoFit/>
          </a:bodyPr>
          <a:lstStyle/>
          <a:p>
            <a:r>
              <a:rPr lang="en-US" dirty="0">
                <a:solidFill>
                  <a:schemeClr val="bg1"/>
                </a:solidFill>
              </a:rPr>
              <a:t>ISO controlling the </a:t>
            </a:r>
          </a:p>
          <a:p>
            <a:r>
              <a:rPr lang="en-US" dirty="0">
                <a:solidFill>
                  <a:schemeClr val="bg1"/>
                </a:solidFill>
              </a:rPr>
              <a:t>Locations in the </a:t>
            </a:r>
          </a:p>
          <a:p>
            <a:r>
              <a:rPr lang="en-US" dirty="0">
                <a:solidFill>
                  <a:schemeClr val="bg1"/>
                </a:solidFill>
              </a:rPr>
              <a:t>Bid/Offer must</a:t>
            </a:r>
          </a:p>
          <a:p>
            <a:r>
              <a:rPr lang="en-US" dirty="0">
                <a:solidFill>
                  <a:schemeClr val="bg1"/>
                </a:solidFill>
              </a:rPr>
              <a:t>Approve a CC for</a:t>
            </a:r>
          </a:p>
          <a:p>
            <a:r>
              <a:rPr lang="en-US" dirty="0">
                <a:solidFill>
                  <a:schemeClr val="bg1"/>
                </a:solidFill>
              </a:rPr>
              <a:t>feasibility</a:t>
            </a:r>
          </a:p>
        </p:txBody>
      </p:sp>
    </p:spTree>
    <p:extLst>
      <p:ext uri="{BB962C8B-B14F-4D97-AF65-F5344CB8AC3E}">
        <p14:creationId xmlns:p14="http://schemas.microsoft.com/office/powerpoint/2010/main" val="218452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6949-CAF9-4B6F-9573-706448DC6369}"/>
              </a:ext>
            </a:extLst>
          </p:cNvPr>
          <p:cNvSpPr>
            <a:spLocks noGrp="1"/>
          </p:cNvSpPr>
          <p:nvPr>
            <p:ph type="title"/>
          </p:nvPr>
        </p:nvSpPr>
        <p:spPr>
          <a:xfrm>
            <a:off x="1141413" y="0"/>
            <a:ext cx="9905998" cy="830733"/>
          </a:xfrm>
        </p:spPr>
        <p:txBody>
          <a:bodyPr>
            <a:normAutofit/>
          </a:bodyPr>
          <a:lstStyle/>
          <a:p>
            <a:r>
              <a:rPr lang="en-US" dirty="0">
                <a:solidFill>
                  <a:schemeClr val="bg1"/>
                </a:solidFill>
              </a:rPr>
              <a:t>Capacity Supply Obligations from ACC’s</a:t>
            </a:r>
          </a:p>
        </p:txBody>
      </p:sp>
      <p:sp>
        <p:nvSpPr>
          <p:cNvPr id="4" name="Date Placeholder 3">
            <a:extLst>
              <a:ext uri="{FF2B5EF4-FFF2-40B4-BE49-F238E27FC236}">
                <a16:creationId xmlns:a16="http://schemas.microsoft.com/office/drawing/2014/main" id="{5A256A56-5A29-4D49-B4AB-2CE5A1D04DF4}"/>
              </a:ext>
            </a:extLst>
          </p:cNvPr>
          <p:cNvSpPr>
            <a:spLocks noGrp="1"/>
          </p:cNvSpPr>
          <p:nvPr>
            <p:ph type="dt" sz="half" idx="10"/>
          </p:nvPr>
        </p:nvSpPr>
        <p:spPr>
          <a:xfrm>
            <a:off x="7456921" y="6474116"/>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23869834-3417-4522-8C92-FF74E40415EB}"/>
              </a:ext>
            </a:extLst>
          </p:cNvPr>
          <p:cNvSpPr>
            <a:spLocks noGrp="1"/>
          </p:cNvSpPr>
          <p:nvPr>
            <p:ph type="sldNum" sz="quarter" idx="12"/>
          </p:nvPr>
        </p:nvSpPr>
        <p:spPr>
          <a:xfrm>
            <a:off x="10276321" y="6445981"/>
            <a:ext cx="771089" cy="365125"/>
          </a:xfrm>
        </p:spPr>
        <p:txBody>
          <a:bodyPr/>
          <a:lstStyle/>
          <a:p>
            <a:fld id="{6D22F896-40B5-4ADD-8801-0D06FADFA095}" type="slidenum">
              <a:rPr lang="en-US" smtClean="0"/>
              <a:t>5</a:t>
            </a:fld>
            <a:endParaRPr lang="en-US" dirty="0"/>
          </a:p>
        </p:txBody>
      </p:sp>
      <p:grpSp>
        <p:nvGrpSpPr>
          <p:cNvPr id="7" name="Group 6">
            <a:extLst>
              <a:ext uri="{FF2B5EF4-FFF2-40B4-BE49-F238E27FC236}">
                <a16:creationId xmlns:a16="http://schemas.microsoft.com/office/drawing/2014/main" id="{B45B939A-103C-4346-B12E-C798A64CB92A}"/>
              </a:ext>
            </a:extLst>
          </p:cNvPr>
          <p:cNvGrpSpPr/>
          <p:nvPr/>
        </p:nvGrpSpPr>
        <p:grpSpPr>
          <a:xfrm>
            <a:off x="5706789" y="1107801"/>
            <a:ext cx="1000332" cy="1000332"/>
            <a:chOff x="5493719" y="4913043"/>
            <a:chExt cx="1000332" cy="1000332"/>
          </a:xfrm>
        </p:grpSpPr>
        <p:pic>
          <p:nvPicPr>
            <p:cNvPr id="8" name="Picture 7">
              <a:extLst>
                <a:ext uri="{FF2B5EF4-FFF2-40B4-BE49-F238E27FC236}">
                  <a16:creationId xmlns:a16="http://schemas.microsoft.com/office/drawing/2014/main" id="{F5C7BAAB-A0C1-444D-A090-03AF4006877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93719" y="4913043"/>
              <a:ext cx="1000332" cy="1000332"/>
            </a:xfrm>
            <a:prstGeom prst="rect">
              <a:avLst/>
            </a:prstGeom>
            <a:effectLst>
              <a:glow rad="266700">
                <a:srgbClr val="00B050"/>
              </a:glow>
            </a:effectLst>
          </p:spPr>
        </p:pic>
        <p:sp>
          <p:nvSpPr>
            <p:cNvPr id="9" name="Star: 4 Points 8">
              <a:extLst>
                <a:ext uri="{FF2B5EF4-FFF2-40B4-BE49-F238E27FC236}">
                  <a16:creationId xmlns:a16="http://schemas.microsoft.com/office/drawing/2014/main" id="{07B194A8-A756-4CCB-A92B-D7D540D71B13}"/>
                </a:ext>
              </a:extLst>
            </p:cNvPr>
            <p:cNvSpPr/>
            <p:nvPr/>
          </p:nvSpPr>
          <p:spPr>
            <a:xfrm>
              <a:off x="5851014" y="5385073"/>
              <a:ext cx="264648" cy="36512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5DB467CD-8952-450A-8941-70C2269B4C5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882249" y="2704861"/>
            <a:ext cx="2667879" cy="1448277"/>
          </a:xfrm>
          <a:prstGeom prst="rect">
            <a:avLst/>
          </a:prstGeom>
        </p:spPr>
      </p:pic>
      <p:sp>
        <p:nvSpPr>
          <p:cNvPr id="13" name="TextBox 12">
            <a:extLst>
              <a:ext uri="{FF2B5EF4-FFF2-40B4-BE49-F238E27FC236}">
                <a16:creationId xmlns:a16="http://schemas.microsoft.com/office/drawing/2014/main" id="{325872AF-DB81-425E-9E1D-92483DEA3E27}"/>
              </a:ext>
            </a:extLst>
          </p:cNvPr>
          <p:cNvSpPr txBox="1"/>
          <p:nvPr/>
        </p:nvSpPr>
        <p:spPr>
          <a:xfrm>
            <a:off x="7489720" y="2473865"/>
            <a:ext cx="4545924" cy="2031325"/>
          </a:xfrm>
          <a:prstGeom prst="rect">
            <a:avLst/>
          </a:prstGeom>
          <a:noFill/>
        </p:spPr>
        <p:txBody>
          <a:bodyPr wrap="none" rtlCol="0">
            <a:spAutoFit/>
          </a:bodyPr>
          <a:lstStyle/>
          <a:p>
            <a:r>
              <a:rPr lang="en-US" dirty="0">
                <a:solidFill>
                  <a:schemeClr val="bg1"/>
                </a:solidFill>
              </a:rPr>
              <a:t>The ISO performs the CSO Issuance </a:t>
            </a:r>
          </a:p>
          <a:p>
            <a:r>
              <a:rPr lang="en-US" dirty="0">
                <a:solidFill>
                  <a:schemeClr val="bg1"/>
                </a:solidFill>
              </a:rPr>
              <a:t>Process (CSOIP)  for resources</a:t>
            </a:r>
          </a:p>
          <a:p>
            <a:r>
              <a:rPr lang="en-US" dirty="0">
                <a:solidFill>
                  <a:schemeClr val="bg1"/>
                </a:solidFill>
              </a:rPr>
              <a:t>located within ACC’s resulting in CSO’s to </a:t>
            </a:r>
          </a:p>
          <a:p>
            <a:r>
              <a:rPr lang="en-US" dirty="0">
                <a:solidFill>
                  <a:schemeClr val="bg1"/>
                </a:solidFill>
              </a:rPr>
              <a:t>Capacity  Resource Owners of an ACC, </a:t>
            </a:r>
          </a:p>
          <a:p>
            <a:r>
              <a:rPr lang="en-US" dirty="0">
                <a:solidFill>
                  <a:schemeClr val="bg1"/>
                </a:solidFill>
              </a:rPr>
              <a:t>establishing a Uniform Clearing Price per </a:t>
            </a:r>
          </a:p>
          <a:p>
            <a:r>
              <a:rPr lang="en-US" dirty="0">
                <a:solidFill>
                  <a:schemeClr val="bg1"/>
                </a:solidFill>
              </a:rPr>
              <a:t>grid service (CSOIP Step 2) or as part of each </a:t>
            </a:r>
          </a:p>
          <a:p>
            <a:r>
              <a:rPr lang="en-US" dirty="0">
                <a:solidFill>
                  <a:schemeClr val="bg1"/>
                </a:solidFill>
              </a:rPr>
              <a:t>States clearing Process (CSOIP Step 1)</a:t>
            </a:r>
          </a:p>
        </p:txBody>
      </p:sp>
      <p:pic>
        <p:nvPicPr>
          <p:cNvPr id="14" name="Picture 13">
            <a:extLst>
              <a:ext uri="{FF2B5EF4-FFF2-40B4-BE49-F238E27FC236}">
                <a16:creationId xmlns:a16="http://schemas.microsoft.com/office/drawing/2014/main" id="{4571E743-61B6-45CA-95DC-697D7278CD4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00309" y="2700770"/>
            <a:ext cx="1879917" cy="1477328"/>
          </a:xfrm>
          <a:prstGeom prst="rect">
            <a:avLst/>
          </a:prstGeom>
        </p:spPr>
      </p:pic>
      <p:pic>
        <p:nvPicPr>
          <p:cNvPr id="16" name="Picture 15">
            <a:extLst>
              <a:ext uri="{FF2B5EF4-FFF2-40B4-BE49-F238E27FC236}">
                <a16:creationId xmlns:a16="http://schemas.microsoft.com/office/drawing/2014/main" id="{9435729D-B8B8-4A9F-AFD3-7EE080990DD6}"/>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262346" y="2704861"/>
            <a:ext cx="959702" cy="1448277"/>
          </a:xfrm>
          <a:prstGeom prst="rect">
            <a:avLst/>
          </a:prstGeom>
        </p:spPr>
      </p:pic>
      <p:cxnSp>
        <p:nvCxnSpPr>
          <p:cNvPr id="19" name="Straight Arrow Connector 18">
            <a:extLst>
              <a:ext uri="{FF2B5EF4-FFF2-40B4-BE49-F238E27FC236}">
                <a16:creationId xmlns:a16="http://schemas.microsoft.com/office/drawing/2014/main" id="{F1D48FF6-E8FA-4846-B0AB-08CF2283BD92}"/>
              </a:ext>
            </a:extLst>
          </p:cNvPr>
          <p:cNvCxnSpPr>
            <a:stCxn id="11" idx="1"/>
            <a:endCxn id="16" idx="3"/>
          </p:cNvCxnSpPr>
          <p:nvPr/>
        </p:nvCxnSpPr>
        <p:spPr>
          <a:xfrm flipH="1">
            <a:off x="4222048" y="3429000"/>
            <a:ext cx="660201" cy="0"/>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A93417A-BAF3-48F6-8BB8-C8FAA6ADE540}"/>
              </a:ext>
            </a:extLst>
          </p:cNvPr>
          <p:cNvCxnSpPr>
            <a:cxnSpLocks/>
            <a:stCxn id="16" idx="1"/>
            <a:endCxn id="14" idx="3"/>
          </p:cNvCxnSpPr>
          <p:nvPr/>
        </p:nvCxnSpPr>
        <p:spPr>
          <a:xfrm flipH="1">
            <a:off x="2480226" y="3429000"/>
            <a:ext cx="782120" cy="10434"/>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0F9AD4A-F774-4A34-9476-736790BA6434}"/>
              </a:ext>
            </a:extLst>
          </p:cNvPr>
          <p:cNvSpPr txBox="1"/>
          <p:nvPr/>
        </p:nvSpPr>
        <p:spPr>
          <a:xfrm>
            <a:off x="3433458" y="2331438"/>
            <a:ext cx="617477" cy="369332"/>
          </a:xfrm>
          <a:prstGeom prst="rect">
            <a:avLst/>
          </a:prstGeom>
          <a:noFill/>
        </p:spPr>
        <p:txBody>
          <a:bodyPr wrap="none" rtlCol="0">
            <a:spAutoFit/>
          </a:bodyPr>
          <a:lstStyle/>
          <a:p>
            <a:r>
              <a:rPr lang="en-US" b="1" dirty="0">
                <a:solidFill>
                  <a:schemeClr val="bg1"/>
                </a:solidFill>
              </a:rPr>
              <a:t>CSO</a:t>
            </a:r>
          </a:p>
        </p:txBody>
      </p:sp>
      <p:sp>
        <p:nvSpPr>
          <p:cNvPr id="25" name="TextBox 24">
            <a:extLst>
              <a:ext uri="{FF2B5EF4-FFF2-40B4-BE49-F238E27FC236}">
                <a16:creationId xmlns:a16="http://schemas.microsoft.com/office/drawing/2014/main" id="{9FEF2CFC-27D2-4CEB-9A39-85A738327739}"/>
              </a:ext>
            </a:extLst>
          </p:cNvPr>
          <p:cNvSpPr txBox="1"/>
          <p:nvPr/>
        </p:nvSpPr>
        <p:spPr>
          <a:xfrm>
            <a:off x="281350" y="2361361"/>
            <a:ext cx="2572692" cy="369332"/>
          </a:xfrm>
          <a:prstGeom prst="rect">
            <a:avLst/>
          </a:prstGeom>
          <a:noFill/>
        </p:spPr>
        <p:txBody>
          <a:bodyPr wrap="none" rtlCol="0">
            <a:spAutoFit/>
          </a:bodyPr>
          <a:lstStyle/>
          <a:p>
            <a:r>
              <a:rPr lang="en-US" dirty="0">
                <a:solidFill>
                  <a:schemeClr val="bg1"/>
                </a:solidFill>
              </a:rPr>
              <a:t>Capacity Resource Owner</a:t>
            </a:r>
          </a:p>
        </p:txBody>
      </p:sp>
      <p:cxnSp>
        <p:nvCxnSpPr>
          <p:cNvPr id="27" name="Straight Arrow Connector 26">
            <a:extLst>
              <a:ext uri="{FF2B5EF4-FFF2-40B4-BE49-F238E27FC236}">
                <a16:creationId xmlns:a16="http://schemas.microsoft.com/office/drawing/2014/main" id="{F7EC8A77-12F8-49F6-BB86-7C0E552D9987}"/>
              </a:ext>
            </a:extLst>
          </p:cNvPr>
          <p:cNvCxnSpPr>
            <a:stCxn id="8" idx="2"/>
            <a:endCxn id="11" idx="0"/>
          </p:cNvCxnSpPr>
          <p:nvPr/>
        </p:nvCxnSpPr>
        <p:spPr>
          <a:xfrm>
            <a:off x="6206955" y="2108133"/>
            <a:ext cx="9234" cy="59672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148290C-9D6B-4493-B697-E24105D908CA}"/>
              </a:ext>
            </a:extLst>
          </p:cNvPr>
          <p:cNvSpPr txBox="1"/>
          <p:nvPr/>
        </p:nvSpPr>
        <p:spPr>
          <a:xfrm>
            <a:off x="5903977" y="770418"/>
            <a:ext cx="605955" cy="369332"/>
          </a:xfrm>
          <a:prstGeom prst="rect">
            <a:avLst/>
          </a:prstGeom>
          <a:noFill/>
        </p:spPr>
        <p:txBody>
          <a:bodyPr wrap="square" rtlCol="0">
            <a:spAutoFit/>
          </a:bodyPr>
          <a:lstStyle/>
          <a:p>
            <a:r>
              <a:rPr lang="en-US" b="1" dirty="0">
                <a:solidFill>
                  <a:schemeClr val="bg1"/>
                </a:solidFill>
              </a:rPr>
              <a:t>ACC</a:t>
            </a:r>
          </a:p>
        </p:txBody>
      </p:sp>
      <p:pic>
        <p:nvPicPr>
          <p:cNvPr id="29" name="Picture 28">
            <a:extLst>
              <a:ext uri="{FF2B5EF4-FFF2-40B4-BE49-F238E27FC236}">
                <a16:creationId xmlns:a16="http://schemas.microsoft.com/office/drawing/2014/main" id="{F43F87FF-B76C-48B9-A270-DB82E9CFEAA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662026" y="4631705"/>
            <a:ext cx="1879917" cy="1477328"/>
          </a:xfrm>
          <a:prstGeom prst="rect">
            <a:avLst/>
          </a:prstGeom>
        </p:spPr>
      </p:pic>
      <p:sp>
        <p:nvSpPr>
          <p:cNvPr id="30" name="TextBox 29">
            <a:extLst>
              <a:ext uri="{FF2B5EF4-FFF2-40B4-BE49-F238E27FC236}">
                <a16:creationId xmlns:a16="http://schemas.microsoft.com/office/drawing/2014/main" id="{9FD1AEA1-E56F-4067-A1B5-A7B99281B6F2}"/>
              </a:ext>
            </a:extLst>
          </p:cNvPr>
          <p:cNvSpPr txBox="1"/>
          <p:nvPr/>
        </p:nvSpPr>
        <p:spPr>
          <a:xfrm>
            <a:off x="9495687" y="4585249"/>
            <a:ext cx="2313005" cy="2031325"/>
          </a:xfrm>
          <a:prstGeom prst="rect">
            <a:avLst/>
          </a:prstGeom>
          <a:noFill/>
        </p:spPr>
        <p:txBody>
          <a:bodyPr wrap="none" rtlCol="0">
            <a:spAutoFit/>
          </a:bodyPr>
          <a:lstStyle/>
          <a:p>
            <a:r>
              <a:rPr lang="en-US" dirty="0">
                <a:solidFill>
                  <a:schemeClr val="bg1"/>
                </a:solidFill>
              </a:rPr>
              <a:t>Some Resource Owners</a:t>
            </a:r>
          </a:p>
          <a:p>
            <a:r>
              <a:rPr lang="en-US" dirty="0">
                <a:solidFill>
                  <a:schemeClr val="bg1"/>
                </a:solidFill>
              </a:rPr>
              <a:t>in an ACC may not </a:t>
            </a:r>
          </a:p>
          <a:p>
            <a:r>
              <a:rPr lang="en-US" dirty="0">
                <a:solidFill>
                  <a:schemeClr val="bg1"/>
                </a:solidFill>
              </a:rPr>
              <a:t>receive a CSO due to </a:t>
            </a:r>
          </a:p>
          <a:p>
            <a:r>
              <a:rPr lang="en-US" dirty="0">
                <a:solidFill>
                  <a:schemeClr val="bg1"/>
                </a:solidFill>
              </a:rPr>
              <a:t>reliability concerns.</a:t>
            </a:r>
          </a:p>
          <a:p>
            <a:r>
              <a:rPr lang="en-US" dirty="0">
                <a:solidFill>
                  <a:schemeClr val="bg1"/>
                </a:solidFill>
              </a:rPr>
              <a:t>ACC owners receive </a:t>
            </a:r>
          </a:p>
          <a:p>
            <a:r>
              <a:rPr lang="en-US" dirty="0">
                <a:solidFill>
                  <a:schemeClr val="bg1"/>
                </a:solidFill>
              </a:rPr>
              <a:t>no capacity payment</a:t>
            </a:r>
          </a:p>
          <a:p>
            <a:r>
              <a:rPr lang="en-US" dirty="0">
                <a:solidFill>
                  <a:schemeClr val="bg1"/>
                </a:solidFill>
              </a:rPr>
              <a:t>in this case</a:t>
            </a:r>
          </a:p>
        </p:txBody>
      </p:sp>
      <p:pic>
        <p:nvPicPr>
          <p:cNvPr id="32" name="Picture 31">
            <a:extLst>
              <a:ext uri="{FF2B5EF4-FFF2-40B4-BE49-F238E27FC236}">
                <a16:creationId xmlns:a16="http://schemas.microsoft.com/office/drawing/2014/main" id="{A199170C-BF52-42C2-8F30-4C45E9C5096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638020" y="4796995"/>
            <a:ext cx="1137870" cy="1137870"/>
          </a:xfrm>
          <a:prstGeom prst="rect">
            <a:avLst/>
          </a:prstGeom>
        </p:spPr>
      </p:pic>
      <p:cxnSp>
        <p:nvCxnSpPr>
          <p:cNvPr id="35" name="Straight Arrow Connector 34">
            <a:extLst>
              <a:ext uri="{FF2B5EF4-FFF2-40B4-BE49-F238E27FC236}">
                <a16:creationId xmlns:a16="http://schemas.microsoft.com/office/drawing/2014/main" id="{18922525-F4F5-46C8-ACC6-B6D1F9CEFFE4}"/>
              </a:ext>
            </a:extLst>
          </p:cNvPr>
          <p:cNvCxnSpPr>
            <a:stCxn id="11" idx="2"/>
            <a:endCxn id="32" idx="0"/>
          </p:cNvCxnSpPr>
          <p:nvPr/>
        </p:nvCxnSpPr>
        <p:spPr>
          <a:xfrm flipH="1">
            <a:off x="6206955" y="4153138"/>
            <a:ext cx="9234" cy="64385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5CEFDA-DC9C-4C59-BAD8-590931CC9F0C}"/>
              </a:ext>
            </a:extLst>
          </p:cNvPr>
          <p:cNvCxnSpPr>
            <a:cxnSpLocks/>
            <a:stCxn id="32" idx="3"/>
            <a:endCxn id="29" idx="1"/>
          </p:cNvCxnSpPr>
          <p:nvPr/>
        </p:nvCxnSpPr>
        <p:spPr>
          <a:xfrm>
            <a:off x="6775890" y="5365930"/>
            <a:ext cx="886136" cy="443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4D16DC73-EBB0-4C84-BC3D-62FDCBBB3B29}"/>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389186" y="776644"/>
            <a:ext cx="865301" cy="1312786"/>
          </a:xfrm>
          <a:prstGeom prst="rect">
            <a:avLst/>
          </a:prstGeom>
        </p:spPr>
      </p:pic>
      <p:pic>
        <p:nvPicPr>
          <p:cNvPr id="44" name="Picture 43">
            <a:extLst>
              <a:ext uri="{FF2B5EF4-FFF2-40B4-BE49-F238E27FC236}">
                <a16:creationId xmlns:a16="http://schemas.microsoft.com/office/drawing/2014/main" id="{CADF5F37-9519-4F11-BF56-94AD1301436D}"/>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7218958" y="1204018"/>
            <a:ext cx="866500" cy="866500"/>
          </a:xfrm>
          <a:prstGeom prst="rect">
            <a:avLst/>
          </a:prstGeom>
        </p:spPr>
      </p:pic>
      <p:cxnSp>
        <p:nvCxnSpPr>
          <p:cNvPr id="47" name="Straight Arrow Connector 46">
            <a:extLst>
              <a:ext uri="{FF2B5EF4-FFF2-40B4-BE49-F238E27FC236}">
                <a16:creationId xmlns:a16="http://schemas.microsoft.com/office/drawing/2014/main" id="{9084FFA5-4AF5-4B53-BEA7-2B8EFA542F88}"/>
              </a:ext>
            </a:extLst>
          </p:cNvPr>
          <p:cNvCxnSpPr/>
          <p:nvPr/>
        </p:nvCxnSpPr>
        <p:spPr>
          <a:xfrm flipV="1">
            <a:off x="7093801" y="1930857"/>
            <a:ext cx="456327" cy="769913"/>
          </a:xfrm>
          <a:prstGeom prst="straightConnector1">
            <a:avLst/>
          </a:prstGeom>
          <a:ln w="349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04ED258-A7F6-49EC-B3A7-4BB4F1A21D01}"/>
              </a:ext>
            </a:extLst>
          </p:cNvPr>
          <p:cNvCxnSpPr>
            <a:cxnSpLocks/>
            <a:endCxn id="39" idx="1"/>
          </p:cNvCxnSpPr>
          <p:nvPr/>
        </p:nvCxnSpPr>
        <p:spPr>
          <a:xfrm>
            <a:off x="7948246" y="1433037"/>
            <a:ext cx="440940" cy="0"/>
          </a:xfrm>
          <a:prstGeom prst="straightConnector1">
            <a:avLst/>
          </a:prstGeom>
          <a:ln w="349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C68A533-356C-4138-AD32-7754B71B6CE2}"/>
              </a:ext>
            </a:extLst>
          </p:cNvPr>
          <p:cNvSpPr txBox="1"/>
          <p:nvPr/>
        </p:nvSpPr>
        <p:spPr>
          <a:xfrm>
            <a:off x="9202712" y="742856"/>
            <a:ext cx="2949532" cy="1569660"/>
          </a:xfrm>
          <a:prstGeom prst="rect">
            <a:avLst/>
          </a:prstGeom>
          <a:noFill/>
        </p:spPr>
        <p:txBody>
          <a:bodyPr wrap="square" rtlCol="0">
            <a:spAutoFit/>
          </a:bodyPr>
          <a:lstStyle/>
          <a:p>
            <a:r>
              <a:rPr lang="en-US" sz="1600" dirty="0">
                <a:solidFill>
                  <a:schemeClr val="bg1"/>
                </a:solidFill>
              </a:rPr>
              <a:t>Owners (Buyers) of ACC’s receive capacity payments equal to the uniform clearing price multiplied by the Amount of MW’s in the CSO Issued to generators in an ACC</a:t>
            </a:r>
            <a:endParaRPr lang="en-US" sz="1600" b="1" i="1" u="sng" dirty="0">
              <a:solidFill>
                <a:schemeClr val="bg1"/>
              </a:solidFill>
            </a:endParaRPr>
          </a:p>
        </p:txBody>
      </p:sp>
    </p:spTree>
    <p:extLst>
      <p:ext uri="{BB962C8B-B14F-4D97-AF65-F5344CB8AC3E}">
        <p14:creationId xmlns:p14="http://schemas.microsoft.com/office/powerpoint/2010/main" val="185900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694C-6BF6-455D-B8D7-812B79ACE302}"/>
              </a:ext>
            </a:extLst>
          </p:cNvPr>
          <p:cNvSpPr>
            <a:spLocks noGrp="1"/>
          </p:cNvSpPr>
          <p:nvPr>
            <p:ph type="title"/>
          </p:nvPr>
        </p:nvSpPr>
        <p:spPr>
          <a:xfrm>
            <a:off x="1141413" y="0"/>
            <a:ext cx="9905998" cy="609599"/>
          </a:xfrm>
        </p:spPr>
        <p:txBody>
          <a:bodyPr>
            <a:normAutofit/>
          </a:bodyPr>
          <a:lstStyle/>
          <a:p>
            <a:r>
              <a:rPr lang="en-US" dirty="0">
                <a:solidFill>
                  <a:schemeClr val="bg1"/>
                </a:solidFill>
              </a:rPr>
              <a:t>CSO Issuance Process (CSOIP)</a:t>
            </a:r>
          </a:p>
        </p:txBody>
      </p:sp>
      <p:sp>
        <p:nvSpPr>
          <p:cNvPr id="3" name="Content Placeholder 2">
            <a:extLst>
              <a:ext uri="{FF2B5EF4-FFF2-40B4-BE49-F238E27FC236}">
                <a16:creationId xmlns:a16="http://schemas.microsoft.com/office/drawing/2014/main" id="{540B818F-1FFE-47B4-A23A-47355F93EEA7}"/>
              </a:ext>
            </a:extLst>
          </p:cNvPr>
          <p:cNvSpPr>
            <a:spLocks noGrp="1"/>
          </p:cNvSpPr>
          <p:nvPr>
            <p:ph idx="1"/>
          </p:nvPr>
        </p:nvSpPr>
        <p:spPr>
          <a:xfrm>
            <a:off x="1141412" y="609599"/>
            <a:ext cx="9905999" cy="5420139"/>
          </a:xfrm>
        </p:spPr>
        <p:txBody>
          <a:bodyPr>
            <a:normAutofit fontScale="92500" lnSpcReduction="10000"/>
          </a:bodyPr>
          <a:lstStyle/>
          <a:p>
            <a:r>
              <a:rPr lang="en-US" b="1" u="sng" dirty="0">
                <a:solidFill>
                  <a:schemeClr val="bg1"/>
                </a:solidFill>
              </a:rPr>
              <a:t>Market Rules determine when this process is executed</a:t>
            </a:r>
          </a:p>
          <a:p>
            <a:r>
              <a:rPr lang="en-US" dirty="0">
                <a:solidFill>
                  <a:schemeClr val="bg1"/>
                </a:solidFill>
              </a:rPr>
              <a:t>The ISO will prioritize the issuance of CSO’s for ACC’s as follows:</a:t>
            </a:r>
          </a:p>
          <a:p>
            <a:pPr marL="914400" lvl="1" indent="-457200">
              <a:buFont typeface="+mj-lt"/>
              <a:buAutoNum type="arabicPeriod"/>
            </a:pPr>
            <a:r>
              <a:rPr lang="en-US" dirty="0">
                <a:solidFill>
                  <a:schemeClr val="bg1"/>
                </a:solidFill>
              </a:rPr>
              <a:t>Satisfy State based energy targets using a cost curve and uniform clearing price, like DA Energy Market, </a:t>
            </a:r>
            <a:r>
              <a:rPr lang="en-US" dirty="0">
                <a:solidFill>
                  <a:schemeClr val="bg1"/>
                </a:solidFill>
                <a:hlinkClick r:id="rId2"/>
              </a:rPr>
              <a:t>based on State provided parameters</a:t>
            </a:r>
            <a:r>
              <a:rPr lang="en-US" dirty="0">
                <a:solidFill>
                  <a:schemeClr val="bg1"/>
                </a:solidFill>
              </a:rPr>
              <a:t>.</a:t>
            </a:r>
          </a:p>
          <a:p>
            <a:pPr marL="914400" lvl="1" indent="-457200">
              <a:buFont typeface="+mj-lt"/>
              <a:buAutoNum type="arabicPeriod"/>
            </a:pPr>
            <a:r>
              <a:rPr lang="en-US" dirty="0">
                <a:solidFill>
                  <a:schemeClr val="bg1"/>
                </a:solidFill>
              </a:rPr>
              <a:t>Satisfy Reliability Requirements by issuing a CSO to ACC resources based on a </a:t>
            </a:r>
            <a:r>
              <a:rPr lang="en-US" b="1" dirty="0">
                <a:solidFill>
                  <a:schemeClr val="bg1"/>
                </a:solidFill>
              </a:rPr>
              <a:t>priority services hierarchy (</a:t>
            </a:r>
            <a:r>
              <a:rPr lang="en-US" dirty="0">
                <a:solidFill>
                  <a:schemeClr val="bg1"/>
                </a:solidFill>
              </a:rPr>
              <a:t>see </a:t>
            </a:r>
            <a:r>
              <a:rPr lang="en-US" b="1" dirty="0">
                <a:solidFill>
                  <a:schemeClr val="bg1"/>
                </a:solidFill>
              </a:rPr>
              <a:t>Note</a:t>
            </a:r>
            <a:r>
              <a:rPr lang="en-US" dirty="0">
                <a:solidFill>
                  <a:schemeClr val="bg1"/>
                </a:solidFill>
              </a:rPr>
              <a:t> below</a:t>
            </a:r>
            <a:r>
              <a:rPr lang="en-US" b="1" dirty="0">
                <a:solidFill>
                  <a:schemeClr val="bg1"/>
                </a:solidFill>
              </a:rPr>
              <a:t>) </a:t>
            </a:r>
            <a:r>
              <a:rPr lang="en-US" dirty="0">
                <a:solidFill>
                  <a:schemeClr val="bg1"/>
                </a:solidFill>
              </a:rPr>
              <a:t>specified by Market Rules, using  a cost curve and uniform clearing price, like the DA Energy Market, </a:t>
            </a:r>
            <a:r>
              <a:rPr lang="en-US" dirty="0">
                <a:solidFill>
                  <a:schemeClr val="bg1"/>
                </a:solidFill>
                <a:hlinkClick r:id="rId3"/>
              </a:rPr>
              <a:t>to properly compensate Generators and Investors for their commitment</a:t>
            </a:r>
            <a:endParaRPr lang="en-US" dirty="0">
              <a:solidFill>
                <a:schemeClr val="bg1"/>
              </a:solidFill>
            </a:endParaRPr>
          </a:p>
          <a:p>
            <a:pPr marL="914400" lvl="1" indent="-457200">
              <a:buFont typeface="+mj-lt"/>
              <a:buAutoNum type="arabicPeriod"/>
            </a:pPr>
            <a:r>
              <a:rPr lang="en-US" dirty="0">
                <a:solidFill>
                  <a:schemeClr val="bg1"/>
                </a:solidFill>
              </a:rPr>
              <a:t>The ISO may refuse to issue a CSO to an ACC resource, based on reliability concerns</a:t>
            </a:r>
          </a:p>
          <a:p>
            <a:pPr marL="914400" lvl="1" indent="-457200">
              <a:buFont typeface="+mj-lt"/>
              <a:buAutoNum type="arabicPeriod"/>
            </a:pPr>
            <a:r>
              <a:rPr lang="en-US" dirty="0">
                <a:solidFill>
                  <a:schemeClr val="bg1"/>
                </a:solidFill>
              </a:rPr>
              <a:t>In the event that an ISO is unable to secure enough capacity to meet reliability requirements, via this process, </a:t>
            </a:r>
            <a:r>
              <a:rPr lang="en-US" dirty="0">
                <a:solidFill>
                  <a:schemeClr val="bg1"/>
                </a:solidFill>
                <a:hlinkClick r:id="rId4"/>
              </a:rPr>
              <a:t>one or more ISO Reliability Bid’s (ISORB) may be placed into the AOCE to secure required capacity</a:t>
            </a:r>
            <a:endParaRPr lang="en-US" dirty="0">
              <a:solidFill>
                <a:schemeClr val="bg1"/>
              </a:solidFill>
            </a:endParaRPr>
          </a:p>
          <a:p>
            <a:pPr marL="457200" lvl="1" indent="0">
              <a:buNone/>
            </a:pPr>
            <a:r>
              <a:rPr lang="en-US" b="1" dirty="0">
                <a:solidFill>
                  <a:schemeClr val="bg1"/>
                </a:solidFill>
              </a:rPr>
              <a:t>NOTE:</a:t>
            </a:r>
            <a:r>
              <a:rPr lang="en-US" dirty="0">
                <a:solidFill>
                  <a:schemeClr val="bg1"/>
                </a:solidFill>
              </a:rPr>
              <a:t> A </a:t>
            </a:r>
            <a:r>
              <a:rPr lang="en-US" dirty="0">
                <a:solidFill>
                  <a:schemeClr val="bg1"/>
                </a:solidFill>
                <a:hlinkClick r:id="rId5"/>
              </a:rPr>
              <a:t>priority services hierarchy</a:t>
            </a:r>
            <a:r>
              <a:rPr lang="en-US" dirty="0">
                <a:solidFill>
                  <a:schemeClr val="bg1"/>
                </a:solidFill>
              </a:rPr>
              <a:t> instructs an ISO on the type and quantity of grid services to be acquired in precedence order, using a fuel and technology neutral approach, to meet reliability requirements. </a:t>
            </a:r>
          </a:p>
          <a:p>
            <a:pPr marL="0" indent="0">
              <a:buNone/>
            </a:pPr>
            <a:endParaRPr lang="en-US" dirty="0"/>
          </a:p>
        </p:txBody>
      </p:sp>
      <p:sp>
        <p:nvSpPr>
          <p:cNvPr id="4" name="Date Placeholder 3">
            <a:extLst>
              <a:ext uri="{FF2B5EF4-FFF2-40B4-BE49-F238E27FC236}">
                <a16:creationId xmlns:a16="http://schemas.microsoft.com/office/drawing/2014/main" id="{5FDBBD9D-C4FC-4C84-9EC1-602E819114A8}"/>
              </a:ext>
            </a:extLst>
          </p:cNvPr>
          <p:cNvSpPr>
            <a:spLocks noGrp="1"/>
          </p:cNvSpPr>
          <p:nvPr>
            <p:ph type="dt" sz="half" idx="10"/>
          </p:nvPr>
        </p:nvSpPr>
        <p:spPr>
          <a:xfrm>
            <a:off x="7456921" y="6294094"/>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D8FD8F7B-B786-4E1C-8793-37F3FB9C35F0}"/>
              </a:ext>
            </a:extLst>
          </p:cNvPr>
          <p:cNvSpPr>
            <a:spLocks noGrp="1"/>
          </p:cNvSpPr>
          <p:nvPr>
            <p:ph type="sldNum" sz="quarter" idx="12"/>
          </p:nvPr>
        </p:nvSpPr>
        <p:spPr>
          <a:xfrm>
            <a:off x="10276321" y="6294092"/>
            <a:ext cx="771089" cy="365125"/>
          </a:xfrm>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4355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AF07-061C-410F-B00C-D93DDEAAE0EC}"/>
              </a:ext>
            </a:extLst>
          </p:cNvPr>
          <p:cNvSpPr>
            <a:spLocks noGrp="1"/>
          </p:cNvSpPr>
          <p:nvPr>
            <p:ph type="title"/>
          </p:nvPr>
        </p:nvSpPr>
        <p:spPr>
          <a:xfrm>
            <a:off x="1141413" y="1"/>
            <a:ext cx="9905998" cy="974726"/>
          </a:xfrm>
        </p:spPr>
        <p:txBody>
          <a:bodyPr/>
          <a:lstStyle/>
          <a:p>
            <a:r>
              <a:rPr lang="en-US" dirty="0">
                <a:solidFill>
                  <a:schemeClr val="bg1"/>
                </a:solidFill>
              </a:rPr>
              <a:t>ISO Reliability targets and Bids</a:t>
            </a:r>
          </a:p>
        </p:txBody>
      </p:sp>
      <p:sp>
        <p:nvSpPr>
          <p:cNvPr id="4" name="Date Placeholder 3">
            <a:extLst>
              <a:ext uri="{FF2B5EF4-FFF2-40B4-BE49-F238E27FC236}">
                <a16:creationId xmlns:a16="http://schemas.microsoft.com/office/drawing/2014/main" id="{8D89CF9B-BA39-4322-B50C-F2269B191CCE}"/>
              </a:ext>
            </a:extLst>
          </p:cNvPr>
          <p:cNvSpPr>
            <a:spLocks noGrp="1"/>
          </p:cNvSpPr>
          <p:nvPr>
            <p:ph type="dt" sz="half" idx="10"/>
          </p:nvPr>
        </p:nvSpPr>
        <p:spPr>
          <a:xfrm>
            <a:off x="7456921" y="6347509"/>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0F108D22-7A79-4769-BBFD-0D72FDF7F0F2}"/>
              </a:ext>
            </a:extLst>
          </p:cNvPr>
          <p:cNvSpPr>
            <a:spLocks noGrp="1"/>
          </p:cNvSpPr>
          <p:nvPr>
            <p:ph type="sldNum" sz="quarter" idx="12"/>
          </p:nvPr>
        </p:nvSpPr>
        <p:spPr>
          <a:xfrm>
            <a:off x="10276321" y="6347507"/>
            <a:ext cx="771089" cy="365125"/>
          </a:xfrm>
        </p:spPr>
        <p:txBody>
          <a:bodyPr/>
          <a:lstStyle/>
          <a:p>
            <a:fld id="{6D22F896-40B5-4ADD-8801-0D06FADFA095}" type="slidenum">
              <a:rPr lang="en-US" smtClean="0"/>
              <a:t>7</a:t>
            </a:fld>
            <a:endParaRPr lang="en-US" dirty="0"/>
          </a:p>
        </p:txBody>
      </p:sp>
      <p:pic>
        <p:nvPicPr>
          <p:cNvPr id="7" name="Picture 6">
            <a:extLst>
              <a:ext uri="{FF2B5EF4-FFF2-40B4-BE49-F238E27FC236}">
                <a16:creationId xmlns:a16="http://schemas.microsoft.com/office/drawing/2014/main" id="{4B225CDD-88A1-42C1-8A40-FB7796C2577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426534" y="1256585"/>
            <a:ext cx="2667879" cy="1448277"/>
          </a:xfrm>
          <a:prstGeom prst="rect">
            <a:avLst/>
          </a:prstGeom>
        </p:spPr>
      </p:pic>
      <p:sp>
        <p:nvSpPr>
          <p:cNvPr id="8" name="TextBox 7">
            <a:extLst>
              <a:ext uri="{FF2B5EF4-FFF2-40B4-BE49-F238E27FC236}">
                <a16:creationId xmlns:a16="http://schemas.microsoft.com/office/drawing/2014/main" id="{9AB9F604-ACA4-4246-8E34-1AF38E6A047D}"/>
              </a:ext>
            </a:extLst>
          </p:cNvPr>
          <p:cNvSpPr txBox="1"/>
          <p:nvPr/>
        </p:nvSpPr>
        <p:spPr>
          <a:xfrm>
            <a:off x="874645" y="1190324"/>
            <a:ext cx="2667879" cy="1754326"/>
          </a:xfrm>
          <a:prstGeom prst="rect">
            <a:avLst/>
          </a:prstGeom>
          <a:noFill/>
        </p:spPr>
        <p:txBody>
          <a:bodyPr wrap="square" rtlCol="0">
            <a:spAutoFit/>
          </a:bodyPr>
          <a:lstStyle/>
          <a:p>
            <a:r>
              <a:rPr lang="en-US" dirty="0">
                <a:solidFill>
                  <a:schemeClr val="bg1"/>
                </a:solidFill>
              </a:rPr>
              <a:t>At some point the ISO calculates the Reliability Target MW’s (ISORT) </a:t>
            </a:r>
          </a:p>
          <a:p>
            <a:r>
              <a:rPr lang="en-US" dirty="0">
                <a:solidFill>
                  <a:schemeClr val="bg1"/>
                </a:solidFill>
              </a:rPr>
              <a:t>for a specific Commitment Period and Location</a:t>
            </a:r>
            <a:endParaRPr lang="en-US" dirty="0"/>
          </a:p>
          <a:p>
            <a:endParaRPr lang="en-US" dirty="0"/>
          </a:p>
        </p:txBody>
      </p:sp>
      <p:pic>
        <p:nvPicPr>
          <p:cNvPr id="10" name="Picture 9">
            <a:extLst>
              <a:ext uri="{FF2B5EF4-FFF2-40B4-BE49-F238E27FC236}">
                <a16:creationId xmlns:a16="http://schemas.microsoft.com/office/drawing/2014/main" id="{48B69F9C-13AD-4B0E-84B2-36D3A940347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519867" y="965038"/>
            <a:ext cx="1139687" cy="881358"/>
          </a:xfrm>
          <a:prstGeom prst="rect">
            <a:avLst/>
          </a:prstGeom>
        </p:spPr>
      </p:pic>
      <p:sp>
        <p:nvSpPr>
          <p:cNvPr id="12" name="TextBox 11">
            <a:extLst>
              <a:ext uri="{FF2B5EF4-FFF2-40B4-BE49-F238E27FC236}">
                <a16:creationId xmlns:a16="http://schemas.microsoft.com/office/drawing/2014/main" id="{9FF5E39A-95F5-4824-BDE3-F1D9ABC08FB4}"/>
              </a:ext>
            </a:extLst>
          </p:cNvPr>
          <p:cNvSpPr txBox="1"/>
          <p:nvPr/>
        </p:nvSpPr>
        <p:spPr>
          <a:xfrm>
            <a:off x="8633050" y="717054"/>
            <a:ext cx="2922846" cy="1200329"/>
          </a:xfrm>
          <a:prstGeom prst="rect">
            <a:avLst/>
          </a:prstGeom>
          <a:noFill/>
        </p:spPr>
        <p:txBody>
          <a:bodyPr wrap="square" rtlCol="0">
            <a:spAutoFit/>
          </a:bodyPr>
          <a:lstStyle/>
          <a:p>
            <a:r>
              <a:rPr lang="en-US" dirty="0">
                <a:solidFill>
                  <a:schemeClr val="bg1"/>
                </a:solidFill>
              </a:rPr>
              <a:t>Total Amount of Reliability MW needed for a location and timeframe (commitment period), determined by ISO</a:t>
            </a:r>
          </a:p>
        </p:txBody>
      </p:sp>
      <p:sp>
        <p:nvSpPr>
          <p:cNvPr id="13" name="TextBox 12">
            <a:extLst>
              <a:ext uri="{FF2B5EF4-FFF2-40B4-BE49-F238E27FC236}">
                <a16:creationId xmlns:a16="http://schemas.microsoft.com/office/drawing/2014/main" id="{52522308-677F-4450-9D88-16F89DAD877E}"/>
              </a:ext>
            </a:extLst>
          </p:cNvPr>
          <p:cNvSpPr txBox="1"/>
          <p:nvPr/>
        </p:nvSpPr>
        <p:spPr>
          <a:xfrm>
            <a:off x="8454887" y="1974577"/>
            <a:ext cx="1459054" cy="646331"/>
          </a:xfrm>
          <a:prstGeom prst="rect">
            <a:avLst/>
          </a:prstGeom>
          <a:noFill/>
        </p:spPr>
        <p:txBody>
          <a:bodyPr wrap="none" rtlCol="0">
            <a:spAutoFit/>
          </a:bodyPr>
          <a:lstStyle/>
          <a:p>
            <a:r>
              <a:rPr lang="en-US" sz="3600" dirty="0">
                <a:solidFill>
                  <a:schemeClr val="bg1"/>
                </a:solidFill>
              </a:rPr>
              <a:t>MINUS</a:t>
            </a:r>
          </a:p>
        </p:txBody>
      </p:sp>
      <p:pic>
        <p:nvPicPr>
          <p:cNvPr id="14" name="Picture 13">
            <a:extLst>
              <a:ext uri="{FF2B5EF4-FFF2-40B4-BE49-F238E27FC236}">
                <a16:creationId xmlns:a16="http://schemas.microsoft.com/office/drawing/2014/main" id="{3A9932D0-3E82-458A-AF30-1B46239489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7646844" y="2709334"/>
            <a:ext cx="959702" cy="1448277"/>
          </a:xfrm>
          <a:prstGeom prst="rect">
            <a:avLst/>
          </a:prstGeom>
        </p:spPr>
      </p:pic>
      <p:sp>
        <p:nvSpPr>
          <p:cNvPr id="15" name="TextBox 14">
            <a:extLst>
              <a:ext uri="{FF2B5EF4-FFF2-40B4-BE49-F238E27FC236}">
                <a16:creationId xmlns:a16="http://schemas.microsoft.com/office/drawing/2014/main" id="{476AAD5F-C0AA-4D84-ACD5-1179A50FE4F1}"/>
              </a:ext>
            </a:extLst>
          </p:cNvPr>
          <p:cNvSpPr txBox="1"/>
          <p:nvPr/>
        </p:nvSpPr>
        <p:spPr>
          <a:xfrm>
            <a:off x="8656244" y="2835966"/>
            <a:ext cx="3358548" cy="1200329"/>
          </a:xfrm>
          <a:prstGeom prst="rect">
            <a:avLst/>
          </a:prstGeom>
          <a:noFill/>
        </p:spPr>
        <p:txBody>
          <a:bodyPr wrap="none" rtlCol="0">
            <a:spAutoFit/>
          </a:bodyPr>
          <a:lstStyle/>
          <a:p>
            <a:r>
              <a:rPr lang="en-US" dirty="0">
                <a:solidFill>
                  <a:schemeClr val="bg1"/>
                </a:solidFill>
              </a:rPr>
              <a:t>CSO’s already issued for the same</a:t>
            </a:r>
          </a:p>
          <a:p>
            <a:r>
              <a:rPr lang="en-US" dirty="0">
                <a:solidFill>
                  <a:schemeClr val="bg1"/>
                </a:solidFill>
              </a:rPr>
              <a:t>location and Commitment Period</a:t>
            </a:r>
          </a:p>
          <a:p>
            <a:r>
              <a:rPr lang="en-US" dirty="0">
                <a:solidFill>
                  <a:schemeClr val="bg1"/>
                </a:solidFill>
              </a:rPr>
              <a:t>time frame, determined</a:t>
            </a:r>
          </a:p>
          <a:p>
            <a:r>
              <a:rPr lang="en-US" dirty="0">
                <a:solidFill>
                  <a:schemeClr val="bg1"/>
                </a:solidFill>
              </a:rPr>
              <a:t>by ISO</a:t>
            </a:r>
          </a:p>
        </p:txBody>
      </p:sp>
      <p:cxnSp>
        <p:nvCxnSpPr>
          <p:cNvPr id="17" name="Straight Connector 16">
            <a:extLst>
              <a:ext uri="{FF2B5EF4-FFF2-40B4-BE49-F238E27FC236}">
                <a16:creationId xmlns:a16="http://schemas.microsoft.com/office/drawing/2014/main" id="{DBC94907-AC82-49AD-B1A9-34BC67E8F9C4}"/>
              </a:ext>
            </a:extLst>
          </p:cNvPr>
          <p:cNvCxnSpPr/>
          <p:nvPr/>
        </p:nvCxnSpPr>
        <p:spPr>
          <a:xfrm>
            <a:off x="7519867" y="4412974"/>
            <a:ext cx="4036029" cy="0"/>
          </a:xfrm>
          <a:prstGeom prst="line">
            <a:avLst/>
          </a:prstGeom>
          <a:ln w="79375" cmpd="dbl">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09AEA6-FE0B-4661-A0C9-703A951A465F}"/>
              </a:ext>
            </a:extLst>
          </p:cNvPr>
          <p:cNvCxnSpPr>
            <a:stCxn id="7" idx="3"/>
            <a:endCxn id="10" idx="1"/>
          </p:cNvCxnSpPr>
          <p:nvPr/>
        </p:nvCxnSpPr>
        <p:spPr>
          <a:xfrm flipV="1">
            <a:off x="6094413" y="1405717"/>
            <a:ext cx="1425454" cy="5750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985A278-84A4-4C92-A9DF-654F224E477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580584" y="4641280"/>
            <a:ext cx="1109081" cy="1109081"/>
          </a:xfrm>
          <a:prstGeom prst="rect">
            <a:avLst/>
          </a:prstGeom>
        </p:spPr>
      </p:pic>
      <p:sp>
        <p:nvSpPr>
          <p:cNvPr id="22" name="TextBox 21">
            <a:extLst>
              <a:ext uri="{FF2B5EF4-FFF2-40B4-BE49-F238E27FC236}">
                <a16:creationId xmlns:a16="http://schemas.microsoft.com/office/drawing/2014/main" id="{20697807-665F-4C76-9E2D-AD9C1D5DB474}"/>
              </a:ext>
            </a:extLst>
          </p:cNvPr>
          <p:cNvSpPr txBox="1"/>
          <p:nvPr/>
        </p:nvSpPr>
        <p:spPr>
          <a:xfrm>
            <a:off x="8706682" y="4571997"/>
            <a:ext cx="3054747" cy="1200329"/>
          </a:xfrm>
          <a:prstGeom prst="rect">
            <a:avLst/>
          </a:prstGeom>
          <a:noFill/>
        </p:spPr>
        <p:txBody>
          <a:bodyPr wrap="none" rtlCol="0">
            <a:spAutoFit/>
          </a:bodyPr>
          <a:lstStyle/>
          <a:p>
            <a:r>
              <a:rPr lang="en-US" dirty="0">
                <a:solidFill>
                  <a:schemeClr val="bg1"/>
                </a:solidFill>
              </a:rPr>
              <a:t>ISO Reliability Target (ISORT)</a:t>
            </a:r>
          </a:p>
          <a:p>
            <a:r>
              <a:rPr lang="en-US" dirty="0">
                <a:solidFill>
                  <a:schemeClr val="bg1"/>
                </a:solidFill>
              </a:rPr>
              <a:t>indicating additional MW’s</a:t>
            </a:r>
          </a:p>
          <a:p>
            <a:r>
              <a:rPr lang="en-US" dirty="0">
                <a:solidFill>
                  <a:schemeClr val="bg1"/>
                </a:solidFill>
              </a:rPr>
              <a:t>that are needed by an ISO to </a:t>
            </a:r>
          </a:p>
          <a:p>
            <a:r>
              <a:rPr lang="en-US" dirty="0">
                <a:solidFill>
                  <a:schemeClr val="bg1"/>
                </a:solidFill>
              </a:rPr>
              <a:t>satisfy Reliability Requirements</a:t>
            </a:r>
          </a:p>
        </p:txBody>
      </p:sp>
      <p:pic>
        <p:nvPicPr>
          <p:cNvPr id="24" name="Picture 23">
            <a:extLst>
              <a:ext uri="{FF2B5EF4-FFF2-40B4-BE49-F238E27FC236}">
                <a16:creationId xmlns:a16="http://schemas.microsoft.com/office/drawing/2014/main" id="{77299DC0-AFF1-4DF8-9F36-558D1621F93B}"/>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3632803" y="4259526"/>
            <a:ext cx="2204554" cy="1785968"/>
          </a:xfrm>
          <a:prstGeom prst="rect">
            <a:avLst/>
          </a:prstGeom>
        </p:spPr>
      </p:pic>
      <p:cxnSp>
        <p:nvCxnSpPr>
          <p:cNvPr id="27" name="Straight Arrow Connector 26">
            <a:extLst>
              <a:ext uri="{FF2B5EF4-FFF2-40B4-BE49-F238E27FC236}">
                <a16:creationId xmlns:a16="http://schemas.microsoft.com/office/drawing/2014/main" id="{BFC1D3F0-7673-4CAC-B8BD-7DB90704D1CA}"/>
              </a:ext>
            </a:extLst>
          </p:cNvPr>
          <p:cNvCxnSpPr>
            <a:stCxn id="21" idx="1"/>
            <a:endCxn id="24" idx="3"/>
          </p:cNvCxnSpPr>
          <p:nvPr/>
        </p:nvCxnSpPr>
        <p:spPr>
          <a:xfrm flipH="1" flipV="1">
            <a:off x="5837357" y="5152510"/>
            <a:ext cx="1743227" cy="43311"/>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CB2063-E208-4BC4-AFF0-4E4FE2C245E4}"/>
              </a:ext>
            </a:extLst>
          </p:cNvPr>
          <p:cNvCxnSpPr>
            <a:cxnSpLocks/>
            <a:stCxn id="7" idx="2"/>
            <a:endCxn id="24" idx="0"/>
          </p:cNvCxnSpPr>
          <p:nvPr/>
        </p:nvCxnSpPr>
        <p:spPr>
          <a:xfrm flipH="1">
            <a:off x="4735080" y="2704862"/>
            <a:ext cx="25394" cy="1554664"/>
          </a:xfrm>
          <a:prstGeom prst="straightConnector1">
            <a:avLst/>
          </a:prstGeom>
          <a:ln w="666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5E1EEA-AD14-4A3D-AE3C-DD6B231909FC}"/>
              </a:ext>
            </a:extLst>
          </p:cNvPr>
          <p:cNvSpPr txBox="1"/>
          <p:nvPr/>
        </p:nvSpPr>
        <p:spPr>
          <a:xfrm>
            <a:off x="1047323" y="4240616"/>
            <a:ext cx="2735685" cy="1754326"/>
          </a:xfrm>
          <a:prstGeom prst="rect">
            <a:avLst/>
          </a:prstGeom>
          <a:noFill/>
        </p:spPr>
        <p:txBody>
          <a:bodyPr wrap="none" rtlCol="0">
            <a:spAutoFit/>
          </a:bodyPr>
          <a:lstStyle/>
          <a:p>
            <a:r>
              <a:rPr lang="en-US" dirty="0">
                <a:solidFill>
                  <a:schemeClr val="bg1"/>
                </a:solidFill>
              </a:rPr>
              <a:t>ISO submits one or more</a:t>
            </a:r>
          </a:p>
          <a:p>
            <a:r>
              <a:rPr lang="en-US" dirty="0">
                <a:solidFill>
                  <a:schemeClr val="bg1"/>
                </a:solidFill>
              </a:rPr>
              <a:t>Reliability Bids (ISORB) </a:t>
            </a:r>
          </a:p>
          <a:p>
            <a:r>
              <a:rPr lang="en-US" dirty="0">
                <a:solidFill>
                  <a:schemeClr val="bg1"/>
                </a:solidFill>
              </a:rPr>
              <a:t>into AOCE, specifying</a:t>
            </a:r>
          </a:p>
          <a:p>
            <a:r>
              <a:rPr lang="en-US" dirty="0">
                <a:solidFill>
                  <a:schemeClr val="bg1"/>
                </a:solidFill>
              </a:rPr>
              <a:t>ISORT MW, Capacity type, </a:t>
            </a:r>
          </a:p>
          <a:p>
            <a:r>
              <a:rPr lang="en-US" dirty="0">
                <a:solidFill>
                  <a:schemeClr val="bg1"/>
                </a:solidFill>
              </a:rPr>
              <a:t>location and other </a:t>
            </a:r>
          </a:p>
          <a:p>
            <a:r>
              <a:rPr lang="en-US" dirty="0">
                <a:solidFill>
                  <a:schemeClr val="bg1"/>
                </a:solidFill>
              </a:rPr>
              <a:t>characteristics</a:t>
            </a:r>
          </a:p>
        </p:txBody>
      </p:sp>
    </p:spTree>
    <p:extLst>
      <p:ext uri="{BB962C8B-B14F-4D97-AF65-F5344CB8AC3E}">
        <p14:creationId xmlns:p14="http://schemas.microsoft.com/office/powerpoint/2010/main" val="377700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63A4-353A-47C3-86B3-7895F57C6FFF}"/>
              </a:ext>
            </a:extLst>
          </p:cNvPr>
          <p:cNvSpPr>
            <a:spLocks noGrp="1"/>
          </p:cNvSpPr>
          <p:nvPr>
            <p:ph type="title"/>
          </p:nvPr>
        </p:nvSpPr>
        <p:spPr>
          <a:xfrm>
            <a:off x="1141413" y="1"/>
            <a:ext cx="9905998" cy="974726"/>
          </a:xfrm>
        </p:spPr>
        <p:txBody>
          <a:bodyPr>
            <a:normAutofit/>
          </a:bodyPr>
          <a:lstStyle/>
          <a:p>
            <a:r>
              <a:rPr lang="en-US" dirty="0">
                <a:solidFill>
                  <a:schemeClr val="bg1"/>
                </a:solidFill>
              </a:rPr>
              <a:t>CSO Issuance Process for Offers to ISORB’s</a:t>
            </a:r>
          </a:p>
        </p:txBody>
      </p:sp>
      <p:sp>
        <p:nvSpPr>
          <p:cNvPr id="4" name="Date Placeholder 3">
            <a:extLst>
              <a:ext uri="{FF2B5EF4-FFF2-40B4-BE49-F238E27FC236}">
                <a16:creationId xmlns:a16="http://schemas.microsoft.com/office/drawing/2014/main" id="{BF9FE516-2BDE-4084-AA18-6859704D44B9}"/>
              </a:ext>
            </a:extLst>
          </p:cNvPr>
          <p:cNvSpPr>
            <a:spLocks noGrp="1"/>
          </p:cNvSpPr>
          <p:nvPr>
            <p:ph type="dt" sz="half" idx="10"/>
          </p:nvPr>
        </p:nvSpPr>
        <p:spPr>
          <a:xfrm>
            <a:off x="7456921" y="6478626"/>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A99ABEE1-11D2-4641-ADAE-C32B1AC60D52}"/>
              </a:ext>
            </a:extLst>
          </p:cNvPr>
          <p:cNvSpPr>
            <a:spLocks noGrp="1"/>
          </p:cNvSpPr>
          <p:nvPr>
            <p:ph type="sldNum" sz="quarter" idx="12"/>
          </p:nvPr>
        </p:nvSpPr>
        <p:spPr>
          <a:xfrm>
            <a:off x="10276321" y="6478624"/>
            <a:ext cx="771089" cy="365125"/>
          </a:xfrm>
        </p:spPr>
        <p:txBody>
          <a:bodyPr/>
          <a:lstStyle/>
          <a:p>
            <a:fld id="{6D22F896-40B5-4ADD-8801-0D06FADFA095}" type="slidenum">
              <a:rPr lang="en-US" smtClean="0"/>
              <a:t>8</a:t>
            </a:fld>
            <a:endParaRPr lang="en-US" dirty="0"/>
          </a:p>
        </p:txBody>
      </p:sp>
      <p:pic>
        <p:nvPicPr>
          <p:cNvPr id="10" name="Picture 9">
            <a:extLst>
              <a:ext uri="{FF2B5EF4-FFF2-40B4-BE49-F238E27FC236}">
                <a16:creationId xmlns:a16="http://schemas.microsoft.com/office/drawing/2014/main" id="{087C07CA-47E7-4198-AFD0-DFFAE60ECBF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82249" y="2704861"/>
            <a:ext cx="2667879" cy="1448277"/>
          </a:xfrm>
          <a:prstGeom prst="rect">
            <a:avLst/>
          </a:prstGeom>
        </p:spPr>
      </p:pic>
      <p:sp>
        <p:nvSpPr>
          <p:cNvPr id="11" name="TextBox 10">
            <a:extLst>
              <a:ext uri="{FF2B5EF4-FFF2-40B4-BE49-F238E27FC236}">
                <a16:creationId xmlns:a16="http://schemas.microsoft.com/office/drawing/2014/main" id="{19AACB37-5ECE-42D0-84AE-A2B6A06139B3}"/>
              </a:ext>
            </a:extLst>
          </p:cNvPr>
          <p:cNvSpPr txBox="1"/>
          <p:nvPr/>
        </p:nvSpPr>
        <p:spPr>
          <a:xfrm>
            <a:off x="7596553" y="2684470"/>
            <a:ext cx="3751925" cy="3416320"/>
          </a:xfrm>
          <a:prstGeom prst="rect">
            <a:avLst/>
          </a:prstGeom>
          <a:noFill/>
        </p:spPr>
        <p:txBody>
          <a:bodyPr wrap="none" rtlCol="0">
            <a:spAutoFit/>
          </a:bodyPr>
          <a:lstStyle/>
          <a:p>
            <a:r>
              <a:rPr lang="en-US" dirty="0">
                <a:solidFill>
                  <a:schemeClr val="bg1"/>
                </a:solidFill>
              </a:rPr>
              <a:t>The ISO for a Control Area</a:t>
            </a:r>
          </a:p>
          <a:p>
            <a:r>
              <a:rPr lang="en-US" dirty="0">
                <a:solidFill>
                  <a:schemeClr val="bg1"/>
                </a:solidFill>
              </a:rPr>
              <a:t>performs a CSO Issuance </a:t>
            </a:r>
          </a:p>
          <a:p>
            <a:r>
              <a:rPr lang="en-US" dirty="0">
                <a:solidFill>
                  <a:schemeClr val="bg1"/>
                </a:solidFill>
              </a:rPr>
              <a:t>Process (CSOIP) </a:t>
            </a:r>
          </a:p>
          <a:p>
            <a:r>
              <a:rPr lang="en-US" dirty="0">
                <a:solidFill>
                  <a:schemeClr val="bg1"/>
                </a:solidFill>
              </a:rPr>
              <a:t>resulting in CSO’s to Capacity </a:t>
            </a:r>
          </a:p>
          <a:p>
            <a:r>
              <a:rPr lang="en-US" dirty="0">
                <a:solidFill>
                  <a:schemeClr val="bg1"/>
                </a:solidFill>
              </a:rPr>
              <a:t>Resource/ACC Owners </a:t>
            </a:r>
            <a:r>
              <a:rPr lang="en-US" b="1" u="sng" dirty="0">
                <a:solidFill>
                  <a:schemeClr val="bg1"/>
                </a:solidFill>
              </a:rPr>
              <a:t>based on </a:t>
            </a:r>
          </a:p>
          <a:p>
            <a:r>
              <a:rPr lang="en-US" b="1" u="sng" dirty="0">
                <a:solidFill>
                  <a:schemeClr val="bg1"/>
                </a:solidFill>
              </a:rPr>
              <a:t>their submitted offers</a:t>
            </a:r>
            <a:r>
              <a:rPr lang="en-US" dirty="0">
                <a:solidFill>
                  <a:schemeClr val="bg1"/>
                </a:solidFill>
              </a:rPr>
              <a:t> to the ISORB’s </a:t>
            </a:r>
          </a:p>
          <a:p>
            <a:r>
              <a:rPr lang="en-US" dirty="0">
                <a:solidFill>
                  <a:schemeClr val="bg1"/>
                </a:solidFill>
              </a:rPr>
              <a:t>in AOCE</a:t>
            </a:r>
          </a:p>
          <a:p>
            <a:endParaRPr lang="en-US" dirty="0">
              <a:solidFill>
                <a:schemeClr val="bg1"/>
              </a:solidFill>
            </a:endParaRPr>
          </a:p>
          <a:p>
            <a:r>
              <a:rPr lang="en-US" dirty="0">
                <a:solidFill>
                  <a:schemeClr val="bg1"/>
                </a:solidFill>
              </a:rPr>
              <a:t>The ISO only awards enough CSO’s to </a:t>
            </a:r>
          </a:p>
          <a:p>
            <a:r>
              <a:rPr lang="en-US" dirty="0">
                <a:solidFill>
                  <a:schemeClr val="bg1"/>
                </a:solidFill>
              </a:rPr>
              <a:t>satisfy the calculated ISORT</a:t>
            </a:r>
          </a:p>
          <a:p>
            <a:r>
              <a:rPr lang="en-US" dirty="0">
                <a:solidFill>
                  <a:schemeClr val="bg1"/>
                </a:solidFill>
              </a:rPr>
              <a:t>No excess MW above ISORT </a:t>
            </a:r>
          </a:p>
          <a:p>
            <a:r>
              <a:rPr lang="en-US" dirty="0">
                <a:solidFill>
                  <a:schemeClr val="bg1"/>
                </a:solidFill>
              </a:rPr>
              <a:t>may be acquired</a:t>
            </a:r>
          </a:p>
        </p:txBody>
      </p:sp>
      <p:pic>
        <p:nvPicPr>
          <p:cNvPr id="12" name="Picture 11">
            <a:extLst>
              <a:ext uri="{FF2B5EF4-FFF2-40B4-BE49-F238E27FC236}">
                <a16:creationId xmlns:a16="http://schemas.microsoft.com/office/drawing/2014/main" id="{88FCE1A2-1096-46B4-B1BE-54FCE04E95C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0309" y="2700770"/>
            <a:ext cx="1879917" cy="1477328"/>
          </a:xfrm>
          <a:prstGeom prst="rect">
            <a:avLst/>
          </a:prstGeom>
        </p:spPr>
      </p:pic>
      <p:pic>
        <p:nvPicPr>
          <p:cNvPr id="13" name="Picture 12">
            <a:extLst>
              <a:ext uri="{FF2B5EF4-FFF2-40B4-BE49-F238E27FC236}">
                <a16:creationId xmlns:a16="http://schemas.microsoft.com/office/drawing/2014/main" id="{578238BF-A169-4443-B462-1628052D7BD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262346" y="1579446"/>
            <a:ext cx="959702" cy="1448277"/>
          </a:xfrm>
          <a:prstGeom prst="rect">
            <a:avLst/>
          </a:prstGeom>
        </p:spPr>
      </p:pic>
      <p:cxnSp>
        <p:nvCxnSpPr>
          <p:cNvPr id="14" name="Straight Arrow Connector 13">
            <a:extLst>
              <a:ext uri="{FF2B5EF4-FFF2-40B4-BE49-F238E27FC236}">
                <a16:creationId xmlns:a16="http://schemas.microsoft.com/office/drawing/2014/main" id="{A7115923-BE07-4F8F-AD7E-8AD205059EBB}"/>
              </a:ext>
            </a:extLst>
          </p:cNvPr>
          <p:cNvCxnSpPr>
            <a:stCxn id="10" idx="1"/>
            <a:endCxn id="13" idx="3"/>
          </p:cNvCxnSpPr>
          <p:nvPr/>
        </p:nvCxnSpPr>
        <p:spPr>
          <a:xfrm flipH="1" flipV="1">
            <a:off x="4222048" y="2303585"/>
            <a:ext cx="660201" cy="1125415"/>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177B2CE-7FDC-4C42-93AA-4DBE0147E2E7}"/>
              </a:ext>
            </a:extLst>
          </p:cNvPr>
          <p:cNvCxnSpPr>
            <a:cxnSpLocks/>
            <a:stCxn id="13" idx="1"/>
            <a:endCxn id="12" idx="3"/>
          </p:cNvCxnSpPr>
          <p:nvPr/>
        </p:nvCxnSpPr>
        <p:spPr>
          <a:xfrm flipH="1">
            <a:off x="2480226" y="2303585"/>
            <a:ext cx="782120" cy="1135849"/>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AD2DBE-7D47-4B47-B4B3-A253AC7799E9}"/>
              </a:ext>
            </a:extLst>
          </p:cNvPr>
          <p:cNvSpPr txBox="1"/>
          <p:nvPr/>
        </p:nvSpPr>
        <p:spPr>
          <a:xfrm>
            <a:off x="3441906" y="3015216"/>
            <a:ext cx="617477" cy="369332"/>
          </a:xfrm>
          <a:prstGeom prst="rect">
            <a:avLst/>
          </a:prstGeom>
          <a:noFill/>
        </p:spPr>
        <p:txBody>
          <a:bodyPr wrap="none" rtlCol="0">
            <a:spAutoFit/>
          </a:bodyPr>
          <a:lstStyle/>
          <a:p>
            <a:r>
              <a:rPr lang="en-US" b="1" dirty="0">
                <a:solidFill>
                  <a:schemeClr val="bg1"/>
                </a:solidFill>
              </a:rPr>
              <a:t>CSO</a:t>
            </a:r>
          </a:p>
        </p:txBody>
      </p:sp>
      <p:sp>
        <p:nvSpPr>
          <p:cNvPr id="17" name="TextBox 16">
            <a:extLst>
              <a:ext uri="{FF2B5EF4-FFF2-40B4-BE49-F238E27FC236}">
                <a16:creationId xmlns:a16="http://schemas.microsoft.com/office/drawing/2014/main" id="{9AB2FB03-F46C-4CFC-B2CD-C6C047524F7B}"/>
              </a:ext>
            </a:extLst>
          </p:cNvPr>
          <p:cNvSpPr txBox="1"/>
          <p:nvPr/>
        </p:nvSpPr>
        <p:spPr>
          <a:xfrm>
            <a:off x="337491" y="1296034"/>
            <a:ext cx="2572691" cy="1477328"/>
          </a:xfrm>
          <a:prstGeom prst="rect">
            <a:avLst/>
          </a:prstGeom>
          <a:noFill/>
        </p:spPr>
        <p:txBody>
          <a:bodyPr wrap="none" rtlCol="0">
            <a:spAutoFit/>
          </a:bodyPr>
          <a:lstStyle/>
          <a:p>
            <a:pPr algn="ctr"/>
            <a:r>
              <a:rPr lang="en-US" dirty="0">
                <a:solidFill>
                  <a:schemeClr val="bg1"/>
                </a:solidFill>
              </a:rPr>
              <a:t>Capacity Resource Owner</a:t>
            </a:r>
          </a:p>
          <a:p>
            <a:pPr algn="ctr"/>
            <a:r>
              <a:rPr lang="en-US" dirty="0">
                <a:solidFill>
                  <a:schemeClr val="bg1"/>
                </a:solidFill>
              </a:rPr>
              <a:t>OR</a:t>
            </a:r>
          </a:p>
          <a:p>
            <a:pPr algn="ctr"/>
            <a:r>
              <a:rPr lang="en-US" dirty="0">
                <a:solidFill>
                  <a:schemeClr val="bg1"/>
                </a:solidFill>
              </a:rPr>
              <a:t>ACC Owner</a:t>
            </a:r>
          </a:p>
          <a:p>
            <a:pPr algn="ctr"/>
            <a:r>
              <a:rPr lang="en-US" dirty="0">
                <a:solidFill>
                  <a:schemeClr val="bg1"/>
                </a:solidFill>
              </a:rPr>
              <a:t>of submitted/cleared</a:t>
            </a:r>
          </a:p>
          <a:p>
            <a:pPr algn="ctr"/>
            <a:r>
              <a:rPr lang="en-US" dirty="0">
                <a:solidFill>
                  <a:schemeClr val="bg1"/>
                </a:solidFill>
              </a:rPr>
              <a:t>offers</a:t>
            </a:r>
          </a:p>
        </p:txBody>
      </p:sp>
      <p:cxnSp>
        <p:nvCxnSpPr>
          <p:cNvPr id="18" name="Straight Arrow Connector 17">
            <a:extLst>
              <a:ext uri="{FF2B5EF4-FFF2-40B4-BE49-F238E27FC236}">
                <a16:creationId xmlns:a16="http://schemas.microsoft.com/office/drawing/2014/main" id="{A4E1AFF1-A4D9-4333-805A-B72B823A80CA}"/>
              </a:ext>
            </a:extLst>
          </p:cNvPr>
          <p:cNvCxnSpPr>
            <a:cxnSpLocks/>
            <a:endCxn id="10" idx="0"/>
          </p:cNvCxnSpPr>
          <p:nvPr/>
        </p:nvCxnSpPr>
        <p:spPr>
          <a:xfrm>
            <a:off x="6206955" y="2108133"/>
            <a:ext cx="9234" cy="59672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D838057F-A6C4-45BA-A476-63E1E97750C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3292831" y="3930495"/>
            <a:ext cx="866500" cy="866500"/>
          </a:xfrm>
          <a:prstGeom prst="rect">
            <a:avLst/>
          </a:prstGeom>
        </p:spPr>
      </p:pic>
      <p:cxnSp>
        <p:nvCxnSpPr>
          <p:cNvPr id="31" name="Straight Arrow Connector 30">
            <a:extLst>
              <a:ext uri="{FF2B5EF4-FFF2-40B4-BE49-F238E27FC236}">
                <a16:creationId xmlns:a16="http://schemas.microsoft.com/office/drawing/2014/main" id="{DD65FA27-58F2-460D-8161-5F9FFEA5C821}"/>
              </a:ext>
            </a:extLst>
          </p:cNvPr>
          <p:cNvCxnSpPr>
            <a:cxnSpLocks/>
          </p:cNvCxnSpPr>
          <p:nvPr/>
        </p:nvCxnSpPr>
        <p:spPr>
          <a:xfrm flipH="1" flipV="1">
            <a:off x="2495295" y="3446585"/>
            <a:ext cx="960339" cy="967772"/>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F5BCF4-0DEB-4B4F-9C43-A10AC3A37614}"/>
              </a:ext>
            </a:extLst>
          </p:cNvPr>
          <p:cNvCxnSpPr>
            <a:cxnSpLocks/>
            <a:stCxn id="10" idx="1"/>
          </p:cNvCxnSpPr>
          <p:nvPr/>
        </p:nvCxnSpPr>
        <p:spPr>
          <a:xfrm flipH="1">
            <a:off x="4015335" y="3429000"/>
            <a:ext cx="866914" cy="1046066"/>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8551467-6B05-4343-9064-16552350C71E}"/>
              </a:ext>
            </a:extLst>
          </p:cNvPr>
          <p:cNvSpPr txBox="1"/>
          <p:nvPr/>
        </p:nvSpPr>
        <p:spPr>
          <a:xfrm>
            <a:off x="1941341" y="4642247"/>
            <a:ext cx="3975704" cy="1477328"/>
          </a:xfrm>
          <a:prstGeom prst="rect">
            <a:avLst/>
          </a:prstGeom>
          <a:noFill/>
        </p:spPr>
        <p:txBody>
          <a:bodyPr wrap="none" rtlCol="0">
            <a:spAutoFit/>
          </a:bodyPr>
          <a:lstStyle/>
          <a:p>
            <a:r>
              <a:rPr lang="en-US" dirty="0">
                <a:solidFill>
                  <a:schemeClr val="bg1"/>
                </a:solidFill>
              </a:rPr>
              <a:t>Capacity payments are made by the ISO</a:t>
            </a:r>
          </a:p>
          <a:p>
            <a:r>
              <a:rPr lang="en-US" dirty="0">
                <a:solidFill>
                  <a:schemeClr val="bg1"/>
                </a:solidFill>
              </a:rPr>
              <a:t>To ACC/Capacity Owners of cleared</a:t>
            </a:r>
          </a:p>
          <a:p>
            <a:r>
              <a:rPr lang="en-US" dirty="0">
                <a:solidFill>
                  <a:schemeClr val="bg1"/>
                </a:solidFill>
              </a:rPr>
              <a:t>Offers that are issued a CSO. No </a:t>
            </a:r>
          </a:p>
          <a:p>
            <a:r>
              <a:rPr lang="en-US" dirty="0">
                <a:solidFill>
                  <a:schemeClr val="bg1"/>
                </a:solidFill>
              </a:rPr>
              <a:t>profit/uplift payment is made. Payment</a:t>
            </a:r>
          </a:p>
          <a:p>
            <a:r>
              <a:rPr lang="en-US" dirty="0">
                <a:solidFill>
                  <a:schemeClr val="bg1"/>
                </a:solidFill>
              </a:rPr>
              <a:t>Is based on MW * Price</a:t>
            </a:r>
          </a:p>
        </p:txBody>
      </p:sp>
      <p:pic>
        <p:nvPicPr>
          <p:cNvPr id="43" name="Picture 42">
            <a:extLst>
              <a:ext uri="{FF2B5EF4-FFF2-40B4-BE49-F238E27FC236}">
                <a16:creationId xmlns:a16="http://schemas.microsoft.com/office/drawing/2014/main" id="{17B88F59-FBBE-44CC-ACFB-138F18E45704}"/>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362892" y="1133973"/>
            <a:ext cx="1463040" cy="975360"/>
          </a:xfrm>
          <a:prstGeom prst="rect">
            <a:avLst/>
          </a:prstGeom>
        </p:spPr>
      </p:pic>
      <p:pic>
        <p:nvPicPr>
          <p:cNvPr id="45" name="Picture 44">
            <a:extLst>
              <a:ext uri="{FF2B5EF4-FFF2-40B4-BE49-F238E27FC236}">
                <a16:creationId xmlns:a16="http://schemas.microsoft.com/office/drawing/2014/main" id="{20E3C833-FC36-418E-A238-0147F72A139C}"/>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110330" y="748341"/>
            <a:ext cx="547809" cy="831105"/>
          </a:xfrm>
          <a:prstGeom prst="rect">
            <a:avLst/>
          </a:prstGeom>
        </p:spPr>
      </p:pic>
      <p:pic>
        <p:nvPicPr>
          <p:cNvPr id="46" name="Picture 45">
            <a:extLst>
              <a:ext uri="{FF2B5EF4-FFF2-40B4-BE49-F238E27FC236}">
                <a16:creationId xmlns:a16="http://schemas.microsoft.com/office/drawing/2014/main" id="{C36E1361-8FCE-4106-B361-47F9E33F84B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089155" y="1707012"/>
            <a:ext cx="830474" cy="652626"/>
          </a:xfrm>
          <a:prstGeom prst="rect">
            <a:avLst/>
          </a:prstGeom>
        </p:spPr>
      </p:pic>
      <p:cxnSp>
        <p:nvCxnSpPr>
          <p:cNvPr id="48" name="Straight Arrow Connector 47">
            <a:extLst>
              <a:ext uri="{FF2B5EF4-FFF2-40B4-BE49-F238E27FC236}">
                <a16:creationId xmlns:a16="http://schemas.microsoft.com/office/drawing/2014/main" id="{921A951F-3006-4F0D-9421-7ADF40CE2975}"/>
              </a:ext>
            </a:extLst>
          </p:cNvPr>
          <p:cNvCxnSpPr>
            <a:stCxn id="45" idx="1"/>
            <a:endCxn id="43" idx="3"/>
          </p:cNvCxnSpPr>
          <p:nvPr/>
        </p:nvCxnSpPr>
        <p:spPr>
          <a:xfrm flipH="1">
            <a:off x="6825932" y="1163894"/>
            <a:ext cx="1284398" cy="457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5042286-736A-422B-BC81-5C05AA45F4F8}"/>
              </a:ext>
            </a:extLst>
          </p:cNvPr>
          <p:cNvCxnSpPr>
            <a:cxnSpLocks/>
            <a:stCxn id="46" idx="1"/>
            <a:endCxn id="43" idx="3"/>
          </p:cNvCxnSpPr>
          <p:nvPr/>
        </p:nvCxnSpPr>
        <p:spPr>
          <a:xfrm flipH="1" flipV="1">
            <a:off x="6825932" y="1621653"/>
            <a:ext cx="1263223" cy="411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2D3B682-9266-4FEE-92FA-A3525AEA7229}"/>
              </a:ext>
            </a:extLst>
          </p:cNvPr>
          <p:cNvSpPr txBox="1"/>
          <p:nvPr/>
        </p:nvSpPr>
        <p:spPr>
          <a:xfrm>
            <a:off x="4810043" y="772558"/>
            <a:ext cx="2646878" cy="369332"/>
          </a:xfrm>
          <a:prstGeom prst="rect">
            <a:avLst/>
          </a:prstGeom>
          <a:noFill/>
        </p:spPr>
        <p:txBody>
          <a:bodyPr wrap="none" rtlCol="0">
            <a:spAutoFit/>
          </a:bodyPr>
          <a:lstStyle/>
          <a:p>
            <a:r>
              <a:rPr lang="en-US" dirty="0">
                <a:solidFill>
                  <a:schemeClr val="bg1"/>
                </a:solidFill>
              </a:rPr>
              <a:t>Submitted Offers to ISORB</a:t>
            </a:r>
          </a:p>
        </p:txBody>
      </p:sp>
      <p:sp>
        <p:nvSpPr>
          <p:cNvPr id="53" name="TextBox 52">
            <a:extLst>
              <a:ext uri="{FF2B5EF4-FFF2-40B4-BE49-F238E27FC236}">
                <a16:creationId xmlns:a16="http://schemas.microsoft.com/office/drawing/2014/main" id="{51BFDE2C-CF2C-4354-8B04-74E9256650C9}"/>
              </a:ext>
            </a:extLst>
          </p:cNvPr>
          <p:cNvSpPr txBox="1"/>
          <p:nvPr/>
        </p:nvSpPr>
        <p:spPr>
          <a:xfrm>
            <a:off x="8954945" y="810899"/>
            <a:ext cx="3082447" cy="1477328"/>
          </a:xfrm>
          <a:prstGeom prst="rect">
            <a:avLst/>
          </a:prstGeom>
          <a:noFill/>
        </p:spPr>
        <p:txBody>
          <a:bodyPr wrap="none" rtlCol="0">
            <a:spAutoFit/>
          </a:bodyPr>
          <a:lstStyle/>
          <a:p>
            <a:r>
              <a:rPr lang="en-US" dirty="0">
                <a:solidFill>
                  <a:schemeClr val="bg1"/>
                </a:solidFill>
              </a:rPr>
              <a:t>ACC Owners with no CSO and </a:t>
            </a:r>
          </a:p>
          <a:p>
            <a:r>
              <a:rPr lang="en-US" dirty="0">
                <a:solidFill>
                  <a:schemeClr val="bg1"/>
                </a:solidFill>
              </a:rPr>
              <a:t>Capacity Resource Owners with</a:t>
            </a:r>
          </a:p>
          <a:p>
            <a:r>
              <a:rPr lang="en-US" dirty="0">
                <a:solidFill>
                  <a:schemeClr val="bg1"/>
                </a:solidFill>
              </a:rPr>
              <a:t>Available capacity may </a:t>
            </a:r>
          </a:p>
          <a:p>
            <a:r>
              <a:rPr lang="en-US" dirty="0">
                <a:solidFill>
                  <a:schemeClr val="bg1"/>
                </a:solidFill>
              </a:rPr>
              <a:t>submit Offers to </a:t>
            </a:r>
          </a:p>
          <a:p>
            <a:r>
              <a:rPr lang="en-US" dirty="0">
                <a:solidFill>
                  <a:schemeClr val="bg1"/>
                </a:solidFill>
              </a:rPr>
              <a:t>satisfy an ISORB</a:t>
            </a:r>
          </a:p>
        </p:txBody>
      </p:sp>
    </p:spTree>
    <p:extLst>
      <p:ext uri="{BB962C8B-B14F-4D97-AF65-F5344CB8AC3E}">
        <p14:creationId xmlns:p14="http://schemas.microsoft.com/office/powerpoint/2010/main" val="106219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6D41-6C97-4134-94BD-5528640F13D6}"/>
              </a:ext>
            </a:extLst>
          </p:cNvPr>
          <p:cNvSpPr>
            <a:spLocks noGrp="1"/>
          </p:cNvSpPr>
          <p:nvPr>
            <p:ph type="title"/>
          </p:nvPr>
        </p:nvSpPr>
        <p:spPr>
          <a:xfrm>
            <a:off x="1141413" y="1"/>
            <a:ext cx="9905998" cy="755374"/>
          </a:xfrm>
        </p:spPr>
        <p:txBody>
          <a:bodyPr>
            <a:normAutofit/>
          </a:bodyPr>
          <a:lstStyle/>
          <a:p>
            <a:r>
              <a:rPr lang="en-US" dirty="0">
                <a:solidFill>
                  <a:schemeClr val="bg1"/>
                </a:solidFill>
              </a:rPr>
              <a:t>Energy Markets, PPA’s and Energy Payments</a:t>
            </a:r>
          </a:p>
        </p:txBody>
      </p:sp>
      <p:sp>
        <p:nvSpPr>
          <p:cNvPr id="4" name="Date Placeholder 3">
            <a:extLst>
              <a:ext uri="{FF2B5EF4-FFF2-40B4-BE49-F238E27FC236}">
                <a16:creationId xmlns:a16="http://schemas.microsoft.com/office/drawing/2014/main" id="{567E9E6B-763B-42FF-914E-39C9E8338907}"/>
              </a:ext>
            </a:extLst>
          </p:cNvPr>
          <p:cNvSpPr>
            <a:spLocks noGrp="1"/>
          </p:cNvSpPr>
          <p:nvPr>
            <p:ph type="dt" sz="half" idx="10"/>
          </p:nvPr>
        </p:nvSpPr>
        <p:spPr>
          <a:xfrm>
            <a:off x="7456921" y="6403781"/>
            <a:ext cx="2743200" cy="365125"/>
          </a:xfrm>
        </p:spPr>
        <p:txBody>
          <a:bodyPr/>
          <a:lstStyle/>
          <a:p>
            <a:fld id="{85F2DE67-9878-4B98-BBB2-CEF8BE915254}" type="datetime1">
              <a:rPr lang="en-US" smtClean="0"/>
              <a:t>1/20/2021</a:t>
            </a:fld>
            <a:endParaRPr lang="en-US" dirty="0"/>
          </a:p>
        </p:txBody>
      </p:sp>
      <p:sp>
        <p:nvSpPr>
          <p:cNvPr id="6" name="Slide Number Placeholder 5">
            <a:extLst>
              <a:ext uri="{FF2B5EF4-FFF2-40B4-BE49-F238E27FC236}">
                <a16:creationId xmlns:a16="http://schemas.microsoft.com/office/drawing/2014/main" id="{4BB89E56-6E89-4CE2-991A-1A0F6A578BEE}"/>
              </a:ext>
            </a:extLst>
          </p:cNvPr>
          <p:cNvSpPr>
            <a:spLocks noGrp="1"/>
          </p:cNvSpPr>
          <p:nvPr>
            <p:ph type="sldNum" sz="quarter" idx="12"/>
          </p:nvPr>
        </p:nvSpPr>
        <p:spPr>
          <a:xfrm>
            <a:off x="10276321" y="6403779"/>
            <a:ext cx="771089" cy="365125"/>
          </a:xfrm>
        </p:spPr>
        <p:txBody>
          <a:bodyPr/>
          <a:lstStyle/>
          <a:p>
            <a:fld id="{6D22F896-40B5-4ADD-8801-0D06FADFA095}" type="slidenum">
              <a:rPr lang="en-US" smtClean="0"/>
              <a:t>9</a:t>
            </a:fld>
            <a:endParaRPr lang="en-US" dirty="0"/>
          </a:p>
        </p:txBody>
      </p:sp>
      <p:grpSp>
        <p:nvGrpSpPr>
          <p:cNvPr id="11" name="Group 10">
            <a:extLst>
              <a:ext uri="{FF2B5EF4-FFF2-40B4-BE49-F238E27FC236}">
                <a16:creationId xmlns:a16="http://schemas.microsoft.com/office/drawing/2014/main" id="{301AB32C-DE38-47EF-9A97-F18982A14D65}"/>
              </a:ext>
            </a:extLst>
          </p:cNvPr>
          <p:cNvGrpSpPr/>
          <p:nvPr/>
        </p:nvGrpSpPr>
        <p:grpSpPr>
          <a:xfrm>
            <a:off x="8687348" y="4585251"/>
            <a:ext cx="1914732" cy="1077576"/>
            <a:chOff x="5706789" y="1030557"/>
            <a:chExt cx="1914732" cy="1077576"/>
          </a:xfrm>
        </p:grpSpPr>
        <p:grpSp>
          <p:nvGrpSpPr>
            <p:cNvPr id="7" name="Group 6">
              <a:extLst>
                <a:ext uri="{FF2B5EF4-FFF2-40B4-BE49-F238E27FC236}">
                  <a16:creationId xmlns:a16="http://schemas.microsoft.com/office/drawing/2014/main" id="{A62B22CD-CD8F-4A96-B4B8-5C8EA8F2836E}"/>
                </a:ext>
              </a:extLst>
            </p:cNvPr>
            <p:cNvGrpSpPr/>
            <p:nvPr/>
          </p:nvGrpSpPr>
          <p:grpSpPr>
            <a:xfrm>
              <a:off x="5706789" y="1107801"/>
              <a:ext cx="1000332" cy="1000332"/>
              <a:chOff x="5493719" y="4913043"/>
              <a:chExt cx="1000332" cy="1000332"/>
            </a:xfrm>
          </p:grpSpPr>
          <p:pic>
            <p:nvPicPr>
              <p:cNvPr id="8" name="Picture 7">
                <a:extLst>
                  <a:ext uri="{FF2B5EF4-FFF2-40B4-BE49-F238E27FC236}">
                    <a16:creationId xmlns:a16="http://schemas.microsoft.com/office/drawing/2014/main" id="{B2AF521D-7F42-4B9D-AC2B-5B942BE6D71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93719" y="4913043"/>
                <a:ext cx="1000332" cy="1000332"/>
              </a:xfrm>
              <a:prstGeom prst="rect">
                <a:avLst/>
              </a:prstGeom>
              <a:effectLst>
                <a:glow rad="266700">
                  <a:srgbClr val="00B050"/>
                </a:glow>
              </a:effectLst>
            </p:spPr>
          </p:pic>
          <p:sp>
            <p:nvSpPr>
              <p:cNvPr id="9" name="Star: 4 Points 8">
                <a:extLst>
                  <a:ext uri="{FF2B5EF4-FFF2-40B4-BE49-F238E27FC236}">
                    <a16:creationId xmlns:a16="http://schemas.microsoft.com/office/drawing/2014/main" id="{6D843402-4E6D-4382-950B-3025E61B284A}"/>
                  </a:ext>
                </a:extLst>
              </p:cNvPr>
              <p:cNvSpPr/>
              <p:nvPr/>
            </p:nvSpPr>
            <p:spPr>
              <a:xfrm>
                <a:off x="5851014" y="5385073"/>
                <a:ext cx="264648" cy="36512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Lightning Bolt 9">
              <a:extLst>
                <a:ext uri="{FF2B5EF4-FFF2-40B4-BE49-F238E27FC236}">
                  <a16:creationId xmlns:a16="http://schemas.microsoft.com/office/drawing/2014/main" id="{DB5CD477-27DD-416F-B502-B7AB7FC485D4}"/>
                </a:ext>
              </a:extLst>
            </p:cNvPr>
            <p:cNvSpPr/>
            <p:nvPr/>
          </p:nvSpPr>
          <p:spPr>
            <a:xfrm>
              <a:off x="6707121" y="1030557"/>
              <a:ext cx="914400" cy="914400"/>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07D08BDC-092B-43AF-BBA9-A2178D22AD36}"/>
              </a:ext>
            </a:extLst>
          </p:cNvPr>
          <p:cNvSpPr txBox="1"/>
          <p:nvPr/>
        </p:nvSpPr>
        <p:spPr>
          <a:xfrm>
            <a:off x="8165183" y="3562217"/>
            <a:ext cx="3131691" cy="923330"/>
          </a:xfrm>
          <a:prstGeom prst="rect">
            <a:avLst/>
          </a:prstGeom>
          <a:noFill/>
        </p:spPr>
        <p:txBody>
          <a:bodyPr wrap="none" rtlCol="0">
            <a:spAutoFit/>
          </a:bodyPr>
          <a:lstStyle/>
          <a:p>
            <a:r>
              <a:rPr lang="en-US" dirty="0">
                <a:solidFill>
                  <a:schemeClr val="bg1"/>
                </a:solidFill>
              </a:rPr>
              <a:t>An ACC that specifies an</a:t>
            </a:r>
          </a:p>
          <a:p>
            <a:r>
              <a:rPr lang="en-US" dirty="0">
                <a:solidFill>
                  <a:schemeClr val="bg1"/>
                </a:solidFill>
              </a:rPr>
              <a:t>Energy Revenue Percentage &gt; 0</a:t>
            </a:r>
          </a:p>
          <a:p>
            <a:r>
              <a:rPr lang="en-US" dirty="0">
                <a:solidFill>
                  <a:schemeClr val="bg1"/>
                </a:solidFill>
              </a:rPr>
              <a:t>Is a Power Purchase Agreement</a:t>
            </a:r>
          </a:p>
        </p:txBody>
      </p:sp>
      <p:grpSp>
        <p:nvGrpSpPr>
          <p:cNvPr id="15" name="Group 14">
            <a:extLst>
              <a:ext uri="{FF2B5EF4-FFF2-40B4-BE49-F238E27FC236}">
                <a16:creationId xmlns:a16="http://schemas.microsoft.com/office/drawing/2014/main" id="{0D863B12-6602-447D-89E5-0B064CE296CC}"/>
              </a:ext>
            </a:extLst>
          </p:cNvPr>
          <p:cNvGrpSpPr/>
          <p:nvPr/>
        </p:nvGrpSpPr>
        <p:grpSpPr>
          <a:xfrm>
            <a:off x="4904263" y="738498"/>
            <a:ext cx="1879917" cy="1477328"/>
            <a:chOff x="510995" y="2701155"/>
            <a:chExt cx="1879917" cy="1477328"/>
          </a:xfrm>
        </p:grpSpPr>
        <p:pic>
          <p:nvPicPr>
            <p:cNvPr id="13" name="Picture 12">
              <a:extLst>
                <a:ext uri="{FF2B5EF4-FFF2-40B4-BE49-F238E27FC236}">
                  <a16:creationId xmlns:a16="http://schemas.microsoft.com/office/drawing/2014/main" id="{4DF508FE-BB12-4C19-A6C7-9A1761FF805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10995" y="2701155"/>
              <a:ext cx="1879917" cy="1477328"/>
            </a:xfrm>
            <a:prstGeom prst="rect">
              <a:avLst/>
            </a:prstGeom>
          </p:spPr>
        </p:pic>
        <p:pic>
          <p:nvPicPr>
            <p:cNvPr id="14" name="Picture 13">
              <a:extLst>
                <a:ext uri="{FF2B5EF4-FFF2-40B4-BE49-F238E27FC236}">
                  <a16:creationId xmlns:a16="http://schemas.microsoft.com/office/drawing/2014/main" id="{4660D123-DB51-4B1B-9419-2A22E723A48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802217" y="2701155"/>
              <a:ext cx="564004" cy="851133"/>
            </a:xfrm>
            <a:prstGeom prst="rect">
              <a:avLst/>
            </a:prstGeom>
          </p:spPr>
        </p:pic>
      </p:grpSp>
      <p:sp>
        <p:nvSpPr>
          <p:cNvPr id="16" name="TextBox 15">
            <a:extLst>
              <a:ext uri="{FF2B5EF4-FFF2-40B4-BE49-F238E27FC236}">
                <a16:creationId xmlns:a16="http://schemas.microsoft.com/office/drawing/2014/main" id="{73D6CE2F-2AA2-41AF-9F06-0B6599E87D3C}"/>
              </a:ext>
            </a:extLst>
          </p:cNvPr>
          <p:cNvSpPr txBox="1"/>
          <p:nvPr/>
        </p:nvSpPr>
        <p:spPr>
          <a:xfrm>
            <a:off x="6794694" y="713171"/>
            <a:ext cx="4545219" cy="1477328"/>
          </a:xfrm>
          <a:prstGeom prst="rect">
            <a:avLst/>
          </a:prstGeom>
          <a:noFill/>
        </p:spPr>
        <p:txBody>
          <a:bodyPr wrap="none" rtlCol="0">
            <a:spAutoFit/>
          </a:bodyPr>
          <a:lstStyle/>
          <a:p>
            <a:r>
              <a:rPr lang="en-US" dirty="0">
                <a:solidFill>
                  <a:schemeClr val="bg1"/>
                </a:solidFill>
              </a:rPr>
              <a:t>Capacity Resource Owners with Capacity </a:t>
            </a:r>
          </a:p>
          <a:p>
            <a:r>
              <a:rPr lang="en-US" dirty="0">
                <a:solidFill>
                  <a:schemeClr val="bg1"/>
                </a:solidFill>
              </a:rPr>
              <a:t>Supply Obligations MUST submit Energy offers </a:t>
            </a:r>
          </a:p>
          <a:p>
            <a:r>
              <a:rPr lang="en-US" dirty="0">
                <a:solidFill>
                  <a:schemeClr val="bg1"/>
                </a:solidFill>
              </a:rPr>
              <a:t>into the Energy Markets.</a:t>
            </a:r>
          </a:p>
          <a:p>
            <a:r>
              <a:rPr lang="en-US" dirty="0">
                <a:solidFill>
                  <a:schemeClr val="bg1"/>
                </a:solidFill>
              </a:rPr>
              <a:t>ISO performs SCUC/SCED the same </a:t>
            </a:r>
          </a:p>
          <a:p>
            <a:r>
              <a:rPr lang="en-US" dirty="0">
                <a:solidFill>
                  <a:schemeClr val="bg1"/>
                </a:solidFill>
              </a:rPr>
              <a:t>as today’s DA/RT Energy Markets</a:t>
            </a:r>
          </a:p>
        </p:txBody>
      </p:sp>
      <p:pic>
        <p:nvPicPr>
          <p:cNvPr id="18" name="Picture 17">
            <a:extLst>
              <a:ext uri="{FF2B5EF4-FFF2-40B4-BE49-F238E27FC236}">
                <a16:creationId xmlns:a16="http://schemas.microsoft.com/office/drawing/2014/main" id="{43A6587E-4E2D-4FF5-A9DD-E4975C4D79E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239889" y="4384717"/>
            <a:ext cx="1589197" cy="1319491"/>
          </a:xfrm>
          <a:prstGeom prst="rect">
            <a:avLst/>
          </a:prstGeom>
        </p:spPr>
      </p:pic>
      <p:sp>
        <p:nvSpPr>
          <p:cNvPr id="20" name="TextBox 19">
            <a:extLst>
              <a:ext uri="{FF2B5EF4-FFF2-40B4-BE49-F238E27FC236}">
                <a16:creationId xmlns:a16="http://schemas.microsoft.com/office/drawing/2014/main" id="{FA79263E-831E-4C4E-8E15-AE6AD95C8CE8}"/>
              </a:ext>
            </a:extLst>
          </p:cNvPr>
          <p:cNvSpPr txBox="1"/>
          <p:nvPr/>
        </p:nvSpPr>
        <p:spPr>
          <a:xfrm>
            <a:off x="895126" y="3215157"/>
            <a:ext cx="2255554" cy="1200329"/>
          </a:xfrm>
          <a:prstGeom prst="rect">
            <a:avLst/>
          </a:prstGeom>
          <a:noFill/>
        </p:spPr>
        <p:txBody>
          <a:bodyPr wrap="none" rtlCol="0">
            <a:spAutoFit/>
          </a:bodyPr>
          <a:lstStyle/>
          <a:p>
            <a:r>
              <a:rPr lang="en-US" dirty="0">
                <a:solidFill>
                  <a:schemeClr val="bg1"/>
                </a:solidFill>
              </a:rPr>
              <a:t>Generators produce</a:t>
            </a:r>
          </a:p>
          <a:p>
            <a:r>
              <a:rPr lang="en-US" dirty="0">
                <a:solidFill>
                  <a:schemeClr val="bg1"/>
                </a:solidFill>
              </a:rPr>
              <a:t>Energy throughout the</a:t>
            </a:r>
          </a:p>
          <a:p>
            <a:r>
              <a:rPr lang="en-US" dirty="0">
                <a:solidFill>
                  <a:schemeClr val="bg1"/>
                </a:solidFill>
              </a:rPr>
              <a:t>Operating day, some</a:t>
            </a:r>
          </a:p>
          <a:p>
            <a:r>
              <a:rPr lang="en-US" dirty="0">
                <a:solidFill>
                  <a:schemeClr val="bg1"/>
                </a:solidFill>
              </a:rPr>
              <a:t>may be self-scheduled</a:t>
            </a:r>
          </a:p>
        </p:txBody>
      </p:sp>
      <p:pic>
        <p:nvPicPr>
          <p:cNvPr id="22" name="Picture 21">
            <a:extLst>
              <a:ext uri="{FF2B5EF4-FFF2-40B4-BE49-F238E27FC236}">
                <a16:creationId xmlns:a16="http://schemas.microsoft.com/office/drawing/2014/main" id="{43E0C189-640F-4C8C-BABB-852839964A76}"/>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252847" y="2753212"/>
            <a:ext cx="1191144" cy="1200330"/>
          </a:xfrm>
          <a:prstGeom prst="rect">
            <a:avLst/>
          </a:prstGeom>
        </p:spPr>
      </p:pic>
      <p:cxnSp>
        <p:nvCxnSpPr>
          <p:cNvPr id="26" name="Straight Arrow Connector 25">
            <a:extLst>
              <a:ext uri="{FF2B5EF4-FFF2-40B4-BE49-F238E27FC236}">
                <a16:creationId xmlns:a16="http://schemas.microsoft.com/office/drawing/2014/main" id="{74EAA958-2EF5-41C8-A6F1-1AEA4EB1695E}"/>
              </a:ext>
            </a:extLst>
          </p:cNvPr>
          <p:cNvCxnSpPr>
            <a:stCxn id="13" idx="2"/>
            <a:endCxn id="22" idx="0"/>
          </p:cNvCxnSpPr>
          <p:nvPr/>
        </p:nvCxnSpPr>
        <p:spPr>
          <a:xfrm>
            <a:off x="5844222" y="2215826"/>
            <a:ext cx="4197" cy="5373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B69E0B2-7F7F-4338-A0C8-9D6EAE459C5B}"/>
              </a:ext>
            </a:extLst>
          </p:cNvPr>
          <p:cNvCxnSpPr>
            <a:stCxn id="18" idx="3"/>
            <a:endCxn id="22" idx="1"/>
          </p:cNvCxnSpPr>
          <p:nvPr/>
        </p:nvCxnSpPr>
        <p:spPr>
          <a:xfrm flipV="1">
            <a:off x="2829086" y="3353377"/>
            <a:ext cx="2423761" cy="1691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0" name="Picture 29">
            <a:extLst>
              <a:ext uri="{FF2B5EF4-FFF2-40B4-BE49-F238E27FC236}">
                <a16:creationId xmlns:a16="http://schemas.microsoft.com/office/drawing/2014/main" id="{E71DA306-AC59-4D9D-B835-6D5879500E4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724226" y="4652451"/>
            <a:ext cx="2453203" cy="1036866"/>
          </a:xfrm>
          <a:prstGeom prst="rect">
            <a:avLst/>
          </a:prstGeom>
        </p:spPr>
      </p:pic>
      <p:cxnSp>
        <p:nvCxnSpPr>
          <p:cNvPr id="33" name="Straight Arrow Connector 32">
            <a:extLst>
              <a:ext uri="{FF2B5EF4-FFF2-40B4-BE49-F238E27FC236}">
                <a16:creationId xmlns:a16="http://schemas.microsoft.com/office/drawing/2014/main" id="{0AF9E11E-907F-4526-902B-72F32A4FA2E3}"/>
              </a:ext>
            </a:extLst>
          </p:cNvPr>
          <p:cNvCxnSpPr>
            <a:stCxn id="30" idx="1"/>
          </p:cNvCxnSpPr>
          <p:nvPr/>
        </p:nvCxnSpPr>
        <p:spPr>
          <a:xfrm flipH="1">
            <a:off x="2829086" y="5170884"/>
            <a:ext cx="1895140" cy="195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37C366B-7F74-4F4C-ADA8-AF10983DA32D}"/>
              </a:ext>
            </a:extLst>
          </p:cNvPr>
          <p:cNvCxnSpPr>
            <a:cxnSpLocks/>
            <a:stCxn id="30" idx="3"/>
            <a:endCxn id="8" idx="1"/>
          </p:cNvCxnSpPr>
          <p:nvPr/>
        </p:nvCxnSpPr>
        <p:spPr>
          <a:xfrm flipV="1">
            <a:off x="7177429" y="5162661"/>
            <a:ext cx="1509919" cy="82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DE7C4EB-B9A8-4C81-A8E4-850DD6FE479E}"/>
              </a:ext>
            </a:extLst>
          </p:cNvPr>
          <p:cNvSpPr txBox="1"/>
          <p:nvPr/>
        </p:nvSpPr>
        <p:spPr>
          <a:xfrm>
            <a:off x="4649293" y="5681114"/>
            <a:ext cx="3296287" cy="1200329"/>
          </a:xfrm>
          <a:prstGeom prst="rect">
            <a:avLst/>
          </a:prstGeom>
          <a:noFill/>
        </p:spPr>
        <p:txBody>
          <a:bodyPr wrap="none" rtlCol="0">
            <a:spAutoFit/>
          </a:bodyPr>
          <a:lstStyle/>
          <a:p>
            <a:r>
              <a:rPr lang="en-US" dirty="0">
                <a:solidFill>
                  <a:schemeClr val="bg1"/>
                </a:solidFill>
              </a:rPr>
              <a:t>ISO processes Settlements to </a:t>
            </a:r>
          </a:p>
          <a:p>
            <a:r>
              <a:rPr lang="en-US" dirty="0">
                <a:solidFill>
                  <a:schemeClr val="bg1"/>
                </a:solidFill>
              </a:rPr>
              <a:t>determine payments for Energy </a:t>
            </a:r>
          </a:p>
          <a:p>
            <a:r>
              <a:rPr lang="en-US" dirty="0">
                <a:solidFill>
                  <a:schemeClr val="bg1"/>
                </a:solidFill>
              </a:rPr>
              <a:t>and compensates the appropriate</a:t>
            </a:r>
          </a:p>
          <a:p>
            <a:r>
              <a:rPr lang="en-US" dirty="0">
                <a:solidFill>
                  <a:schemeClr val="bg1"/>
                </a:solidFill>
              </a:rPr>
              <a:t>party</a:t>
            </a:r>
          </a:p>
        </p:txBody>
      </p:sp>
    </p:spTree>
    <p:extLst>
      <p:ext uri="{BB962C8B-B14F-4D97-AF65-F5344CB8AC3E}">
        <p14:creationId xmlns:p14="http://schemas.microsoft.com/office/powerpoint/2010/main" val="2816435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4">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FFFFFF"/>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3326</TotalTime>
  <Words>1251</Words>
  <Application>Microsoft Office PowerPoint</Application>
  <PresentationFormat>Widescreen</PresentationFormat>
  <Paragraphs>174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Castellar</vt:lpstr>
      <vt:lpstr>Tw Cen MT</vt:lpstr>
      <vt:lpstr>Circuit</vt:lpstr>
      <vt:lpstr>Always on capacity exchange (AOCE)</vt:lpstr>
      <vt:lpstr>What is an aoce (pronounced ace)</vt:lpstr>
      <vt:lpstr>AOCE Objectives</vt:lpstr>
      <vt:lpstr>AOCE Conceptual design; Capacity Commitments</vt:lpstr>
      <vt:lpstr>Capacity Supply Obligations from ACC’s</vt:lpstr>
      <vt:lpstr>CSO Issuance Process (CSOIP)</vt:lpstr>
      <vt:lpstr>ISO Reliability targets and Bids</vt:lpstr>
      <vt:lpstr>CSO Issuance Process for Offers to ISORB’s</vt:lpstr>
      <vt:lpstr>Energy Markets, PPA’s and Energy Payments</vt:lpstr>
      <vt:lpstr>Capacity Charges to cover Capacity Payments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on capacity exchange</dc:title>
  <dc:creator>Dick Brooks</dc:creator>
  <cp:lastModifiedBy>Richard Brooks</cp:lastModifiedBy>
  <cp:revision>248</cp:revision>
  <dcterms:created xsi:type="dcterms:W3CDTF">2019-02-03T20:20:52Z</dcterms:created>
  <dcterms:modified xsi:type="dcterms:W3CDTF">2021-01-20T16:44:49Z</dcterms:modified>
</cp:coreProperties>
</file>