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68" r:id="rId6"/>
    <p:sldId id="265" r:id="rId7"/>
    <p:sldId id="258" r:id="rId8"/>
    <p:sldId id="259" r:id="rId9"/>
    <p:sldId id="269" r:id="rId10"/>
    <p:sldId id="260" r:id="rId11"/>
    <p:sldId id="264" r:id="rId12"/>
    <p:sldId id="261" r:id="rId13"/>
    <p:sldId id="267" r:id="rId14"/>
    <p:sldId id="266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sa.gov/wp-content/uploads/2024/08/update-to-jan-2023-supplier-documentation-requirements-for-software-producers-to-nasa-for-purchase-or-use-002-.pdf?emrc=52fdfa" TargetMode="External"/><Relationship Id="rId3" Type="http://schemas.openxmlformats.org/officeDocument/2006/relationships/hyperlink" Target="https://www.cisa.gov/ict-scrm-task-force-members" TargetMode="External"/><Relationship Id="rId7" Type="http://schemas.openxmlformats.org/officeDocument/2006/relationships/hyperlink" Target="https://content.govdelivery.com/accounts/USGSA/bulletins/39ca6e0" TargetMode="External"/><Relationship Id="rId2" Type="http://schemas.openxmlformats.org/officeDocument/2006/relationships/hyperlink" Target="https://www.cisa.gov/sites/default/files/2024-07/PDM24050%20Software%20Acquisition%20Guide%20for%20Government%20Enterprise%20ConsumersV2_508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denwhitehouse.archives.gov/wp-content/uploads/2022/09/M-22-18.pdf" TargetMode="External"/><Relationship Id="rId5" Type="http://schemas.openxmlformats.org/officeDocument/2006/relationships/hyperlink" Target="https://www.nasa.gov/wp-content/uploads/2024/08/secure-software-development-self-attestation-collab-opp-3-073124-week-3.pdf?emrc=662d71" TargetMode="External"/><Relationship Id="rId4" Type="http://schemas.openxmlformats.org/officeDocument/2006/relationships/hyperlink" Target="https://www.nasa.gov/secure-software-development-self-attestation-resources-and-knowledge/" TargetMode="External"/><Relationship Id="rId9" Type="http://schemas.openxmlformats.org/officeDocument/2006/relationships/hyperlink" Target="https://csrc.nist.gov/Projects/ss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isa.gov/sites/default/files/2024-08/PDM24064%20Software%20Acquisition%20Guide%20for%20Government%20Enterprise%20Consumers%20Final-%2020240710_v19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pip/advice-software-vendors-prepare-omb-m-22-18-requirements" TargetMode="External"/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cybersecurity.com/sites/insidecybersecurity.com/files/documents/2025/mar/cs2025_0066a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00" y="299679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CISA SCRM BEST PRACTICES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29957"/>
            <a:ext cx="8791575" cy="116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April 8,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1"/>
            <a:ext cx="9905998" cy="552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4851"/>
            <a:ext cx="9905999" cy="563380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 Government Agencies are successfully using Vendor supplied attestation artifacts in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Each agency applies its own risk appetite, risk tolerance and threshold during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NERC ERO could offer industry “Trust Registry” Services to share trusted product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The social benefits of a Trust Registry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CISA Software Acquisition Guide SCRM Best Practices</a:t>
            </a:r>
          </a:p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4/6/2025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03F-075C-2E52-5CFE-44CD839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719091"/>
            <a:ext cx="10514968" cy="8078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CISA Software Acquisition Guide SCRM Best Practices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BB0D-715A-695B-142B-405FE0BD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5017"/>
            <a:ext cx="9905999" cy="44861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Guiding Principles;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Secure by Design/Default/Demand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Developed by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CISA ICT_SCRM Task Force Members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NASA leading implementation </a:t>
            </a:r>
            <a:r>
              <a:rPr lang="en-US" dirty="0">
                <a:solidFill>
                  <a:schemeClr val="bg1"/>
                </a:solidFill>
              </a:rPr>
              <a:t>using attestations and artifacts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Attestations and Artifacts are used in risk assessment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u="sng" dirty="0">
                <a:solidFill>
                  <a:schemeClr val="bg1"/>
                </a:solidFill>
              </a:rPr>
              <a:t>Tell us what you do Mr. Vendor and we’ll decide if it’s good enough for our needs</a:t>
            </a:r>
            <a:r>
              <a:rPr lang="en-US" dirty="0">
                <a:solidFill>
                  <a:schemeClr val="bg1"/>
                </a:solidFill>
              </a:rPr>
              <a:t>” </a:t>
            </a:r>
          </a:p>
          <a:p>
            <a:r>
              <a:rPr lang="en-US" dirty="0">
                <a:solidFill>
                  <a:schemeClr val="bg1"/>
                </a:solidFill>
              </a:rPr>
              <a:t>All products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MUST pass risk assessment per OMB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linkClick r:id="rId7"/>
              </a:rPr>
              <a:t>GSA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linkClick r:id="rId8"/>
              </a:rPr>
              <a:t>NASA</a:t>
            </a:r>
            <a:r>
              <a:rPr lang="en-US" dirty="0">
                <a:solidFill>
                  <a:schemeClr val="bg1"/>
                </a:solidFill>
              </a:rPr>
              <a:t>; FAR changes coming</a:t>
            </a:r>
          </a:p>
          <a:p>
            <a:r>
              <a:rPr lang="en-US" dirty="0">
                <a:solidFill>
                  <a:schemeClr val="bg1"/>
                </a:solidFill>
                <a:hlinkClick r:id="rId9"/>
              </a:rPr>
              <a:t>NIST Guidance </a:t>
            </a:r>
            <a:r>
              <a:rPr lang="en-US" dirty="0">
                <a:solidFill>
                  <a:schemeClr val="bg1"/>
                </a:solidFill>
              </a:rPr>
              <a:t>provides the SCRM risk assessment practices to implement (embedded in CISA Software Acquisition Guide)</a:t>
            </a:r>
          </a:p>
          <a:p>
            <a:r>
              <a:rPr lang="en-US" dirty="0">
                <a:solidFill>
                  <a:schemeClr val="bg1"/>
                </a:solidFill>
              </a:rPr>
              <a:t>Provides a method to verify software product integrity and authenticity (CIP-010 requirement)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7A70-08AD-0600-56EB-2E59FDF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375E-DAC7-B649-6E83-30F425B5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A68F-5D49-8EB9-E8D0-DD9CF8F1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95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CISA SAG Spreadsheet Attestation artifact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A05C-53DA-884F-7998-6CB95131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F11-2E0F-0941-2CDA-92E3F95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1A7F2-42C4-AB97-C43B-28D173BA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05" y="600542"/>
            <a:ext cx="9905998" cy="53458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D11907-715B-F633-3FEE-D7CBAA0CA93B}"/>
              </a:ext>
            </a:extLst>
          </p:cNvPr>
          <p:cNvSpPr/>
          <p:nvPr/>
        </p:nvSpPr>
        <p:spPr>
          <a:xfrm>
            <a:off x="3480047" y="5619565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5EFC-9CCC-EC5E-EFCD-44D934AA1FEA}"/>
              </a:ext>
            </a:extLst>
          </p:cNvPr>
          <p:cNvSpPr/>
          <p:nvPr/>
        </p:nvSpPr>
        <p:spPr>
          <a:xfrm>
            <a:off x="4385569" y="5610431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E681C-CA7D-7F80-6293-808561B772F3}"/>
              </a:ext>
            </a:extLst>
          </p:cNvPr>
          <p:cNvSpPr/>
          <p:nvPr/>
        </p:nvSpPr>
        <p:spPr>
          <a:xfrm>
            <a:off x="6703616" y="5610432"/>
            <a:ext cx="1377006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4F8D00-1EFC-5CBE-2377-0A57D500A88D}"/>
              </a:ext>
            </a:extLst>
          </p:cNvPr>
          <p:cNvSpPr/>
          <p:nvPr/>
        </p:nvSpPr>
        <p:spPr>
          <a:xfrm>
            <a:off x="8080622" y="5646459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6D065B-BCBF-0AA6-E4AB-32B49DCA94BA}"/>
              </a:ext>
            </a:extLst>
          </p:cNvPr>
          <p:cNvSpPr/>
          <p:nvPr/>
        </p:nvSpPr>
        <p:spPr>
          <a:xfrm>
            <a:off x="5337437" y="5619565"/>
            <a:ext cx="14896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 dirty="0">
                <a:solidFill>
                  <a:schemeClr val="bg1"/>
                </a:solidFill>
              </a:rPr>
              <a:t> Following NIST Guidance and CISA BEST PRACTICES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Vendor Verification using Attestation data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 (Statement) to “Trust Registry”, SAG-CTR™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D063D-C99A-BEE2-98C8-E34D867B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799240"/>
            <a:ext cx="3460681" cy="461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B4B7F-D380-E564-BA12-145F231D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42" y="799240"/>
            <a:ext cx="3226457" cy="461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3CA92-F8FE-AFD1-508D-974DAE0A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599" y="799240"/>
            <a:ext cx="3757526" cy="18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 (Issuer),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Trust Registry “Registration Policies” are implemented and enforced by the Trust Registry “Gatekeeper” within the Transparency Service Provider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0" y="4808746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risk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4/6/2025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C9BA-C71B-F0F6-74BC-2C35110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410"/>
            <a:ext cx="9905998" cy="807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DOD Also </a:t>
            </a:r>
            <a:r>
              <a:rPr lang="en-US" dirty="0" err="1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bg1"/>
                </a:solidFill>
              </a:rPr>
              <a:t> trust scores in </a:t>
            </a:r>
            <a:r>
              <a:rPr lang="en-US" dirty="0" err="1">
                <a:solidFill>
                  <a:schemeClr val="bg1"/>
                </a:solidFill>
              </a:rPr>
              <a:t>cmmc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1ED8-79B7-BE72-D003-F806EE4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C3FC-997D-12DB-8605-316CE013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C82C1-C197-82DD-742E-FCBBD02B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5" y="727944"/>
            <a:ext cx="8016535" cy="4842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EBE83-D681-FE2C-B0B2-A104A3B05E82}"/>
              </a:ext>
            </a:extLst>
          </p:cNvPr>
          <p:cNvSpPr txBox="1"/>
          <p:nvPr/>
        </p:nvSpPr>
        <p:spPr>
          <a:xfrm>
            <a:off x="887764" y="5530790"/>
            <a:ext cx="1032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https://insidecybersecurity.com/sites/insidecybersecurity.com/files/documents/2025/mar/cs2025_0066a.pdf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1542</TotalTime>
  <Words>1250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CISA SCRM BEST PRACTICES  SAG-CTR™ Trust Registry</vt:lpstr>
      <vt:lpstr>Agenda</vt:lpstr>
      <vt:lpstr>CISA Software Acquisition Guide SCRM Best Practices </vt:lpstr>
      <vt:lpstr>CISA SAG Spreadsheet Attestation artifact</vt:lpstr>
      <vt:lpstr>PowerPoint Presentation</vt:lpstr>
      <vt:lpstr>Risk Assessment Final Report</vt:lpstr>
      <vt:lpstr>What is a Trust Registry (IETF SCITT CONCEPT)</vt:lpstr>
      <vt:lpstr>What is a “Trust Score” </vt:lpstr>
      <vt:lpstr>DOD Also uSing trust scores in cmmc</vt:lpstr>
      <vt:lpstr>How Does SAG-CTR™ Work (Sharing Risk Assessments)</vt:lpstr>
      <vt:lpstr>Submitting a “trust Declaration” to sag-ctr</vt:lpstr>
      <vt:lpstr>Demonstration SAG-CTR Dashboard  (Sharing Risk Assessments For Trusted Products)</vt:lpstr>
      <vt:lpstr>PowerPoint Presentation</vt:lpstr>
      <vt:lpstr>Cybersecurity Label Display in SAG-CTR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85</cp:revision>
  <dcterms:created xsi:type="dcterms:W3CDTF">2025-03-06T22:03:45Z</dcterms:created>
  <dcterms:modified xsi:type="dcterms:W3CDTF">2025-04-06T14:23:40Z</dcterms:modified>
</cp:coreProperties>
</file>