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1" r:id="rId4"/>
    <p:sldId id="262" r:id="rId5"/>
    <p:sldId id="258" r:id="rId6"/>
    <p:sldId id="259"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9003-50DA-4517-9507-116940F6B88D}"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461C-8663-4964-843C-6FFD7FFA0A85}" type="slidenum">
              <a:rPr lang="en-US" smtClean="0"/>
              <a:t>‹#›</a:t>
            </a:fld>
            <a:endParaRPr lang="en-US"/>
          </a:p>
        </p:txBody>
      </p:sp>
    </p:spTree>
    <p:extLst>
      <p:ext uri="{BB962C8B-B14F-4D97-AF65-F5344CB8AC3E}">
        <p14:creationId xmlns:p14="http://schemas.microsoft.com/office/powerpoint/2010/main" val="3429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B791C0-0E59-4EFD-BC9B-AB19E867DAD6}" type="datetime1">
              <a:rPr lang="en-US" smtClean="0"/>
              <a:t>8/4/2023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2D7043AA-55F3-22DC-60F9-DC57E1FA3AE9}"/>
              </a:ext>
            </a:extLst>
          </p:cNvPr>
          <p:cNvPicPr>
            <a:picLocks noChangeAspect="1"/>
          </p:cNvPicPr>
          <p:nvPr userDrawn="1"/>
        </p:nvPicPr>
        <p:blipFill>
          <a:blip r:embed="rId3"/>
          <a:stretch>
            <a:fillRect/>
          </a:stretch>
        </p:blipFill>
        <p:spPr>
          <a:xfrm>
            <a:off x="3090863" y="740411"/>
            <a:ext cx="5038711" cy="111855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E40A-5488-4906-AD66-F338A7711E46}"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BCE8B-424A-44F2-9441-027CD557E042}"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A0DDE4-9E8C-49C7-8357-863BA22A9FB5}"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A7EA8-C9DF-4FE2-927A-E2090471346D}"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E3BEB-49D8-488C-88A8-F1D0DBBAC068}" type="datetime1">
              <a:rPr lang="en-US" smtClean="0"/>
              <a:t>8/4/2023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ECE7E-2E22-42A0-BC2D-246ECC07237B}" type="datetime1">
              <a:rPr lang="en-US" smtClean="0"/>
              <a:t>8/4/2023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C4AE5-5060-4374-B6E1-6B73D531E3EE}" type="datetime1">
              <a:rPr lang="en-US" smtClean="0"/>
              <a:t>8/4/2023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98D02-0DEF-4198-A751-D267DB41BF0B}" type="datetime1">
              <a:rPr lang="en-US" smtClean="0"/>
              <a:t>8/4/2023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9007-0C4C-4662-9209-D5880C6C6463}" type="datetime1">
              <a:rPr lang="en-US" smtClean="0"/>
              <a:t>8/4/2023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A9271-10E2-4B68-AE13-FF3919F43119}"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7A4B4-2D35-416A-973E-59EAAAA65DE7}" type="datetime1">
              <a:rPr lang="en-US" smtClean="0"/>
              <a:t>8/4/2023</a:t>
            </a:fld>
            <a:endParaRPr lang="en-US" dirty="0"/>
          </a:p>
        </p:txBody>
      </p:sp>
      <p:sp>
        <p:nvSpPr>
          <p:cNvPr id="8" name="Footer Placeholder 7"/>
          <p:cNvSpPr>
            <a:spLocks noGrp="1"/>
          </p:cNvSpPr>
          <p:nvPr>
            <p:ph type="ftr" sz="quarter" idx="11"/>
          </p:nvPr>
        </p:nvSpPr>
        <p:spPr/>
        <p:txBody>
          <a:bodyPr/>
          <a:lstStyle/>
          <a:p>
            <a:r>
              <a:rPr lang="en-US" dirty="0"/>
              <a:t>Copyright Reliable Energy Analytics LLC (REA) 2018-2023</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7AD-A1CE-4B6A-A1E1-243C473B1B4F}" type="datetime1">
              <a:rPr lang="en-US" smtClean="0"/>
              <a:t>8/4/2023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D633-0EB0-465D-B200-78F1E8C4393C}" type="datetime1">
              <a:rPr lang="en-US" smtClean="0"/>
              <a:t>8/4/2023</a:t>
            </a:fld>
            <a:endParaRPr lang="en-US" dirty="0"/>
          </a:p>
        </p:txBody>
      </p:sp>
      <p:sp>
        <p:nvSpPr>
          <p:cNvPr id="3" name="Footer Placeholder 2"/>
          <p:cNvSpPr>
            <a:spLocks noGrp="1"/>
          </p:cNvSpPr>
          <p:nvPr>
            <p:ph type="ftr" sz="quarter" idx="11"/>
          </p:nvPr>
        </p:nvSpPr>
        <p:spPr/>
        <p:txBody>
          <a:bodyPr/>
          <a:lstStyle/>
          <a:p>
            <a:r>
              <a:rPr lang="en-US" dirty="0"/>
              <a:t>Copyright Reliable Energy Analytics LLC (REA) 2018-2023</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2695D-A47E-4BE9-B68F-60A28D6B816A}"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84291-085B-4DF5-86BA-38F041301A2A}"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DCB86-526B-42BA-A6FC-BC125ADF4A2D}" type="datetime1">
              <a:rPr lang="en-US" smtClean="0"/>
              <a:t>8/4/2023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Copyright Reliable Energy Analytics LLC (REA) 2018-2023</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ec.gov/files/33-11038-fact-shee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liableenergyanalytics.com/products" TargetMode="External"/><Relationship Id="rId2" Type="http://schemas.openxmlformats.org/officeDocument/2006/relationships/hyperlink" Target="https://energycentral.com/c/iu/how-use-sbom-software-vulnerability-monitoring" TargetMode="External"/><Relationship Id="rId1" Type="http://schemas.openxmlformats.org/officeDocument/2006/relationships/slideLayout" Target="../slideLayouts/slideLayout2.xml"/><Relationship Id="rId4" Type="http://schemas.openxmlformats.org/officeDocument/2006/relationships/hyperlink" Target="https://raw.githubusercontent.com/rjb4standards/REA-Products/master/SAGVendorResponseSAMPLE.js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liableenergyanalytics.com/contact-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DD65-5FD2-E0C3-E6DB-F0E460E792C8}"/>
              </a:ext>
            </a:extLst>
          </p:cNvPr>
          <p:cNvSpPr>
            <a:spLocks noGrp="1"/>
          </p:cNvSpPr>
          <p:nvPr>
            <p:ph type="ctrTitle"/>
          </p:nvPr>
        </p:nvSpPr>
        <p:spPr>
          <a:xfrm>
            <a:off x="1876424" y="1828805"/>
            <a:ext cx="8791575" cy="1823206"/>
          </a:xfrm>
        </p:spPr>
        <p:txBody>
          <a:bodyPr>
            <a:normAutofit/>
          </a:bodyPr>
          <a:lstStyle/>
          <a:p>
            <a:r>
              <a:rPr lang="en-US" sz="4000" dirty="0">
                <a:solidFill>
                  <a:schemeClr val="bg1"/>
                </a:solidFill>
              </a:rPr>
              <a:t>Tamper-proof Evidence preservation for Officers and Directors</a:t>
            </a:r>
          </a:p>
        </p:txBody>
      </p:sp>
      <p:sp>
        <p:nvSpPr>
          <p:cNvPr id="3" name="Subtitle 2">
            <a:extLst>
              <a:ext uri="{FF2B5EF4-FFF2-40B4-BE49-F238E27FC236}">
                <a16:creationId xmlns:a16="http://schemas.microsoft.com/office/drawing/2014/main" id="{C731A1AF-F124-99B7-D4CD-E91AEE1DAB91}"/>
              </a:ext>
            </a:extLst>
          </p:cNvPr>
          <p:cNvSpPr>
            <a:spLocks noGrp="1"/>
          </p:cNvSpPr>
          <p:nvPr>
            <p:ph type="subTitle" idx="1"/>
          </p:nvPr>
        </p:nvSpPr>
        <p:spPr>
          <a:xfrm>
            <a:off x="1876424" y="3744086"/>
            <a:ext cx="8791575" cy="1655762"/>
          </a:xfrm>
        </p:spPr>
        <p:txBody>
          <a:bodyPr/>
          <a:lstStyle/>
          <a:p>
            <a:r>
              <a:rPr lang="en-US" dirty="0">
                <a:solidFill>
                  <a:schemeClr val="bg1"/>
                </a:solidFill>
              </a:rPr>
              <a:t>SEC Cybersecurity Requirements for cyber-incident reporting Withing </a:t>
            </a:r>
            <a:r>
              <a:rPr lang="en-US">
                <a:solidFill>
                  <a:schemeClr val="bg1"/>
                </a:solidFill>
              </a:rPr>
              <a:t>96 hours Demand </a:t>
            </a:r>
            <a:r>
              <a:rPr lang="en-US" dirty="0">
                <a:solidFill>
                  <a:schemeClr val="bg1"/>
                </a:solidFill>
              </a:rPr>
              <a:t>the preservation of Evidence for PROACTIVE Cybersecurity Controls</a:t>
            </a:r>
          </a:p>
        </p:txBody>
      </p:sp>
      <p:sp>
        <p:nvSpPr>
          <p:cNvPr id="4" name="Date Placeholder 3">
            <a:extLst>
              <a:ext uri="{FF2B5EF4-FFF2-40B4-BE49-F238E27FC236}">
                <a16:creationId xmlns:a16="http://schemas.microsoft.com/office/drawing/2014/main" id="{F2344D8C-B334-CFF2-3677-E62E8525DD64}"/>
              </a:ext>
            </a:extLst>
          </p:cNvPr>
          <p:cNvSpPr>
            <a:spLocks noGrp="1"/>
          </p:cNvSpPr>
          <p:nvPr>
            <p:ph type="dt" sz="half" idx="10"/>
          </p:nvPr>
        </p:nvSpPr>
        <p:spPr/>
        <p:txBody>
          <a:bodyPr/>
          <a:lstStyle/>
          <a:p>
            <a:fld id="{1342AFA8-D0B4-4B6F-ACD9-56B1414E4501}" type="datetime1">
              <a:rPr lang="en-US" smtClean="0"/>
              <a:t>8/4/2023</a:t>
            </a:fld>
            <a:endParaRPr lang="en-US" dirty="0"/>
          </a:p>
        </p:txBody>
      </p:sp>
      <p:sp>
        <p:nvSpPr>
          <p:cNvPr id="5" name="Footer Placeholder 4">
            <a:extLst>
              <a:ext uri="{FF2B5EF4-FFF2-40B4-BE49-F238E27FC236}">
                <a16:creationId xmlns:a16="http://schemas.microsoft.com/office/drawing/2014/main" id="{5A0956A2-430A-A932-60AC-DC2269DF379D}"/>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FFA500D9-4184-1808-3905-AE585E5EE4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329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F90A-9547-94C1-38DA-BA37865BD915}"/>
              </a:ext>
            </a:extLst>
          </p:cNvPr>
          <p:cNvSpPr>
            <a:spLocks noGrp="1"/>
          </p:cNvSpPr>
          <p:nvPr>
            <p:ph type="title"/>
          </p:nvPr>
        </p:nvSpPr>
        <p:spPr>
          <a:xfrm>
            <a:off x="1141413" y="159798"/>
            <a:ext cx="9905998" cy="1171852"/>
          </a:xfrm>
        </p:spPr>
        <p:txBody>
          <a:bodyPr/>
          <a:lstStyle/>
          <a:p>
            <a:r>
              <a:rPr lang="en-US" dirty="0">
                <a:solidFill>
                  <a:schemeClr val="bg1"/>
                </a:solidFill>
              </a:rPr>
              <a:t>Understanding the Risk</a:t>
            </a:r>
          </a:p>
        </p:txBody>
      </p:sp>
      <p:sp>
        <p:nvSpPr>
          <p:cNvPr id="3" name="Content Placeholder 2">
            <a:extLst>
              <a:ext uri="{FF2B5EF4-FFF2-40B4-BE49-F238E27FC236}">
                <a16:creationId xmlns:a16="http://schemas.microsoft.com/office/drawing/2014/main" id="{43BE8248-3E9B-34F3-0FB6-360B9A35DB84}"/>
              </a:ext>
            </a:extLst>
          </p:cNvPr>
          <p:cNvSpPr>
            <a:spLocks noGrp="1"/>
          </p:cNvSpPr>
          <p:nvPr>
            <p:ph idx="1"/>
          </p:nvPr>
        </p:nvSpPr>
        <p:spPr>
          <a:xfrm>
            <a:off x="1141412" y="1051002"/>
            <a:ext cx="9905999" cy="4832272"/>
          </a:xfrm>
        </p:spPr>
        <p:txBody>
          <a:bodyPr>
            <a:normAutofit fontScale="62500" lnSpcReduction="20000"/>
          </a:bodyPr>
          <a:lstStyle/>
          <a:p>
            <a:r>
              <a:rPr lang="en-US" sz="2900" dirty="0">
                <a:solidFill>
                  <a:schemeClr val="bg1"/>
                </a:solidFill>
              </a:rPr>
              <a:t>The newly proposed </a:t>
            </a:r>
            <a:r>
              <a:rPr lang="en-US" sz="2900" dirty="0">
                <a:solidFill>
                  <a:schemeClr val="bg1"/>
                </a:solidFill>
                <a:hlinkClick r:id="rId2">
                  <a:extLst>
                    <a:ext uri="{A12FA001-AC4F-418D-AE19-62706E023703}">
                      <ahyp:hlinkClr xmlns:ahyp="http://schemas.microsoft.com/office/drawing/2018/hyperlinkcolor" val="tx"/>
                    </a:ext>
                  </a:extLst>
                </a:hlinkClick>
              </a:rPr>
              <a:t>SEC cybersecurity incident reporting rules</a:t>
            </a:r>
            <a:r>
              <a:rPr lang="en-US" sz="2900" dirty="0">
                <a:solidFill>
                  <a:schemeClr val="bg1"/>
                </a:solidFill>
              </a:rPr>
              <a:t> are now available for review requiring the reporting of material cyber-incidents with 96 hours of confirmation</a:t>
            </a:r>
          </a:p>
          <a:p>
            <a:r>
              <a:rPr lang="en-US" sz="2900" dirty="0">
                <a:solidFill>
                  <a:schemeClr val="bg1"/>
                </a:solidFill>
              </a:rPr>
              <a:t>Require current </a:t>
            </a:r>
            <a:r>
              <a:rPr lang="en-US" sz="2900" b="1" u="sng" dirty="0">
                <a:solidFill>
                  <a:schemeClr val="bg1"/>
                </a:solidFill>
              </a:rPr>
              <a:t>reporting about material cybersecurity incidents within 4 days </a:t>
            </a:r>
            <a:r>
              <a:rPr lang="en-US" sz="2900" dirty="0">
                <a:solidFill>
                  <a:schemeClr val="bg1"/>
                </a:solidFill>
              </a:rPr>
              <a:t>on Form 8-K; </a:t>
            </a:r>
          </a:p>
          <a:p>
            <a:r>
              <a:rPr lang="en-US" sz="2900" dirty="0">
                <a:solidFill>
                  <a:schemeClr val="bg1"/>
                </a:solidFill>
              </a:rPr>
              <a:t>Require </a:t>
            </a:r>
            <a:r>
              <a:rPr lang="en-US" sz="2900" b="1" u="sng" dirty="0">
                <a:solidFill>
                  <a:schemeClr val="bg1"/>
                </a:solidFill>
              </a:rPr>
              <a:t>periodic disclosures regarding</a:t>
            </a:r>
            <a:r>
              <a:rPr lang="en-US" sz="2900" dirty="0">
                <a:solidFill>
                  <a:schemeClr val="bg1"/>
                </a:solidFill>
              </a:rPr>
              <a:t>, among other things: </a:t>
            </a:r>
          </a:p>
          <a:p>
            <a:pPr lvl="1"/>
            <a:r>
              <a:rPr lang="en-US" sz="2500" b="1" u="sng" dirty="0">
                <a:solidFill>
                  <a:schemeClr val="bg1"/>
                </a:solidFill>
              </a:rPr>
              <a:t>A registrant’s policies and procedures to identify and manage cybersecurity risks; </a:t>
            </a:r>
          </a:p>
          <a:p>
            <a:pPr lvl="1"/>
            <a:r>
              <a:rPr lang="en-US" sz="2500" b="1" u="sng" dirty="0">
                <a:solidFill>
                  <a:schemeClr val="bg1"/>
                </a:solidFill>
              </a:rPr>
              <a:t>Management’s role in implementing cybersecurity policies and procedures; </a:t>
            </a:r>
          </a:p>
          <a:p>
            <a:pPr lvl="1"/>
            <a:r>
              <a:rPr lang="en-US" sz="2500" b="1" u="sng" dirty="0">
                <a:solidFill>
                  <a:schemeClr val="bg1"/>
                </a:solidFill>
              </a:rPr>
              <a:t>Board of directors’ cybersecurity expertise, if any, and its oversight of cybersecurity risk</a:t>
            </a:r>
            <a:r>
              <a:rPr lang="en-US" sz="2500" dirty="0">
                <a:solidFill>
                  <a:schemeClr val="bg1"/>
                </a:solidFill>
              </a:rPr>
              <a:t>; and </a:t>
            </a:r>
          </a:p>
          <a:p>
            <a:pPr lvl="1"/>
            <a:r>
              <a:rPr lang="en-US" sz="2500" dirty="0">
                <a:solidFill>
                  <a:schemeClr val="bg1"/>
                </a:solidFill>
              </a:rPr>
              <a:t>Updates about previously reported material cybersecurity incidents; and </a:t>
            </a:r>
          </a:p>
          <a:p>
            <a:r>
              <a:rPr lang="en-US" sz="2900" dirty="0">
                <a:solidFill>
                  <a:schemeClr val="bg1"/>
                </a:solidFill>
              </a:rPr>
              <a:t>Require the cybersecurity disclosures to be presented in Inline </a:t>
            </a:r>
            <a:r>
              <a:rPr lang="en-US" sz="2900" dirty="0" err="1">
                <a:solidFill>
                  <a:schemeClr val="bg1"/>
                </a:solidFill>
              </a:rPr>
              <a:t>eXtensible</a:t>
            </a:r>
            <a:r>
              <a:rPr lang="en-US" sz="2900" dirty="0">
                <a:solidFill>
                  <a:schemeClr val="bg1"/>
                </a:solidFill>
              </a:rPr>
              <a:t> Business Reporting Language (Inline XBRL). </a:t>
            </a:r>
            <a:r>
              <a:rPr lang="en-US" dirty="0">
                <a:solidFill>
                  <a:schemeClr val="bg1"/>
                </a:solidFill>
              </a:rPr>
              <a:t>	</a:t>
            </a:r>
          </a:p>
          <a:p>
            <a:r>
              <a:rPr lang="en-US" sz="2900" dirty="0">
                <a:solidFill>
                  <a:schemeClr val="bg1"/>
                </a:solidFill>
              </a:rPr>
              <a:t> The proposed amendments are designed to </a:t>
            </a:r>
            <a:r>
              <a:rPr lang="en-US" sz="2900" b="1" u="sng" dirty="0">
                <a:solidFill>
                  <a:schemeClr val="bg1"/>
                </a:solidFill>
              </a:rPr>
              <a:t>better inform investors about a registrant’s risk management, strategy, and governance </a:t>
            </a:r>
            <a:r>
              <a:rPr lang="en-US" sz="2900" dirty="0">
                <a:solidFill>
                  <a:schemeClr val="bg1"/>
                </a:solidFill>
              </a:rPr>
              <a:t>and to provide timely notification of material cybersecurity incidents. </a:t>
            </a:r>
          </a:p>
          <a:p>
            <a:endParaRPr lang="en-US" dirty="0">
              <a:solidFill>
                <a:schemeClr val="bg1"/>
              </a:solidFill>
            </a:endParaRPr>
          </a:p>
        </p:txBody>
      </p:sp>
      <p:sp>
        <p:nvSpPr>
          <p:cNvPr id="4" name="Date Placeholder 3">
            <a:extLst>
              <a:ext uri="{FF2B5EF4-FFF2-40B4-BE49-F238E27FC236}">
                <a16:creationId xmlns:a16="http://schemas.microsoft.com/office/drawing/2014/main" id="{B97A55AC-F83C-63A8-AD60-25CACE20ACA8}"/>
              </a:ext>
            </a:extLst>
          </p:cNvPr>
          <p:cNvSpPr>
            <a:spLocks noGrp="1"/>
          </p:cNvSpPr>
          <p:nvPr>
            <p:ph type="dt" sz="half" idx="10"/>
          </p:nvPr>
        </p:nvSpPr>
        <p:spPr/>
        <p:txBody>
          <a:bodyPr/>
          <a:lstStyle/>
          <a:p>
            <a:fld id="{24ED1F1F-89F4-49B5-8EEC-B205C98801EE}" type="datetime1">
              <a:rPr lang="en-US" smtClean="0"/>
              <a:t>8/4/2023</a:t>
            </a:fld>
            <a:endParaRPr lang="en-US" dirty="0"/>
          </a:p>
        </p:txBody>
      </p:sp>
      <p:sp>
        <p:nvSpPr>
          <p:cNvPr id="5" name="Footer Placeholder 4">
            <a:extLst>
              <a:ext uri="{FF2B5EF4-FFF2-40B4-BE49-F238E27FC236}">
                <a16:creationId xmlns:a16="http://schemas.microsoft.com/office/drawing/2014/main" id="{CE452FE5-8BDF-D7EF-9221-53F66C6686A7}"/>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4E7EB92E-CB07-33C7-E24F-0C6E143F0F98}"/>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5539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5BBE-EDB9-AE04-4DF0-D78691018961}"/>
              </a:ext>
            </a:extLst>
          </p:cNvPr>
          <p:cNvSpPr>
            <a:spLocks noGrp="1"/>
          </p:cNvSpPr>
          <p:nvPr>
            <p:ph type="title"/>
          </p:nvPr>
        </p:nvSpPr>
        <p:spPr>
          <a:xfrm>
            <a:off x="1141413" y="390617"/>
            <a:ext cx="9905998" cy="1162975"/>
          </a:xfrm>
        </p:spPr>
        <p:txBody>
          <a:bodyPr/>
          <a:lstStyle/>
          <a:p>
            <a:r>
              <a:rPr lang="en-US" dirty="0">
                <a:solidFill>
                  <a:schemeClr val="bg1"/>
                </a:solidFill>
              </a:rPr>
              <a:t>SEC Expectations on Management are clear</a:t>
            </a:r>
          </a:p>
        </p:txBody>
      </p:sp>
      <p:sp>
        <p:nvSpPr>
          <p:cNvPr id="3" name="Content Placeholder 2">
            <a:extLst>
              <a:ext uri="{FF2B5EF4-FFF2-40B4-BE49-F238E27FC236}">
                <a16:creationId xmlns:a16="http://schemas.microsoft.com/office/drawing/2014/main" id="{B36D1774-2A57-41AC-2616-3567F9876546}"/>
              </a:ext>
            </a:extLst>
          </p:cNvPr>
          <p:cNvSpPr>
            <a:spLocks noGrp="1"/>
          </p:cNvSpPr>
          <p:nvPr>
            <p:ph idx="1"/>
          </p:nvPr>
        </p:nvSpPr>
        <p:spPr>
          <a:xfrm>
            <a:off x="1141412" y="1278384"/>
            <a:ext cx="9905999" cy="4512817"/>
          </a:xfrm>
        </p:spPr>
        <p:txBody>
          <a:bodyPr>
            <a:norm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Describe its policies and procedures, if any, for </a:t>
            </a:r>
            <a:r>
              <a:rPr lang="en-US" sz="1800" b="1" i="0" u="sng" strike="noStrike" baseline="0" dirty="0">
                <a:solidFill>
                  <a:srgbClr val="000000"/>
                </a:solidFill>
                <a:latin typeface="Arial" panose="020B0604020202020204" pitchFamily="34" charset="0"/>
              </a:rPr>
              <a:t>the identification and management of risks from cybersecurity threats, including whether the registrant considers cybersecurity as part of its business strategy, financial planning, and capital allocation</a:t>
            </a:r>
            <a:r>
              <a:rPr lang="en-US" sz="1800" b="0" i="0" u="none" strike="noStrike" baseline="0" dirty="0">
                <a:solidFill>
                  <a:srgbClr val="000000"/>
                </a:solidFill>
                <a:latin typeface="Arial" panose="020B0604020202020204" pitchFamily="34" charset="0"/>
              </a:rPr>
              <a:t>; and </a:t>
            </a:r>
          </a:p>
          <a:p>
            <a:r>
              <a:rPr lang="en-US" sz="1800" b="0" i="0" u="none" strike="noStrike" baseline="0" dirty="0">
                <a:solidFill>
                  <a:srgbClr val="000000"/>
                </a:solidFill>
                <a:latin typeface="Arial" panose="020B0604020202020204" pitchFamily="34" charset="0"/>
              </a:rPr>
              <a:t>Require </a:t>
            </a:r>
            <a:r>
              <a:rPr lang="en-US" sz="1800" b="1" i="0" u="sng" strike="noStrike" baseline="0" dirty="0">
                <a:solidFill>
                  <a:srgbClr val="000000"/>
                </a:solidFill>
                <a:latin typeface="Arial" panose="020B0604020202020204" pitchFamily="34" charset="0"/>
              </a:rPr>
              <a:t>disclosure about the board’s oversight of cybersecurity risk and management’s role and expertise in assessing and managing cybersecurity risk and implementing the registrant’s cybersecurity policies, procedures, and strategies. </a:t>
            </a:r>
          </a:p>
          <a:p>
            <a:r>
              <a:rPr lang="en-US" sz="1800" b="0" i="0" u="none" strike="noStrike" baseline="0" dirty="0">
                <a:solidFill>
                  <a:srgbClr val="000000"/>
                </a:solidFill>
                <a:latin typeface="Arial" panose="020B0604020202020204" pitchFamily="34" charset="0"/>
              </a:rPr>
              <a:t>Amend Item 407 of Regulation S-K and Form 20-F to </a:t>
            </a:r>
            <a:r>
              <a:rPr lang="en-US" sz="1800" b="1" i="0" u="sng" strike="noStrike" baseline="0" dirty="0">
                <a:solidFill>
                  <a:srgbClr val="000000"/>
                </a:solidFill>
                <a:latin typeface="Arial" panose="020B0604020202020204" pitchFamily="34" charset="0"/>
              </a:rPr>
              <a:t>require disclosure regarding board member cybersecurity expertise. Proposed Item 407(j) would require disclosure in annual reports and certain proxy filings if any member of the registrant’s board of directors has expertise in cybersecurity, including the name(s) of any such director(s) and any detail necessary to fully describe the nature of the expertise. </a:t>
            </a:r>
          </a:p>
          <a:p>
            <a:endParaRPr lang="en-US" dirty="0"/>
          </a:p>
        </p:txBody>
      </p:sp>
      <p:sp>
        <p:nvSpPr>
          <p:cNvPr id="4" name="Date Placeholder 3">
            <a:extLst>
              <a:ext uri="{FF2B5EF4-FFF2-40B4-BE49-F238E27FC236}">
                <a16:creationId xmlns:a16="http://schemas.microsoft.com/office/drawing/2014/main" id="{1B0E879A-69E7-D35A-DBC9-0BB640979B75}"/>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C30A60DD-1EA6-4B8A-FB87-FF73708C9D2E}"/>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F07EF26-B618-0BF9-6961-F23D920068B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91718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E76-ABC2-91BB-E1CA-290E2154DA3E}"/>
              </a:ext>
            </a:extLst>
          </p:cNvPr>
          <p:cNvSpPr>
            <a:spLocks noGrp="1"/>
          </p:cNvSpPr>
          <p:nvPr>
            <p:ph type="title"/>
          </p:nvPr>
        </p:nvSpPr>
        <p:spPr>
          <a:xfrm>
            <a:off x="1141413" y="156876"/>
            <a:ext cx="10115472" cy="1478570"/>
          </a:xfrm>
        </p:spPr>
        <p:txBody>
          <a:bodyPr/>
          <a:lstStyle/>
          <a:p>
            <a:r>
              <a:rPr lang="en-US" dirty="0">
                <a:solidFill>
                  <a:schemeClr val="bg1"/>
                </a:solidFill>
              </a:rPr>
              <a:t>Management IS Responsible for Cybersecurity</a:t>
            </a:r>
          </a:p>
        </p:txBody>
      </p:sp>
      <p:sp>
        <p:nvSpPr>
          <p:cNvPr id="3" name="Content Placeholder 2">
            <a:extLst>
              <a:ext uri="{FF2B5EF4-FFF2-40B4-BE49-F238E27FC236}">
                <a16:creationId xmlns:a16="http://schemas.microsoft.com/office/drawing/2014/main" id="{1BDF9F79-1E39-D072-F4BE-9506933A58D5}"/>
              </a:ext>
            </a:extLst>
          </p:cNvPr>
          <p:cNvSpPr>
            <a:spLocks noGrp="1"/>
          </p:cNvSpPr>
          <p:nvPr>
            <p:ph idx="1"/>
          </p:nvPr>
        </p:nvSpPr>
        <p:spPr>
          <a:xfrm>
            <a:off x="1141412" y="1207363"/>
            <a:ext cx="9905999" cy="4583838"/>
          </a:xfrm>
        </p:spPr>
        <p:txBody>
          <a:bodyPr/>
          <a:lstStyle/>
          <a:p>
            <a:r>
              <a:rPr lang="en-US" dirty="0">
                <a:solidFill>
                  <a:schemeClr val="bg1"/>
                </a:solidFill>
              </a:rPr>
              <a:t>A failure to properly manage and mitigate cyber-risks could be evidence of negligence with regard to “duty of care” obligations to protect a business</a:t>
            </a:r>
          </a:p>
          <a:p>
            <a:r>
              <a:rPr lang="en-US" dirty="0">
                <a:solidFill>
                  <a:schemeClr val="bg1"/>
                </a:solidFill>
              </a:rPr>
              <a:t>Directors and Officers could be held personally liable in a shareholder lawsuit resulting from a cyber-incident that results in shareholder losses</a:t>
            </a:r>
          </a:p>
          <a:p>
            <a:r>
              <a:rPr lang="en-US" dirty="0">
                <a:solidFill>
                  <a:schemeClr val="bg1"/>
                </a:solidFill>
              </a:rPr>
              <a:t>Directors and Officers need to ensure that cybersecurity controls are in place and functioning properly for both PROACTIVE prevention of harm, and REACTIVE detection and remediation/recover from a cyber-incident</a:t>
            </a:r>
          </a:p>
          <a:p>
            <a:r>
              <a:rPr lang="en-US" dirty="0">
                <a:solidFill>
                  <a:schemeClr val="bg1"/>
                </a:solidFill>
              </a:rPr>
              <a:t>Tamper-proof evidence of these controls will be vital in any shareholder lawsuits aiming to hold officers with fiduciary duties personally liable</a:t>
            </a:r>
          </a:p>
          <a:p>
            <a:endParaRPr lang="en-US" dirty="0">
              <a:solidFill>
                <a:schemeClr val="bg1"/>
              </a:solidFill>
            </a:endParaRPr>
          </a:p>
        </p:txBody>
      </p:sp>
      <p:sp>
        <p:nvSpPr>
          <p:cNvPr id="4" name="Date Placeholder 3">
            <a:extLst>
              <a:ext uri="{FF2B5EF4-FFF2-40B4-BE49-F238E27FC236}">
                <a16:creationId xmlns:a16="http://schemas.microsoft.com/office/drawing/2014/main" id="{8DF97A87-990A-AC52-05D2-57DD985A26AA}"/>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5A76B84B-3C28-68A1-EB0D-35DB7C95C6C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68C468AB-647F-2663-E226-9A538BFFC792}"/>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6152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07F9-3F99-9258-9BDF-6F910B7D8CD9}"/>
              </a:ext>
            </a:extLst>
          </p:cNvPr>
          <p:cNvSpPr>
            <a:spLocks noGrp="1"/>
          </p:cNvSpPr>
          <p:nvPr>
            <p:ph type="title"/>
          </p:nvPr>
        </p:nvSpPr>
        <p:spPr>
          <a:xfrm>
            <a:off x="1141413" y="221942"/>
            <a:ext cx="9905998" cy="1171852"/>
          </a:xfrm>
        </p:spPr>
        <p:txBody>
          <a:bodyPr/>
          <a:lstStyle/>
          <a:p>
            <a:r>
              <a:rPr lang="en-US" dirty="0">
                <a:solidFill>
                  <a:schemeClr val="bg1"/>
                </a:solidFill>
              </a:rPr>
              <a:t>Why Now</a:t>
            </a:r>
          </a:p>
        </p:txBody>
      </p:sp>
      <p:sp>
        <p:nvSpPr>
          <p:cNvPr id="3" name="Content Placeholder 2">
            <a:extLst>
              <a:ext uri="{FF2B5EF4-FFF2-40B4-BE49-F238E27FC236}">
                <a16:creationId xmlns:a16="http://schemas.microsoft.com/office/drawing/2014/main" id="{6086C9E7-74A8-747D-40E2-644FD40A4F52}"/>
              </a:ext>
            </a:extLst>
          </p:cNvPr>
          <p:cNvSpPr>
            <a:spLocks noGrp="1"/>
          </p:cNvSpPr>
          <p:nvPr>
            <p:ph idx="1"/>
          </p:nvPr>
        </p:nvSpPr>
        <p:spPr>
          <a:xfrm>
            <a:off x="1141412" y="1393794"/>
            <a:ext cx="9905999" cy="4397407"/>
          </a:xfrm>
        </p:spPr>
        <p:txBody>
          <a:bodyPr/>
          <a:lstStyle/>
          <a:p>
            <a:r>
              <a:rPr lang="en-US" dirty="0">
                <a:solidFill>
                  <a:schemeClr val="bg1"/>
                </a:solidFill>
              </a:rPr>
              <a:t>SEC rules require visibility into cyber-incidents with 96 hours of a material cyber-incident exposing BoD Members and C-Suite Executives to potential lawsuits from shareholders</a:t>
            </a:r>
          </a:p>
          <a:p>
            <a:r>
              <a:rPr lang="en-US" dirty="0">
                <a:solidFill>
                  <a:schemeClr val="bg1"/>
                </a:solidFill>
              </a:rPr>
              <a:t>Well defined software supply chain controls are broadly available to proactively detect software risk and prevent harm</a:t>
            </a:r>
          </a:p>
          <a:p>
            <a:r>
              <a:rPr lang="en-US" dirty="0">
                <a:solidFill>
                  <a:schemeClr val="bg1"/>
                </a:solidFill>
              </a:rPr>
              <a:t>Failure to perform proactive software supply chain risk management may be considered negligent behavior with regard to duty of care fiduciary duties</a:t>
            </a:r>
          </a:p>
        </p:txBody>
      </p:sp>
      <p:sp>
        <p:nvSpPr>
          <p:cNvPr id="4" name="Date Placeholder 3">
            <a:extLst>
              <a:ext uri="{FF2B5EF4-FFF2-40B4-BE49-F238E27FC236}">
                <a16:creationId xmlns:a16="http://schemas.microsoft.com/office/drawing/2014/main" id="{2C2EBC22-C917-E707-DF08-60A41C9F14AE}"/>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032D1242-9F40-FA00-1F8F-2FDFE590D4A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8E693924-AD12-9911-7452-2663348CDA8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2439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AD7-6487-547C-2B29-BF6EA017FE11}"/>
              </a:ext>
            </a:extLst>
          </p:cNvPr>
          <p:cNvSpPr>
            <a:spLocks noGrp="1"/>
          </p:cNvSpPr>
          <p:nvPr>
            <p:ph type="title"/>
          </p:nvPr>
        </p:nvSpPr>
        <p:spPr>
          <a:xfrm>
            <a:off x="1141413" y="159798"/>
            <a:ext cx="9905998" cy="1509204"/>
          </a:xfrm>
        </p:spPr>
        <p:txBody>
          <a:bodyPr/>
          <a:lstStyle/>
          <a:p>
            <a:r>
              <a:rPr lang="en-US" dirty="0">
                <a:solidFill>
                  <a:schemeClr val="bg1"/>
                </a:solidFill>
              </a:rPr>
              <a:t>How to protect yourself from Software Risks and liability</a:t>
            </a:r>
          </a:p>
        </p:txBody>
      </p:sp>
      <p:sp>
        <p:nvSpPr>
          <p:cNvPr id="3" name="Content Placeholder 2">
            <a:extLst>
              <a:ext uri="{FF2B5EF4-FFF2-40B4-BE49-F238E27FC236}">
                <a16:creationId xmlns:a16="http://schemas.microsoft.com/office/drawing/2014/main" id="{B9FC8144-C65D-DC59-F4C2-30FF9EE2917F}"/>
              </a:ext>
            </a:extLst>
          </p:cNvPr>
          <p:cNvSpPr>
            <a:spLocks noGrp="1"/>
          </p:cNvSpPr>
          <p:nvPr>
            <p:ph idx="1"/>
          </p:nvPr>
        </p:nvSpPr>
        <p:spPr>
          <a:xfrm>
            <a:off x="1141412" y="1535837"/>
            <a:ext cx="9905999" cy="4255364"/>
          </a:xfrm>
        </p:spPr>
        <p:txBody>
          <a:bodyPr>
            <a:normAutofit fontScale="70000" lnSpcReduction="20000"/>
          </a:bodyPr>
          <a:lstStyle/>
          <a:p>
            <a:r>
              <a:rPr lang="en-US" dirty="0">
                <a:solidFill>
                  <a:schemeClr val="bg1"/>
                </a:solidFill>
                <a:hlinkClick r:id="rId2"/>
              </a:rPr>
              <a:t>Implement PROACTIVE, Left of Bang” software supply chain risk management controls using SBOM’s</a:t>
            </a:r>
            <a:endParaRPr lang="en-US" dirty="0">
              <a:solidFill>
                <a:schemeClr val="bg1"/>
              </a:solidFill>
            </a:endParaRPr>
          </a:p>
          <a:p>
            <a:r>
              <a:rPr lang="en-US" dirty="0">
                <a:solidFill>
                  <a:schemeClr val="bg1"/>
                </a:solidFill>
              </a:rPr>
              <a:t>Perform a software supply chain risk assessment following best practices provided by NIST (SP 800-161) using </a:t>
            </a:r>
            <a:r>
              <a:rPr lang="en-US" dirty="0">
                <a:solidFill>
                  <a:schemeClr val="bg1"/>
                </a:solidFill>
                <a:hlinkClick r:id="rId3"/>
              </a:rPr>
              <a:t>SAG-PM ™</a:t>
            </a:r>
            <a:endParaRPr lang="en-US" dirty="0">
              <a:solidFill>
                <a:schemeClr val="bg1"/>
              </a:solidFill>
            </a:endParaRPr>
          </a:p>
          <a:p>
            <a:r>
              <a:rPr lang="en-US" dirty="0">
                <a:solidFill>
                  <a:schemeClr val="bg1"/>
                </a:solidFill>
              </a:rPr>
              <a:t>Preserve tamper-proof evidence showing that these proactive and preventative SAG-PM risk assessment controls are functioning properly and store this tamper-proof evidence in a secure evidence locker, such as SAG-CTR ™</a:t>
            </a:r>
          </a:p>
          <a:p>
            <a:r>
              <a:rPr lang="en-US" dirty="0">
                <a:solidFill>
                  <a:schemeClr val="bg1"/>
                </a:solidFill>
              </a:rPr>
              <a:t>Work with software suppliers to provide a </a:t>
            </a:r>
            <a:r>
              <a:rPr lang="en-US" dirty="0">
                <a:solidFill>
                  <a:schemeClr val="bg1"/>
                </a:solidFill>
                <a:hlinkClick r:id="rId4"/>
              </a:rPr>
              <a:t>Vendor Response Form (VRF) </a:t>
            </a:r>
            <a:r>
              <a:rPr lang="en-US" dirty="0">
                <a:solidFill>
                  <a:schemeClr val="bg1"/>
                </a:solidFill>
              </a:rPr>
              <a:t>identifying product SBOM’s and an online living NIST SBOM Vulnerability Disclosure Report (VDR) for each software product and version they provide</a:t>
            </a:r>
          </a:p>
          <a:p>
            <a:r>
              <a:rPr lang="en-US" dirty="0">
                <a:solidFill>
                  <a:schemeClr val="bg1"/>
                </a:solidFill>
              </a:rPr>
              <a:t>Rely on REA to present SAG-CTR ™ tamper-proof evidence in court on behalf of the defense (Officers and Directors), in the event of any shareholder lawsuits</a:t>
            </a:r>
          </a:p>
          <a:p>
            <a:r>
              <a:rPr lang="en-US" dirty="0">
                <a:solidFill>
                  <a:schemeClr val="bg1"/>
                </a:solidFill>
              </a:rPr>
              <a:t>Never trust software, always verify and report! ™</a:t>
            </a:r>
          </a:p>
          <a:p>
            <a:endParaRPr lang="en-US" dirty="0">
              <a:solidFill>
                <a:schemeClr val="bg1"/>
              </a:solidFill>
            </a:endParaRPr>
          </a:p>
        </p:txBody>
      </p:sp>
      <p:sp>
        <p:nvSpPr>
          <p:cNvPr id="4" name="Date Placeholder 3">
            <a:extLst>
              <a:ext uri="{FF2B5EF4-FFF2-40B4-BE49-F238E27FC236}">
                <a16:creationId xmlns:a16="http://schemas.microsoft.com/office/drawing/2014/main" id="{37D88702-2CBC-7B76-76B5-FC683007B499}"/>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66845776-764A-CC03-A8BB-1F63797FF5B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2C50D186-33BB-C35C-7B3A-1D8F0414D70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8648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79BC-6999-27A5-5595-D441C962E5C8}"/>
              </a:ext>
            </a:extLst>
          </p:cNvPr>
          <p:cNvSpPr>
            <a:spLocks noGrp="1"/>
          </p:cNvSpPr>
          <p:nvPr>
            <p:ph type="title"/>
          </p:nvPr>
        </p:nvSpPr>
        <p:spPr>
          <a:xfrm>
            <a:off x="1141413" y="239697"/>
            <a:ext cx="9905998" cy="949911"/>
          </a:xfrm>
        </p:spPr>
        <p:txBody>
          <a:bodyPr>
            <a:normAutofit/>
          </a:bodyPr>
          <a:lstStyle/>
          <a:p>
            <a:r>
              <a:rPr lang="en-US" dirty="0">
                <a:solidFill>
                  <a:schemeClr val="bg1"/>
                </a:solidFill>
              </a:rPr>
              <a:t>How does this work</a:t>
            </a:r>
          </a:p>
        </p:txBody>
      </p:sp>
      <p:sp>
        <p:nvSpPr>
          <p:cNvPr id="4" name="Date Placeholder 3">
            <a:extLst>
              <a:ext uri="{FF2B5EF4-FFF2-40B4-BE49-F238E27FC236}">
                <a16:creationId xmlns:a16="http://schemas.microsoft.com/office/drawing/2014/main" id="{236E8A49-BE3C-336B-5DA5-EBCFA8DE593C}"/>
              </a:ext>
            </a:extLst>
          </p:cNvPr>
          <p:cNvSpPr>
            <a:spLocks noGrp="1"/>
          </p:cNvSpPr>
          <p:nvPr>
            <p:ph type="dt" sz="half" idx="10"/>
          </p:nvPr>
        </p:nvSpPr>
        <p:spPr>
          <a:xfrm>
            <a:off x="7456921" y="6378576"/>
            <a:ext cx="2743200" cy="365125"/>
          </a:xfrm>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17C776A1-23DB-59D9-1359-BA443CF64A64}"/>
              </a:ext>
            </a:extLst>
          </p:cNvPr>
          <p:cNvSpPr>
            <a:spLocks noGrp="1"/>
          </p:cNvSpPr>
          <p:nvPr>
            <p:ph type="ftr" sz="quarter" idx="11"/>
          </p:nvPr>
        </p:nvSpPr>
        <p:spPr>
          <a:xfrm>
            <a:off x="1141411" y="6378575"/>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E80AB75-F488-487F-6A8D-3529E02C744E}"/>
              </a:ext>
            </a:extLst>
          </p:cNvPr>
          <p:cNvSpPr>
            <a:spLocks noGrp="1"/>
          </p:cNvSpPr>
          <p:nvPr>
            <p:ph type="sldNum" sz="quarter" idx="12"/>
          </p:nvPr>
        </p:nvSpPr>
        <p:spPr>
          <a:xfrm>
            <a:off x="10276321" y="6378574"/>
            <a:ext cx="771089" cy="365125"/>
          </a:xfrm>
        </p:spPr>
        <p:txBody>
          <a:bodyPr/>
          <a:lstStyle/>
          <a:p>
            <a:fld id="{6D22F896-40B5-4ADD-8801-0D06FADFA095}" type="slidenum">
              <a:rPr lang="en-US" smtClean="0"/>
              <a:t>7</a:t>
            </a:fld>
            <a:endParaRPr lang="en-US" dirty="0"/>
          </a:p>
        </p:txBody>
      </p:sp>
      <p:sp>
        <p:nvSpPr>
          <p:cNvPr id="7" name="Rectangle: Rounded Corners 6">
            <a:extLst>
              <a:ext uri="{FF2B5EF4-FFF2-40B4-BE49-F238E27FC236}">
                <a16:creationId xmlns:a16="http://schemas.microsoft.com/office/drawing/2014/main" id="{4629C674-5FCC-229B-6761-1724EFC21BBF}"/>
              </a:ext>
            </a:extLst>
          </p:cNvPr>
          <p:cNvSpPr/>
          <p:nvPr/>
        </p:nvSpPr>
        <p:spPr>
          <a:xfrm>
            <a:off x="1216241" y="1412382"/>
            <a:ext cx="2166151" cy="11629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Supplier provides SBOM and other Supply Chain Artifacts (VRF)</a:t>
            </a:r>
          </a:p>
        </p:txBody>
      </p:sp>
      <p:sp>
        <p:nvSpPr>
          <p:cNvPr id="8" name="Rectangle 7">
            <a:extLst>
              <a:ext uri="{FF2B5EF4-FFF2-40B4-BE49-F238E27FC236}">
                <a16:creationId xmlns:a16="http://schemas.microsoft.com/office/drawing/2014/main" id="{87F6A371-A5EC-2ABD-749E-229180DC497D}"/>
              </a:ext>
            </a:extLst>
          </p:cNvPr>
          <p:cNvSpPr/>
          <p:nvPr/>
        </p:nvSpPr>
        <p:spPr>
          <a:xfrm>
            <a:off x="4349134" y="1145221"/>
            <a:ext cx="2920753" cy="167787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Software Consumer performs a NIST C-SCRM compliant SAG-PM Risk Assessment using supplied materials producing evidence data</a:t>
            </a:r>
          </a:p>
        </p:txBody>
      </p:sp>
      <p:sp>
        <p:nvSpPr>
          <p:cNvPr id="9" name="Rectangle: Top Corners Snipped 8">
            <a:extLst>
              <a:ext uri="{FF2B5EF4-FFF2-40B4-BE49-F238E27FC236}">
                <a16:creationId xmlns:a16="http://schemas.microsoft.com/office/drawing/2014/main" id="{4FEC028C-63D1-81F2-E179-6C39EC3A2391}"/>
              </a:ext>
            </a:extLst>
          </p:cNvPr>
          <p:cNvSpPr/>
          <p:nvPr/>
        </p:nvSpPr>
        <p:spPr>
          <a:xfrm>
            <a:off x="8354441" y="1062724"/>
            <a:ext cx="2361184" cy="1851925"/>
          </a:xfrm>
          <a:prstGeom prst="snip2Same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Evidence data produced by SAG-PM is submitted to SAG-CTR to be stored in tamper-proof format</a:t>
            </a:r>
          </a:p>
        </p:txBody>
      </p:sp>
      <p:pic>
        <p:nvPicPr>
          <p:cNvPr id="14" name="Picture 13" descr="SAG-CTR (TM)">
            <a:extLst>
              <a:ext uri="{FF2B5EF4-FFF2-40B4-BE49-F238E27FC236}">
                <a16:creationId xmlns:a16="http://schemas.microsoft.com/office/drawing/2014/main" id="{B20B34BE-41E1-FA8A-2E00-867C54B0F0C5}"/>
              </a:ext>
            </a:extLst>
          </p:cNvPr>
          <p:cNvPicPr>
            <a:picLocks noChangeAspect="1"/>
          </p:cNvPicPr>
          <p:nvPr/>
        </p:nvPicPr>
        <p:blipFill>
          <a:blip r:embed="rId2"/>
          <a:stretch>
            <a:fillRect/>
          </a:stretch>
        </p:blipFill>
        <p:spPr>
          <a:xfrm>
            <a:off x="8194650" y="3647058"/>
            <a:ext cx="2686096" cy="1243563"/>
          </a:xfrm>
          <a:prstGeom prst="rect">
            <a:avLst/>
          </a:prstGeom>
        </p:spPr>
      </p:pic>
      <p:sp>
        <p:nvSpPr>
          <p:cNvPr id="15" name="TextBox 14">
            <a:extLst>
              <a:ext uri="{FF2B5EF4-FFF2-40B4-BE49-F238E27FC236}">
                <a16:creationId xmlns:a16="http://schemas.microsoft.com/office/drawing/2014/main" id="{2F15F5B6-B15E-C0CF-81A7-210D1D1E436C}"/>
              </a:ext>
            </a:extLst>
          </p:cNvPr>
          <p:cNvSpPr txBox="1"/>
          <p:nvPr/>
        </p:nvSpPr>
        <p:spPr>
          <a:xfrm>
            <a:off x="8848725" y="4962525"/>
            <a:ext cx="1338380" cy="369332"/>
          </a:xfrm>
          <a:prstGeom prst="rect">
            <a:avLst/>
          </a:prstGeom>
          <a:noFill/>
        </p:spPr>
        <p:txBody>
          <a:bodyPr wrap="none" rtlCol="0">
            <a:spAutoFit/>
          </a:bodyPr>
          <a:lstStyle/>
          <a:p>
            <a:r>
              <a:rPr lang="en-US" dirty="0"/>
              <a:t>SAG-CTR ™</a:t>
            </a:r>
          </a:p>
        </p:txBody>
      </p:sp>
      <p:sp>
        <p:nvSpPr>
          <p:cNvPr id="16" name="Pentagon 15">
            <a:extLst>
              <a:ext uri="{FF2B5EF4-FFF2-40B4-BE49-F238E27FC236}">
                <a16:creationId xmlns:a16="http://schemas.microsoft.com/office/drawing/2014/main" id="{05996343-E7CB-943D-1180-FF4BE7C39A5B}"/>
              </a:ext>
            </a:extLst>
          </p:cNvPr>
          <p:cNvSpPr/>
          <p:nvPr/>
        </p:nvSpPr>
        <p:spPr>
          <a:xfrm>
            <a:off x="4626001" y="3305175"/>
            <a:ext cx="2396236" cy="1677878"/>
          </a:xfrm>
          <a:prstGeom prst="pent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Tamperproof</a:t>
            </a:r>
          </a:p>
          <a:p>
            <a:pPr algn="ctr"/>
            <a:r>
              <a:rPr lang="en-US" dirty="0"/>
              <a:t>Evidence Data is </a:t>
            </a:r>
          </a:p>
          <a:p>
            <a:pPr algn="ctr"/>
            <a:r>
              <a:rPr lang="en-US" dirty="0"/>
              <a:t>Produced</a:t>
            </a:r>
          </a:p>
        </p:txBody>
      </p:sp>
      <p:pic>
        <p:nvPicPr>
          <p:cNvPr id="18" name="Picture 17">
            <a:extLst>
              <a:ext uri="{FF2B5EF4-FFF2-40B4-BE49-F238E27FC236}">
                <a16:creationId xmlns:a16="http://schemas.microsoft.com/office/drawing/2014/main" id="{0ED34D2B-87A1-736D-D70E-FBF2B307BFC1}"/>
              </a:ext>
            </a:extLst>
          </p:cNvPr>
          <p:cNvPicPr>
            <a:picLocks noChangeAspect="1"/>
          </p:cNvPicPr>
          <p:nvPr/>
        </p:nvPicPr>
        <p:blipFill>
          <a:blip r:embed="rId3"/>
          <a:stretch>
            <a:fillRect/>
          </a:stretch>
        </p:blipFill>
        <p:spPr>
          <a:xfrm>
            <a:off x="1609725" y="3573353"/>
            <a:ext cx="1879600" cy="1409700"/>
          </a:xfrm>
          <a:prstGeom prst="rect">
            <a:avLst/>
          </a:prstGeom>
        </p:spPr>
      </p:pic>
      <p:sp>
        <p:nvSpPr>
          <p:cNvPr id="19" name="TextBox 18">
            <a:extLst>
              <a:ext uri="{FF2B5EF4-FFF2-40B4-BE49-F238E27FC236}">
                <a16:creationId xmlns:a16="http://schemas.microsoft.com/office/drawing/2014/main" id="{0E8C7EFF-10E9-6A3D-B677-B9E4CAB4BFFA}"/>
              </a:ext>
            </a:extLst>
          </p:cNvPr>
          <p:cNvSpPr txBox="1"/>
          <p:nvPr/>
        </p:nvSpPr>
        <p:spPr>
          <a:xfrm>
            <a:off x="1247775" y="5004922"/>
            <a:ext cx="2556662" cy="369332"/>
          </a:xfrm>
          <a:prstGeom prst="rect">
            <a:avLst/>
          </a:prstGeom>
          <a:noFill/>
        </p:spPr>
        <p:txBody>
          <a:bodyPr wrap="none" rtlCol="0">
            <a:spAutoFit/>
          </a:bodyPr>
          <a:lstStyle/>
          <a:p>
            <a:r>
              <a:rPr lang="en-US" dirty="0"/>
              <a:t>SAG-CTR Evidence Locker</a:t>
            </a:r>
          </a:p>
        </p:txBody>
      </p:sp>
      <p:sp>
        <p:nvSpPr>
          <p:cNvPr id="20" name="TextBox 19">
            <a:extLst>
              <a:ext uri="{FF2B5EF4-FFF2-40B4-BE49-F238E27FC236}">
                <a16:creationId xmlns:a16="http://schemas.microsoft.com/office/drawing/2014/main" id="{E516AA9A-C990-0DED-2F53-5AF9E8B0E73E}"/>
              </a:ext>
            </a:extLst>
          </p:cNvPr>
          <p:cNvSpPr txBox="1"/>
          <p:nvPr/>
        </p:nvSpPr>
        <p:spPr>
          <a:xfrm>
            <a:off x="2093648" y="5197505"/>
            <a:ext cx="8347029" cy="369332"/>
          </a:xfrm>
          <a:prstGeom prst="rect">
            <a:avLst/>
          </a:prstGeom>
          <a:noFill/>
        </p:spPr>
        <p:txBody>
          <a:bodyPr wrap="none" rtlCol="0">
            <a:spAutoFit/>
          </a:bodyPr>
          <a:lstStyle/>
          <a:p>
            <a:r>
              <a:rPr lang="en-US" b="1" u="sng" dirty="0">
                <a:solidFill>
                  <a:schemeClr val="bg1"/>
                </a:solidFill>
              </a:rPr>
              <a:t>Tamperproof evidence stored in an evidence locker is presented in court when needed</a:t>
            </a:r>
          </a:p>
        </p:txBody>
      </p:sp>
      <p:cxnSp>
        <p:nvCxnSpPr>
          <p:cNvPr id="22" name="Straight Arrow Connector 21">
            <a:extLst>
              <a:ext uri="{FF2B5EF4-FFF2-40B4-BE49-F238E27FC236}">
                <a16:creationId xmlns:a16="http://schemas.microsoft.com/office/drawing/2014/main" id="{5EC00F0B-EB8D-CF77-EACF-B36807F65876}"/>
              </a:ext>
            </a:extLst>
          </p:cNvPr>
          <p:cNvCxnSpPr>
            <a:stCxn id="7" idx="3"/>
            <a:endCxn id="8" idx="1"/>
          </p:cNvCxnSpPr>
          <p:nvPr/>
        </p:nvCxnSpPr>
        <p:spPr>
          <a:xfrm flipV="1">
            <a:off x="3382392" y="1984160"/>
            <a:ext cx="966742" cy="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2F945A2-48CC-A02A-8141-B68A7DEDA42D}"/>
              </a:ext>
            </a:extLst>
          </p:cNvPr>
          <p:cNvCxnSpPr>
            <a:cxnSpLocks/>
            <a:stCxn id="8" idx="3"/>
            <a:endCxn id="9" idx="2"/>
          </p:cNvCxnSpPr>
          <p:nvPr/>
        </p:nvCxnSpPr>
        <p:spPr>
          <a:xfrm>
            <a:off x="7269887" y="1984160"/>
            <a:ext cx="1084554" cy="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E54EC97-548E-5639-0F44-A554A2AD94AB}"/>
              </a:ext>
            </a:extLst>
          </p:cNvPr>
          <p:cNvCxnSpPr>
            <a:cxnSpLocks/>
            <a:stCxn id="9" idx="1"/>
            <a:endCxn id="14" idx="0"/>
          </p:cNvCxnSpPr>
          <p:nvPr/>
        </p:nvCxnSpPr>
        <p:spPr>
          <a:xfrm>
            <a:off x="9535033" y="2914649"/>
            <a:ext cx="2665" cy="73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A38C77-F1A1-51E4-145A-D83EC23A42B3}"/>
              </a:ext>
            </a:extLst>
          </p:cNvPr>
          <p:cNvCxnSpPr>
            <a:stCxn id="14" idx="1"/>
          </p:cNvCxnSpPr>
          <p:nvPr/>
        </p:nvCxnSpPr>
        <p:spPr>
          <a:xfrm flipH="1">
            <a:off x="6905625" y="4268840"/>
            <a:ext cx="1289025" cy="17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D06CBF-1E3C-B9D0-82FA-B5808AE7598C}"/>
              </a:ext>
            </a:extLst>
          </p:cNvPr>
          <p:cNvCxnSpPr>
            <a:cxnSpLocks/>
            <a:endCxn id="18" idx="3"/>
          </p:cNvCxnSpPr>
          <p:nvPr/>
        </p:nvCxnSpPr>
        <p:spPr>
          <a:xfrm flipH="1" flipV="1">
            <a:off x="3489325" y="4278203"/>
            <a:ext cx="1339850" cy="8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75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E66-56D8-720E-D522-8954956F97C1}"/>
              </a:ext>
            </a:extLst>
          </p:cNvPr>
          <p:cNvSpPr>
            <a:spLocks noGrp="1"/>
          </p:cNvSpPr>
          <p:nvPr>
            <p:ph type="title"/>
          </p:nvPr>
        </p:nvSpPr>
        <p:spPr/>
        <p:txBody>
          <a:bodyPr/>
          <a:lstStyle/>
          <a:p>
            <a:r>
              <a:rPr lang="en-US" dirty="0">
                <a:solidFill>
                  <a:schemeClr val="bg1"/>
                </a:solidFill>
              </a:rPr>
              <a:t>Next Steps</a:t>
            </a:r>
          </a:p>
        </p:txBody>
      </p:sp>
      <p:sp>
        <p:nvSpPr>
          <p:cNvPr id="3" name="Content Placeholder 2">
            <a:extLst>
              <a:ext uri="{FF2B5EF4-FFF2-40B4-BE49-F238E27FC236}">
                <a16:creationId xmlns:a16="http://schemas.microsoft.com/office/drawing/2014/main" id="{4A9317B0-AD0D-AC3F-C2D6-D8432D6AE1A6}"/>
              </a:ext>
            </a:extLst>
          </p:cNvPr>
          <p:cNvSpPr>
            <a:spLocks noGrp="1"/>
          </p:cNvSpPr>
          <p:nvPr>
            <p:ph idx="1"/>
          </p:nvPr>
        </p:nvSpPr>
        <p:spPr/>
        <p:txBody>
          <a:bodyPr/>
          <a:lstStyle/>
          <a:p>
            <a:r>
              <a:rPr lang="en-US" dirty="0">
                <a:solidFill>
                  <a:schemeClr val="bg1"/>
                </a:solidFill>
                <a:hlinkClick r:id="rId2"/>
              </a:rPr>
              <a:t>Contact REA </a:t>
            </a:r>
            <a:r>
              <a:rPr lang="en-US" dirty="0">
                <a:solidFill>
                  <a:schemeClr val="bg1"/>
                </a:solidFill>
              </a:rPr>
              <a:t>to get started by implementing REA’s patented PROACTIVE ”Left of Bang” Software Supply Chain Risk Management </a:t>
            </a:r>
            <a:r>
              <a:rPr lang="en-US">
                <a:solidFill>
                  <a:schemeClr val="bg1"/>
                </a:solidFill>
              </a:rPr>
              <a:t>(C-SCRM) Cybersecurity </a:t>
            </a:r>
            <a:r>
              <a:rPr lang="en-US" dirty="0">
                <a:solidFill>
                  <a:schemeClr val="bg1"/>
                </a:solidFill>
              </a:rPr>
              <a:t>Controls (SAG-PM ™) for the software supply chain and preserve the tamper-proof evidence in a secure evidence locker (SAG-CTR ™) that may be presented as evidence to prevent personal financial losses in the event of a cyber-incident that results in shareholder lawsuits claiming negligence in “duty of care” responsibilities</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Date Placeholder 3">
            <a:extLst>
              <a:ext uri="{FF2B5EF4-FFF2-40B4-BE49-F238E27FC236}">
                <a16:creationId xmlns:a16="http://schemas.microsoft.com/office/drawing/2014/main" id="{60941E78-4174-7EC9-9CC4-19CE48439EB5}"/>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E8F6064A-3A3F-1B5E-6E9A-EFB2156B8CD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A5947F98-11D3-BBBC-A1BC-4D00E28CF286}"/>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90917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D76B14F8-1882-4D0D-B5F1-A82FCDE5B4C8}" vid="{4C66FE81-96C4-45F2-82D6-881E8A3962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SAG-PM-PPT-template</Template>
  <TotalTime>203</TotalTime>
  <Words>882</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Tamper-proof Evidence preservation for Officers and Directors</vt:lpstr>
      <vt:lpstr>Understanding the Risk</vt:lpstr>
      <vt:lpstr>SEC Expectations on Management are clear</vt:lpstr>
      <vt:lpstr>Management IS Responsible for Cybersecurity</vt:lpstr>
      <vt:lpstr>Why Now</vt:lpstr>
      <vt:lpstr>How to protect yourself from Software Risks and liability</vt:lpstr>
      <vt:lpstr>How does this work</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Brooks</dc:creator>
  <cp:lastModifiedBy>Richard Brooks</cp:lastModifiedBy>
  <cp:revision>49</cp:revision>
  <dcterms:created xsi:type="dcterms:W3CDTF">2023-07-31T15:39:53Z</dcterms:created>
  <dcterms:modified xsi:type="dcterms:W3CDTF">2023-08-04T14:19:04Z</dcterms:modified>
</cp:coreProperties>
</file>