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60" r:id="rId7"/>
    <p:sldId id="264" r:id="rId8"/>
    <p:sldId id="265" r:id="rId9"/>
    <p:sldId id="261" r:id="rId10"/>
    <p:sldId id="267" r:id="rId11"/>
    <p:sldId id="266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E4851-9EEE-4C44-B0F3-632DB06B8768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A222F-C9C6-485A-A09E-033E56D88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48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E6956D0-FF82-46DA-9F38-706DC86F0D56}" type="datetime1">
              <a:rPr lang="en-US" smtClean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904D8F-49CD-C783-0714-942D5BCC29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97524" y="673976"/>
            <a:ext cx="3596952" cy="17603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0609-7FEE-4DC0-9780-D623E024975E}" type="datetime1">
              <a:rPr lang="en-US" smtClean="0"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5C36-295C-44A6-AB85-859B320446F8}" type="datetime1">
              <a:rPr lang="en-US" smtClean="0"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17E4-37B9-4791-A38E-D8BC4AED1ACB}" type="datetime1">
              <a:rPr lang="en-US" smtClean="0"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BBBD-F342-45E3-84E1-84BE66868B86}" type="datetime1">
              <a:rPr lang="en-US" smtClean="0"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92E3-5D56-4D9D-A69E-DE111053FD9E}" type="datetime1">
              <a:rPr lang="en-US" smtClean="0"/>
              <a:t>3/14/2025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DBAB-C152-4B13-894C-B845E59C3017}" type="datetime1">
              <a:rPr lang="en-US" smtClean="0"/>
              <a:t>3/14/2025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901B-AC15-4CE2-B187-E1906D80C40A}" type="datetime1">
              <a:rPr lang="en-US" smtClean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F05D-F707-4D33-BC3D-A422F7F8BD2C}" type="datetime1">
              <a:rPr lang="en-US" smtClean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7612" y="5891941"/>
            <a:ext cx="6239309" cy="365125"/>
          </a:xfrm>
        </p:spPr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BCB1-03A1-4E25-BBBE-484FF07E9034}" type="datetime1">
              <a:rPr lang="en-US" smtClean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1E5B-2754-4F28-8433-77BB8DA5C10A}" type="datetime1">
              <a:rPr lang="en-US" smtClean="0"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E13A-A720-4FA7-B4C3-D48667EC44AE}" type="datetime1">
              <a:rPr lang="en-US" smtClean="0"/>
              <a:t>3/14/2025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D086-5A12-4193-995F-F84EC02B1AD8}" type="datetime1">
              <a:rPr lang="en-US" smtClean="0"/>
              <a:t>3/14/2025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C3A2-0540-4972-9AF7-3C65A04AEEB6}" type="datetime1">
              <a:rPr lang="en-US" smtClean="0"/>
              <a:t>3/14/2025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2B15-44AC-4DC1-B1E2-4E855788D9BC}" type="datetime1">
              <a:rPr lang="en-US" smtClean="0"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6A4F-619C-4F02-A396-839181AC6BB4}" type="datetime1">
              <a:rPr lang="en-US" smtClean="0"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E08F3-6ADB-4031-89E6-89707F5CDBB1}" type="datetime1">
              <a:rPr lang="en-US" smtClean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ederalregister.gov/documents/2025/01/17/2025-00708/cybersecurity-in-the-marine-transportation-system#p-1047" TargetMode="External"/><Relationship Id="rId2" Type="http://schemas.openxmlformats.org/officeDocument/2006/relationships/hyperlink" Target="https://lnkd.in/esk-njn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scg.mil/Portals/0/Images/cyber/Cyber%20Regulations%20Fact%20Sheet%20for%20Public%20Release_CLEAN_15JAN2025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dick@businesscyberguardian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usinesscyberguardian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ergycentral.com/c/um/understanding-difference-between-risk-scores-and-trust-scores" TargetMode="External"/><Relationship Id="rId2" Type="http://schemas.openxmlformats.org/officeDocument/2006/relationships/hyperlink" Target="https://datatracker.ietf.org/doc/draft-ietf-scitt-architectur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assuranceguardian.com/SAGCTR/" TargetMode="External"/><Relationship Id="rId2" Type="http://schemas.openxmlformats.org/officeDocument/2006/relationships/hyperlink" Target="https://datatracker.ietf.org/doc/draft-ietf-scitt-architectu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assuranceguardian.com/SAGCTR_inquiry/getTrustedProductLabel?ProductID=5F7A1273635A29D454C2645B99130F5D127A469780D37775C2C4FF05FB095037&amp;html=1" TargetMode="External"/><Relationship Id="rId2" Type="http://schemas.openxmlformats.org/officeDocument/2006/relationships/hyperlink" Target="https://energycentral.com/c/um/understanding-difference-between-risk-scores-and-trust-scor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posts/reliable-energy-analytics-llc_what-can-the-titanic-teach-us-about-cybersecurity-activity-7115309498969284608-ey29/?utm_source=share&amp;utm_medium=member_desktop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wareassuranceguardian.com/SAGCTR_inquiry/getTrustedProductLabel?ProductID=5F7A1273635A29D454C2645B99130F5D127A469780D37775C2C4FF05FB095037&amp;html=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wareassuranceguardian.com/SAGCT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DD65-5FD2-E0C3-E6DB-F0E460E79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503503"/>
            <a:ext cx="8791575" cy="13438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SAG-CTR™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Trust Registry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1A1AF-F124-99B7-D4CD-E91AEE1DA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048217"/>
            <a:ext cx="8791575" cy="154693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Demonstration IETF SCITT CONCEPT</a:t>
            </a:r>
          </a:p>
          <a:p>
            <a:pPr algn="ctr"/>
            <a:r>
              <a:rPr lang="en-US" dirty="0"/>
              <a:t>Dick Brooks</a:t>
            </a:r>
          </a:p>
          <a:p>
            <a:pPr algn="ctr"/>
            <a:r>
              <a:rPr lang="en-US" dirty="0"/>
              <a:t>March 21, 2025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9D416-A924-3CC9-C9DD-8AF7A333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9050" y="6395627"/>
            <a:ext cx="2743200" cy="365125"/>
          </a:xfrm>
        </p:spPr>
        <p:txBody>
          <a:bodyPr/>
          <a:lstStyle/>
          <a:p>
            <a:fld id="{DEAE2368-4D5B-4100-AD00-D730DAA20AC8}" type="datetime1">
              <a:rPr lang="en-US" smtClean="0"/>
              <a:t>3/14/2025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48FB-B68F-AF45-03C8-58912613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7963" y="6395627"/>
            <a:ext cx="5124886" cy="365125"/>
          </a:xfrm>
        </p:spPr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9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C23F9-5B60-AC00-B952-37C223D5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3/14/2025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E6D66-B405-F68E-EC26-74EB14546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7DC053-FCA6-81DD-85E0-C91A7776D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8" y="319597"/>
            <a:ext cx="11475618" cy="51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9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BB3F6-A10C-7B87-1308-ADC37E9E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2043"/>
            <a:ext cx="9905998" cy="87888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Cybersecurity Label Display in SAG-CTR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E5B04-3772-0D97-255D-35F0BC84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3/14/2025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7C018-3114-3EB8-CB72-41C98F41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2085F6-B926-CA7F-89E3-B7E2F77E5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734" y="834377"/>
            <a:ext cx="8650566" cy="494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45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D597-341A-549C-2386-9364B2D47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10718"/>
            <a:ext cx="9905998" cy="107419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 Benefits of a trust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858A9-3951-9A94-E6AA-F4178A99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93582"/>
            <a:ext cx="9905999" cy="4945074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social benefits are significant; </a:t>
            </a:r>
          </a:p>
          <a:p>
            <a:pPr lvl="1"/>
            <a:r>
              <a:rPr lang="en-US" u="sng" dirty="0">
                <a:solidFill>
                  <a:srgbClr val="FFFF00"/>
                </a:solidFill>
              </a:rPr>
              <a:t>the buying public doesn't have to invest hours performing a risk assessment before buying a product </a:t>
            </a:r>
            <a:r>
              <a:rPr lang="en-US" dirty="0">
                <a:solidFill>
                  <a:schemeClr val="bg1"/>
                </a:solidFill>
              </a:rPr>
              <a:t>because a trusted party has already done the hard work and placed their evidence into the Trust Registry, where the product is registered as a "Trusted Product“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Prevents risky products from being installed</a:t>
            </a:r>
          </a:p>
          <a:p>
            <a:pPr lvl="1"/>
            <a:r>
              <a:rPr lang="en-US" u="sng" dirty="0">
                <a:solidFill>
                  <a:schemeClr val="bg1"/>
                </a:solidFill>
              </a:rPr>
              <a:t>Some insurance carriers providing cyber insurance policies may require covered entities </a:t>
            </a:r>
            <a:r>
              <a:rPr lang="en-US" u="sng" dirty="0">
                <a:solidFill>
                  <a:srgbClr val="FFFF00"/>
                </a:solidFill>
              </a:rPr>
              <a:t>to only use "Trusted Products" </a:t>
            </a:r>
            <a:r>
              <a:rPr lang="en-US" dirty="0">
                <a:solidFill>
                  <a:srgbClr val="FFFF00"/>
                </a:solidFill>
              </a:rPr>
              <a:t>in order to retain cyber-insurance policy coverage.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Government agencies may require attestations for </a:t>
            </a:r>
            <a:r>
              <a:rPr lang="en-US" u="sng" dirty="0">
                <a:solidFill>
                  <a:srgbClr val="FFFF00"/>
                </a:solidFill>
              </a:rPr>
              <a:t>"trusted products" that may be listed in a "Trust Registry"</a:t>
            </a:r>
            <a:r>
              <a:rPr lang="en-US" u="sng" dirty="0">
                <a:solidFill>
                  <a:schemeClr val="bg1"/>
                </a:solidFill>
              </a:rPr>
              <a:t> as part of procurement requirements, after passing a SCRM risk assessment per OMB M-22-18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Government regulators may want to see proof in public disclosures that a party is using a "Trust Registry</a:t>
            </a:r>
            <a:r>
              <a:rPr lang="en-US" dirty="0">
                <a:solidFill>
                  <a:schemeClr val="bg1"/>
                </a:solidFill>
              </a:rPr>
              <a:t>" in their cyber-risk detection and cybersecurity governance process disclosures (SEC 10-K)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Some entities have already announced plans to check for "trusted products", such as </a:t>
            </a:r>
            <a:r>
              <a:rPr lang="en-US" dirty="0">
                <a:solidFill>
                  <a:srgbClr val="FFFF00"/>
                </a:solidFill>
              </a:rPr>
              <a:t>Apple; </a:t>
            </a:r>
            <a:r>
              <a:rPr lang="en-US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https://lnkd.in/esk-njnC</a:t>
            </a:r>
            <a:r>
              <a:rPr lang="en-US" dirty="0">
                <a:solidFill>
                  <a:schemeClr val="bg1"/>
                </a:solidFill>
              </a:rPr>
              <a:t> and the </a:t>
            </a:r>
            <a:r>
              <a:rPr lang="en-US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Coast Guard NPRM</a:t>
            </a:r>
          </a:p>
          <a:p>
            <a:pPr lvl="1"/>
            <a:r>
              <a:rPr lang="en-US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Coast Guard Final Rule implementation Timeline 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The list of digital products that may be registered in a "Trust Registry" is very long including </a:t>
            </a:r>
            <a:r>
              <a:rPr lang="en-US" dirty="0">
                <a:solidFill>
                  <a:srgbClr val="FFFF00"/>
                </a:solidFill>
              </a:rPr>
              <a:t>everything from IoT devices to online Web API's to Cloud product offerings.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A12CC-4BAB-4BB9-088B-E5333635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>
                <a:solidFill>
                  <a:schemeClr val="bg1"/>
                </a:solidFill>
              </a:rPr>
              <a:t>3/14/2025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7B093-DB46-1D29-671A-F79C5C19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Copyright Business Cyber Guardian™ (BCG) 2018-2025</a:t>
            </a:r>
          </a:p>
        </p:txBody>
      </p:sp>
    </p:spTree>
    <p:extLst>
      <p:ext uri="{BB962C8B-B14F-4D97-AF65-F5344CB8AC3E}">
        <p14:creationId xmlns:p14="http://schemas.microsoft.com/office/powerpoint/2010/main" val="1991255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090A1-AF19-3E80-C4A9-1839840E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3/14/2025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DE7A7-9D41-2EF2-D1BA-0F4E698F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4C58E-0524-95F7-E0C0-A19166DFF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897" y="1524005"/>
            <a:ext cx="3178206" cy="15554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BA65EA-F40E-77F8-D823-379F653E58A9}"/>
              </a:ext>
            </a:extLst>
          </p:cNvPr>
          <p:cNvSpPr txBox="1"/>
          <p:nvPr/>
        </p:nvSpPr>
        <p:spPr>
          <a:xfrm>
            <a:off x="4344623" y="3558027"/>
            <a:ext cx="3572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Dick Brooks</a:t>
            </a:r>
          </a:p>
          <a:p>
            <a:pPr algn="ctr"/>
            <a:r>
              <a:rPr lang="en-US" dirty="0">
                <a:hlinkClick r:id="rId3"/>
              </a:rPr>
              <a:t>dick@businesscyberguardian.com</a:t>
            </a:r>
            <a:endParaRPr lang="en-US" dirty="0"/>
          </a:p>
          <a:p>
            <a:pPr algn="ctr"/>
            <a:r>
              <a:rPr lang="en-US" dirty="0">
                <a:hlinkClick r:id="rId4"/>
              </a:rPr>
              <a:t>https://businesscyberguardian.com/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449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7763-E050-A385-4F7B-FD0A5761A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649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D4B0F-1BAE-BB29-700A-47786FC83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18082"/>
            <a:ext cx="9905999" cy="427311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a Trust Registry (</a:t>
            </a:r>
            <a:r>
              <a:rPr lang="en-US" dirty="0">
                <a:solidFill>
                  <a:schemeClr val="bg1"/>
                </a:solidFill>
                <a:hlinkClick r:id="rId2"/>
              </a:rPr>
              <a:t>IETF SCITT CONCEPT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What is a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Trust Score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How Does SAG-CTR™ work</a:t>
            </a:r>
          </a:p>
          <a:p>
            <a:r>
              <a:rPr lang="en-US" dirty="0">
                <a:solidFill>
                  <a:schemeClr val="bg1"/>
                </a:solidFill>
              </a:rPr>
              <a:t>Demonstration Dashboard and Risk Assessment Sharing</a:t>
            </a:r>
          </a:p>
          <a:p>
            <a:r>
              <a:rPr lang="en-US" dirty="0">
                <a:solidFill>
                  <a:schemeClr val="bg1"/>
                </a:solidFill>
              </a:rPr>
              <a:t>Summary Benefits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F0866-7D89-12E5-C80A-19550578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1E84-3E19-4FF6-9547-0F13FE1BA312}" type="datetime1">
              <a:rPr lang="en-US" smtClean="0">
                <a:solidFill>
                  <a:schemeClr val="bg1"/>
                </a:solidFill>
              </a:rPr>
              <a:t>3/14/2025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6FC8C-1E4C-934C-0212-B26AAAEE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Copyright Business Cyber Guardian™ (BCG) 2018-2025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28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F888-1F94-3042-5826-731F78D19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3984"/>
            <a:ext cx="9905998" cy="96766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a Trust Registry (</a:t>
            </a:r>
            <a:r>
              <a:rPr lang="en-US" dirty="0">
                <a:solidFill>
                  <a:schemeClr val="bg1"/>
                </a:solidFill>
                <a:hlinkClick r:id="rId2"/>
              </a:rPr>
              <a:t>IETF SCITT CONCEPT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F8457-A02C-807F-236E-F05DA0849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1650"/>
            <a:ext cx="9905999" cy="445955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Lists “Trusted Products” that have passed a SCRM risk assessment</a:t>
            </a:r>
          </a:p>
          <a:p>
            <a:r>
              <a:rPr lang="en-US" dirty="0">
                <a:solidFill>
                  <a:schemeClr val="bg1"/>
                </a:solidFill>
              </a:rPr>
              <a:t>Repository of verified trusted statements “Trust Declarations”</a:t>
            </a:r>
          </a:p>
          <a:p>
            <a:r>
              <a:rPr lang="en-US" dirty="0">
                <a:solidFill>
                  <a:schemeClr val="bg1"/>
                </a:solidFill>
              </a:rPr>
              <a:t>Produced by an authorized signatory (Issuer), see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IETF SCITT architecture </a:t>
            </a:r>
            <a:r>
              <a:rPr lang="en-US" dirty="0">
                <a:solidFill>
                  <a:schemeClr val="bg1"/>
                </a:solidFill>
              </a:rPr>
              <a:t>for details</a:t>
            </a:r>
          </a:p>
          <a:p>
            <a:r>
              <a:rPr lang="en-US" dirty="0">
                <a:solidFill>
                  <a:schemeClr val="bg1"/>
                </a:solidFill>
              </a:rPr>
              <a:t>Akin to a Registry of Deeds, people trust what’s in the Registry</a:t>
            </a:r>
          </a:p>
          <a:p>
            <a:r>
              <a:rPr lang="en-US" dirty="0">
                <a:solidFill>
                  <a:schemeClr val="bg1"/>
                </a:solidFill>
              </a:rPr>
              <a:t>A high Integrity registration policy process prevents unauthorized parties from placing Software Product “Trust Declarations” in the Trust Registry</a:t>
            </a:r>
          </a:p>
          <a:p>
            <a:r>
              <a:rPr lang="en-US" dirty="0">
                <a:solidFill>
                  <a:schemeClr val="bg1"/>
                </a:solidFill>
              </a:rPr>
              <a:t>Trust Registry “Registration Policies” are implemented and enforced by the Trust Registry “Gatekeeper” within the Transparency Service Provider</a:t>
            </a:r>
          </a:p>
          <a:p>
            <a:r>
              <a:rPr lang="en-US" dirty="0">
                <a:solidFill>
                  <a:schemeClr val="bg1"/>
                </a:solidFill>
              </a:rPr>
              <a:t>SAG-CTR™ is the Software Product Trust Registry operated by</a:t>
            </a:r>
          </a:p>
          <a:p>
            <a:r>
              <a:rPr lang="en-US" dirty="0">
                <a:solidFill>
                  <a:schemeClr val="bg1"/>
                </a:solidFill>
              </a:rPr>
              <a:t>Runs on the AWS cloud under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SoftwareAssuranceGuardian.com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141D0-DBB1-2CB0-EAF8-4A7C595CF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>
                <a:solidFill>
                  <a:schemeClr val="bg1"/>
                </a:solidFill>
              </a:rPr>
              <a:t>3/14/2025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DF5F0-07F5-47F8-67CF-3B44255C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Copyright Business Cyber Guardian™ (BCG) 2018-2025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FC51F7-BD19-46D7-B89F-C4B80572D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440" y="4808746"/>
            <a:ext cx="943257" cy="46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8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93A7-A104-90CA-A2D3-5FCB5A5A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6330"/>
            <a:ext cx="9905998" cy="102981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a “Trust Score”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1DFD1-11A4-353F-B781-334F6F94F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89608"/>
            <a:ext cx="9905999" cy="460159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Like a FICO score for software products and other digital objects</a:t>
            </a:r>
          </a:p>
          <a:p>
            <a:r>
              <a:rPr lang="en-US" dirty="0">
                <a:solidFill>
                  <a:schemeClr val="bg1"/>
                </a:solidFill>
              </a:rPr>
              <a:t>The higher the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“Trust Score”</a:t>
            </a:r>
            <a:r>
              <a:rPr lang="en-US" dirty="0">
                <a:solidFill>
                  <a:schemeClr val="bg1"/>
                </a:solidFill>
              </a:rPr>
              <a:t> (SAGScore™) the more trustworthy a product is</a:t>
            </a:r>
          </a:p>
          <a:p>
            <a:r>
              <a:rPr lang="en-US" dirty="0">
                <a:solidFill>
                  <a:schemeClr val="bg1"/>
                </a:solidFill>
              </a:rPr>
              <a:t>Statistically calculated using 62 risk factors across 7 risk categories</a:t>
            </a:r>
          </a:p>
          <a:p>
            <a:r>
              <a:rPr lang="en-US" dirty="0">
                <a:solidFill>
                  <a:schemeClr val="bg1"/>
                </a:solidFill>
              </a:rPr>
              <a:t>Consistent scoring algorithm applied to all products – common semantics</a:t>
            </a:r>
          </a:p>
          <a:p>
            <a:r>
              <a:rPr lang="en-US" dirty="0">
                <a:solidFill>
                  <a:schemeClr val="bg1"/>
                </a:solidFill>
              </a:rPr>
              <a:t>Uses a balanced weighted statistical algorithm</a:t>
            </a:r>
          </a:p>
          <a:p>
            <a:r>
              <a:rPr lang="en-US" dirty="0">
                <a:solidFill>
                  <a:schemeClr val="bg1"/>
                </a:solidFill>
              </a:rPr>
              <a:t>Can be dynamically adjusted based on changing conditions, i.e. new vulnerability is reported</a:t>
            </a:r>
          </a:p>
          <a:p>
            <a:r>
              <a:rPr lang="en-US" dirty="0">
                <a:solidFill>
                  <a:schemeClr val="bg1"/>
                </a:solidFill>
              </a:rPr>
              <a:t>Software risk/trust can change dynamically; </a:t>
            </a:r>
            <a:r>
              <a:rPr lang="en-US" dirty="0">
                <a:solidFill>
                  <a:srgbClr val="FFFF00"/>
                </a:solidFill>
              </a:rPr>
              <a:t>like food, it can go bad overnight </a:t>
            </a:r>
          </a:p>
          <a:p>
            <a:r>
              <a:rPr lang="en-US" dirty="0">
                <a:solidFill>
                  <a:schemeClr val="bg1"/>
                </a:solidFill>
              </a:rPr>
              <a:t>Part of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a </a:t>
            </a:r>
            <a:r>
              <a:rPr lang="en-US" dirty="0" err="1">
                <a:solidFill>
                  <a:srgbClr val="B8FA56"/>
                </a:solidFill>
                <a:hlinkClick r:id="rId3"/>
              </a:rPr>
              <a:t>CyberSecurity</a:t>
            </a:r>
            <a:r>
              <a:rPr lang="en-US" dirty="0">
                <a:solidFill>
                  <a:schemeClr val="bg1"/>
                </a:solidFill>
                <a:hlinkClick r:id="rId3"/>
              </a:rPr>
              <a:t> Label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stored in SAG-CTR™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5DD9A-67CD-3B54-964D-41DF6B909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>
                <a:solidFill>
                  <a:schemeClr val="bg1"/>
                </a:solidFill>
              </a:rPr>
              <a:t>3/14/2025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81A50-9AEB-22FE-8EB9-0B54560F5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Copyright Business Cyber Guardian™ (BCG) 2018-2025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739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F8849-8943-3D77-A60F-ACEC7135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3/14/2025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A8FB8-A32E-AF0C-611E-47458822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Copyright Business Cyber Guardian™ (BCG) 2018-2025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01E63DD-523A-BFE9-33DF-CAB14A42FF17}"/>
              </a:ext>
            </a:extLst>
          </p:cNvPr>
          <p:cNvSpPr txBox="1">
            <a:spLocks/>
          </p:cNvSpPr>
          <p:nvPr/>
        </p:nvSpPr>
        <p:spPr>
          <a:xfrm>
            <a:off x="1141413" y="115410"/>
            <a:ext cx="9905998" cy="941033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hlinkClick r:id="rId2"/>
              </a:rPr>
              <a:t>Software Supply Chain Risk Detection Process</a:t>
            </a:r>
            <a:r>
              <a:rPr lang="en-US">
                <a:solidFill>
                  <a:schemeClr val="bg1"/>
                </a:solidFill>
              </a:rPr>
              <a:t> Following NIST Guidance and SEC Regulations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438454A4-52EB-D630-9951-B56144D56284}"/>
              </a:ext>
            </a:extLst>
          </p:cNvPr>
          <p:cNvSpPr txBox="1">
            <a:spLocks/>
          </p:cNvSpPr>
          <p:nvPr/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22B43-45D4-4608-9F03-122930498C43}" type="datetime1">
              <a:rPr lang="en-US" smtClean="0"/>
              <a:pPr/>
              <a:t>3/14/2025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ED5B6D6-B0A1-8B38-F6B0-1D83FEA8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79B74A-BB52-BFDC-58B4-7CAE5CC905B1}"/>
              </a:ext>
            </a:extLst>
          </p:cNvPr>
          <p:cNvSpPr/>
          <p:nvPr/>
        </p:nvSpPr>
        <p:spPr>
          <a:xfrm>
            <a:off x="1686757" y="1056443"/>
            <a:ext cx="8253837" cy="489372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Perform product introspection and process SBOM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Verify Download Server Source Location/Certificate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Perform Virus Scan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Verify Digital Signature of software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Perform CISA KEV detection and Vulnerability (CVE) Search using NIST NVD and Vendor supplied Attestation data (SBOM VDR)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Perform Vendor Verification using Attestation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Perform Provenance Check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Generate SAGScore™ (Trustworthiness Score)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Generate Risk Assessment and Detection Evidence Data and Final Report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Save evidence data in a tamper-proof form in SAG-CTR ™ and submit “Trust Declaration” (Statement) to “Trust Registry”, SAG-CTR™</a:t>
            </a:r>
          </a:p>
        </p:txBody>
      </p:sp>
    </p:spTree>
    <p:extLst>
      <p:ext uri="{BB962C8B-B14F-4D97-AF65-F5344CB8AC3E}">
        <p14:creationId xmlns:p14="http://schemas.microsoft.com/office/powerpoint/2010/main" val="3057630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ACD2-61B7-B557-9273-80C107F98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1943"/>
            <a:ext cx="9905998" cy="90552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How Does SAG-CTR™ Work (Sharing Risk Assessments)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3F998-B08C-2FC8-9912-75F80B996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2" y="1207363"/>
            <a:ext cx="9905999" cy="4509856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A </a:t>
            </a:r>
            <a:r>
              <a:rPr lang="en-US" sz="1600" u="sng" dirty="0">
                <a:solidFill>
                  <a:schemeClr val="bg1"/>
                </a:solidFill>
              </a:rPr>
              <a:t>trusted, authorized party performs a comprehensive risk assessment (slide 5) </a:t>
            </a:r>
            <a:r>
              <a:rPr lang="en-US" sz="1600" dirty="0">
                <a:solidFill>
                  <a:schemeClr val="bg1"/>
                </a:solidFill>
              </a:rPr>
              <a:t>on a digital product (i.e. API, Software app, etc.) </a:t>
            </a:r>
            <a:r>
              <a:rPr lang="en-US" sz="1600" u="sng" dirty="0">
                <a:solidFill>
                  <a:schemeClr val="bg1"/>
                </a:solidFill>
              </a:rPr>
              <a:t>producing tamper-proof evidence of the findings along with a "trust score" SAGScore (TM) </a:t>
            </a:r>
          </a:p>
          <a:p>
            <a:pPr marL="457200" indent="-457200"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The </a:t>
            </a:r>
            <a:r>
              <a:rPr lang="en-US" sz="1600" u="sng" dirty="0">
                <a:solidFill>
                  <a:schemeClr val="bg1"/>
                </a:solidFill>
              </a:rPr>
              <a:t>trusted, authorized party submits a request to register a "Trust Declaration" for the trusted digital product </a:t>
            </a:r>
            <a:r>
              <a:rPr lang="en-US" sz="1600" dirty="0">
                <a:solidFill>
                  <a:schemeClr val="bg1"/>
                </a:solidFill>
              </a:rPr>
              <a:t>by </a:t>
            </a:r>
            <a:r>
              <a:rPr lang="en-US" sz="1600" u="sng" dirty="0">
                <a:solidFill>
                  <a:schemeClr val="bg1"/>
                </a:solidFill>
              </a:rPr>
              <a:t>supplying their evidence data to the "Trust Registry Gatekeeper“ (i.e., Transparency Service Operator) </a:t>
            </a:r>
          </a:p>
          <a:p>
            <a:pPr marL="457200" indent="-457200"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The </a:t>
            </a:r>
            <a:r>
              <a:rPr lang="en-US" sz="1600" u="sng" dirty="0">
                <a:solidFill>
                  <a:schemeClr val="bg1"/>
                </a:solidFill>
              </a:rPr>
              <a:t>"Trust Registry" Gatekeeper examines the submitted evidence and verifies that the party submitting the evidence is a trusted, authorized party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buAutoNum type="arabicPeriod"/>
            </a:pPr>
            <a:r>
              <a:rPr lang="en-US" sz="1600" u="sng" dirty="0">
                <a:solidFill>
                  <a:srgbClr val="FFFF00"/>
                </a:solidFill>
              </a:rPr>
              <a:t>If the Gatekeeper determines that the risk assessment evidence meets the strict criteria to be recorded in the "Trust Registry", based on a Registration Policy</a:t>
            </a:r>
            <a:r>
              <a:rPr lang="en-US" sz="1600" u="sng" dirty="0">
                <a:solidFill>
                  <a:schemeClr val="bg1"/>
                </a:solidFill>
              </a:rPr>
              <a:t>, a secure product registration process is invoked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>
                <a:solidFill>
                  <a:srgbClr val="FFFF00"/>
                </a:solidFill>
              </a:rPr>
              <a:t>which makes the product "Trust Declaration" accessible to the public in SAG-CTR™ as a Cybersecurity Label with a SAGScore™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buAutoNum type="arabicPeriod"/>
            </a:pPr>
            <a:r>
              <a:rPr lang="en-US" sz="1600" u="sng" dirty="0">
                <a:solidFill>
                  <a:schemeClr val="bg1"/>
                </a:solidFill>
              </a:rPr>
              <a:t>Anyone in </a:t>
            </a:r>
            <a:r>
              <a:rPr lang="en-US" sz="1600" u="sng" dirty="0">
                <a:solidFill>
                  <a:schemeClr val="bg1"/>
                </a:solidFill>
                <a:hlinkClick r:id="rId2"/>
              </a:rPr>
              <a:t>the public can submit a query to the </a:t>
            </a:r>
            <a:r>
              <a:rPr lang="en-US" sz="1600" dirty="0">
                <a:solidFill>
                  <a:srgbClr val="FFFF00"/>
                </a:solidFill>
                <a:hlinkClick r:id="rId2"/>
              </a:rPr>
              <a:t>SAG-CTR™</a:t>
            </a:r>
            <a:r>
              <a:rPr lang="en-US" sz="1600" u="sng" dirty="0">
                <a:solidFill>
                  <a:schemeClr val="bg1"/>
                </a:solidFill>
                <a:hlinkClick r:id="rId2"/>
              </a:rPr>
              <a:t> "Trust Registry" </a:t>
            </a:r>
            <a:r>
              <a:rPr lang="en-US" sz="1600" u="sng" dirty="0">
                <a:solidFill>
                  <a:schemeClr val="bg1"/>
                </a:solidFill>
              </a:rPr>
              <a:t>to see the cybersecurity label for a product they are considering purchasing is listed in the "Trust Registry</a:t>
            </a:r>
            <a:r>
              <a:rPr lang="en-US" sz="1600" dirty="0">
                <a:solidFill>
                  <a:schemeClr val="bg1"/>
                </a:solidFill>
              </a:rPr>
              <a:t>"; the consumer makes a buying decision based on the information returned from the "Trust Registry" lookup</a:t>
            </a:r>
            <a:br>
              <a:rPr lang="en-US" sz="1600" dirty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4AE1F-5B97-3FC2-0F7D-8A71F1D5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>
                <a:solidFill>
                  <a:schemeClr val="bg1"/>
                </a:solidFill>
              </a:rPr>
              <a:t>3/14/2025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A604D-A2EA-0C7E-5954-6AA47B8AB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Copyright Business Cyber Guardian™ (BCG) 2018-2025</a:t>
            </a:r>
          </a:p>
        </p:txBody>
      </p:sp>
    </p:spTree>
    <p:extLst>
      <p:ext uri="{BB962C8B-B14F-4D97-AF65-F5344CB8AC3E}">
        <p14:creationId xmlns:p14="http://schemas.microsoft.com/office/powerpoint/2010/main" val="414688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9DB5-B2F1-51BE-4C61-8EBA1917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a “trust Declaration” to sag-ctr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7FE14-CCF8-A10C-448A-80D3443F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3/14/2025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901FC-3BD4-7B9B-0955-231B7BE3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50028CF-87D6-B969-7BF7-B7004084DA22}"/>
              </a:ext>
            </a:extLst>
          </p:cNvPr>
          <p:cNvGrpSpPr/>
          <p:nvPr/>
        </p:nvGrpSpPr>
        <p:grpSpPr>
          <a:xfrm>
            <a:off x="853551" y="1943100"/>
            <a:ext cx="10428811" cy="2971800"/>
            <a:chOff x="853551" y="1943100"/>
            <a:chExt cx="10428811" cy="29718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8AC9A7C-D9D5-9102-4AAA-D19DC406F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8687" y="1943100"/>
              <a:ext cx="10334625" cy="29718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D6F943A-5C4D-B7D1-78D6-B1878CD9147B}"/>
                </a:ext>
              </a:extLst>
            </p:cNvPr>
            <p:cNvSpPr/>
            <p:nvPr/>
          </p:nvSpPr>
          <p:spPr>
            <a:xfrm>
              <a:off x="853551" y="3841442"/>
              <a:ext cx="10428811" cy="1035358"/>
            </a:xfrm>
            <a:prstGeom prst="rect">
              <a:avLst/>
            </a:prstGeom>
            <a:solidFill>
              <a:schemeClr val="accent1">
                <a:alpha val="34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07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E648-7656-BA03-C6FF-D6FABDF2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790575"/>
          </a:xfrm>
        </p:spPr>
        <p:txBody>
          <a:bodyPr/>
          <a:lstStyle/>
          <a:p>
            <a:r>
              <a:rPr lang="en-US" dirty="0"/>
              <a:t>Risk Assessment Final Report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3F407-BE3D-30B4-DAE5-27B5ED00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3/14/2025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D4E57-2006-A7ED-BEAB-92BDE96E8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98DF7F-7CD4-1B90-8D85-920C17E11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28" y="647700"/>
            <a:ext cx="4136775" cy="518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2F7E72-D7F6-15A3-1659-0200FEB67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002" y="644555"/>
            <a:ext cx="3610948" cy="51934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8ADD39-454E-A914-DB92-58841E2C9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704" y="644555"/>
            <a:ext cx="3757557" cy="138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00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7284-D37A-C4A9-2B33-07849096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Demonstration SAG-CTR Dashboard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(Sharing Risk Assessments For Trusted Products)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470FE-8AD9-5012-B494-6CD66EA62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https://softwareassuranceguardian.com/SAGCTR/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BAD4F-BA89-B4E6-16A6-09C0EE12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3/14/2025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07A7A-7099-6585-24DA-54895F6E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809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76B14F8-1882-4D0D-B5F1-A82FCDE5B4C8}" vid="{4C66FE81-96C4-45F2-82D6-881E8A3962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SAG-PM-PPT-template</Template>
  <TotalTime>1471</TotalTime>
  <Words>1023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Circuit</vt:lpstr>
      <vt:lpstr>SAG-CTR™ Trust Registry</vt:lpstr>
      <vt:lpstr>Agenda</vt:lpstr>
      <vt:lpstr>What is a Trust Registry (IETF SCITT CONCEPT)</vt:lpstr>
      <vt:lpstr>What is a “Trust Score” </vt:lpstr>
      <vt:lpstr>PowerPoint Presentation</vt:lpstr>
      <vt:lpstr>How Does SAG-CTR™ Work (Sharing Risk Assessments)</vt:lpstr>
      <vt:lpstr>Submitting a “trust Declaration” to sag-ctr</vt:lpstr>
      <vt:lpstr>Risk Assessment Final Report</vt:lpstr>
      <vt:lpstr>Demonstration SAG-CTR Dashboard  (Sharing Risk Assessments For Trusted Products)</vt:lpstr>
      <vt:lpstr>PowerPoint Presentation</vt:lpstr>
      <vt:lpstr>Cybersecurity Label Display in SAG-CTR</vt:lpstr>
      <vt:lpstr>Summary Benefits of a trust registry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Dick Brooks</dc:creator>
  <cp:lastModifiedBy>Dick Brooks</cp:lastModifiedBy>
  <cp:revision>68</cp:revision>
  <dcterms:created xsi:type="dcterms:W3CDTF">2025-03-06T22:03:45Z</dcterms:created>
  <dcterms:modified xsi:type="dcterms:W3CDTF">2025-03-14T13:06:39Z</dcterms:modified>
</cp:coreProperties>
</file>