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4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gister.gov/documents/2025/01/17/2025-00708/cybersecurity-in-the-marine-transportation-system#p-1047" TargetMode="External"/><Relationship Id="rId2" Type="http://schemas.openxmlformats.org/officeDocument/2006/relationships/hyperlink" Target="https://lnkd.in/esk-nj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cg.mil/Portals/0/Images/cyber/Cyber%20Regulations%20Fact%20Sheet%20for%20Public%20Release_CLEAN_15JAN2025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understanding-difference-between-risk-scores-and-trust-scores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/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2" Type="http://schemas.openxmlformats.org/officeDocument/2006/relationships/hyperlink" Target="https://energycentral.com/c/um/understanding-difference-between-risk-scores-and-trust-sco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pip/advice-software-vendors-prepare-omb-m-22-18-requirements" TargetMode="External"/><Relationship Id="rId2" Type="http://schemas.openxmlformats.org/officeDocument/2006/relationships/hyperlink" Target="https://www.linkedin.com/posts/reliable-energy-analytics-llc_what-can-the-titanic-teach-us-about-cybersecurity-activity-7115309498969284608-ey29/?utm_source=share&amp;utm_medium=member_deskt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03503"/>
            <a:ext cx="8791575" cy="1343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SAG-CTR™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Trust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48217"/>
            <a:ext cx="8791575" cy="15469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Demonstration IETF SCITT CONCEPT</a:t>
            </a:r>
          </a:p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March 21,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23F9-5B60-AC00-B952-37C223D5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6D66-B405-F68E-EC26-74EB1454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DC053-FCA6-81DD-85E0-C91A7776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19597"/>
            <a:ext cx="11475618" cy="51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B3F6-A10C-7B87-1308-ADC37E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3"/>
            <a:ext cx="9905998" cy="8788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Cybersecurity Label Display in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5B04-3772-0D97-255D-35F0BC8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C018-3114-3EB8-CB72-41C98F41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085F6-B926-CA7F-89E3-B7E2F77E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34" y="834377"/>
            <a:ext cx="8650566" cy="49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D597-341A-549C-2386-9364B2D4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718"/>
            <a:ext cx="9905998" cy="10741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Benefits of a trust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58A9-3951-9A94-E6AA-F4178A99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582"/>
            <a:ext cx="9905999" cy="49450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social benefits are significant; </a:t>
            </a:r>
          </a:p>
          <a:p>
            <a:pPr lvl="1"/>
            <a:r>
              <a:rPr lang="en-US" u="sng" dirty="0">
                <a:solidFill>
                  <a:srgbClr val="FFFF00"/>
                </a:solidFill>
              </a:rPr>
              <a:t>the buying public doesn't have to invest hours performing a risk assessment before buying a product </a:t>
            </a:r>
            <a:r>
              <a:rPr lang="en-US" dirty="0">
                <a:solidFill>
                  <a:schemeClr val="bg1"/>
                </a:solidFill>
              </a:rPr>
              <a:t>because a trusted party has already done the hard work and placed their evidence into the Trust Registry, where the product is registered as a "Trusted Product“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Prevents risky products from being installed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Some insurance carriers providing cyber insurance policies may require covered entities </a:t>
            </a:r>
            <a:r>
              <a:rPr lang="en-US" u="sng" dirty="0">
                <a:solidFill>
                  <a:srgbClr val="FFFF00"/>
                </a:solidFill>
              </a:rPr>
              <a:t>to only use "Trusted Products" </a:t>
            </a:r>
            <a:r>
              <a:rPr lang="en-US" dirty="0">
                <a:solidFill>
                  <a:srgbClr val="FFFF00"/>
                </a:solidFill>
              </a:rPr>
              <a:t>in order to retain cyber-insurance policy coverage.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agencies may require attestations for </a:t>
            </a:r>
            <a:r>
              <a:rPr lang="en-US" u="sng" dirty="0">
                <a:solidFill>
                  <a:srgbClr val="FFFF00"/>
                </a:solidFill>
              </a:rPr>
              <a:t>"trusted products" that may be listed in a "Trust Registry"</a:t>
            </a:r>
            <a:r>
              <a:rPr lang="en-US" u="sng" dirty="0">
                <a:solidFill>
                  <a:schemeClr val="bg1"/>
                </a:solidFill>
              </a:rPr>
              <a:t> as part of procurement requirements, after passing a SCRM risk assessment per OMB M-22-18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regulators may want to see proof in public disclosures that a party is using a "Trust Registry</a:t>
            </a:r>
            <a:r>
              <a:rPr lang="en-US" dirty="0">
                <a:solidFill>
                  <a:schemeClr val="bg1"/>
                </a:solidFill>
              </a:rPr>
              <a:t>" in their cyber-risk detection and cybersecurity governance process disclosures (SEC 10-K)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entities have already announced plans to check for "trusted products", such as </a:t>
            </a:r>
            <a:r>
              <a:rPr lang="en-US" dirty="0">
                <a:solidFill>
                  <a:srgbClr val="FFFF00"/>
                </a:solidFill>
              </a:rPr>
              <a:t>Apple;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https://lnkd.in/esk-njnC</a:t>
            </a:r>
            <a:r>
              <a:rPr lang="en-US" dirty="0">
                <a:solidFill>
                  <a:schemeClr val="bg1"/>
                </a:solidFill>
              </a:rPr>
              <a:t> and the </a:t>
            </a: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Coast Guard NPRM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Coast Guard Final Rule implementation Timeline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list of digital products that may be registered in a "Trust Registry" is very long including </a:t>
            </a:r>
            <a:r>
              <a:rPr lang="en-US" dirty="0">
                <a:solidFill>
                  <a:srgbClr val="FFFF00"/>
                </a:solidFill>
              </a:rPr>
              <a:t>everything from IoT devices to online Web API's to Cloud product offerings.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12CC-4BAB-4BB9-088B-E5333635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3/15/2025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093-DB46-1D29-671A-F79C5C19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199125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Trust Score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Does SAG-CTR™ work</a:t>
            </a:r>
          </a:p>
          <a:p>
            <a:r>
              <a:rPr lang="en-US" dirty="0">
                <a:solidFill>
                  <a:schemeClr val="bg1"/>
                </a:solidFill>
              </a:rPr>
              <a:t>Demonstration Dashboard and Risk Assessment Sharing</a:t>
            </a:r>
          </a:p>
          <a:p>
            <a:r>
              <a:rPr lang="en-US" dirty="0">
                <a:solidFill>
                  <a:schemeClr val="bg1"/>
                </a:solidFill>
              </a:rPr>
              <a:t>Summary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3/15/2025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888-1F94-3042-5826-731F78D1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3984"/>
            <a:ext cx="9905998" cy="967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8457-A02C-807F-236E-F05DA084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650"/>
            <a:ext cx="9905999" cy="445955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“Trusted Products” that have passed a SCRM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Repository of verified trusted statements “Trust Declarations”</a:t>
            </a:r>
          </a:p>
          <a:p>
            <a:r>
              <a:rPr lang="en-US" dirty="0">
                <a:solidFill>
                  <a:schemeClr val="bg1"/>
                </a:solidFill>
              </a:rPr>
              <a:t>Produced by an authorized signatory (Issuer), see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 SCITT architecture </a:t>
            </a:r>
            <a:r>
              <a:rPr lang="en-US" dirty="0">
                <a:solidFill>
                  <a:schemeClr val="bg1"/>
                </a:solidFill>
              </a:rPr>
              <a:t>for details</a:t>
            </a:r>
          </a:p>
          <a:p>
            <a:r>
              <a:rPr lang="en-US" dirty="0">
                <a:solidFill>
                  <a:schemeClr val="bg1"/>
                </a:solidFill>
              </a:rPr>
              <a:t>Akin to a Registry of Deeds, people trust what’s in the Registry</a:t>
            </a:r>
          </a:p>
          <a:p>
            <a:r>
              <a:rPr lang="en-US" dirty="0">
                <a:solidFill>
                  <a:schemeClr val="bg1"/>
                </a:solidFill>
              </a:rPr>
              <a:t>A high Integrity registration policy process prevents unauthorized parties from placing Software Product “Trust Declarations” in the Trust Registry</a:t>
            </a:r>
          </a:p>
          <a:p>
            <a:r>
              <a:rPr lang="en-US" dirty="0">
                <a:solidFill>
                  <a:schemeClr val="bg1"/>
                </a:solidFill>
              </a:rPr>
              <a:t>Trust Registry “Registration Policies” are implemented and enforced by the Trust Registry “Gatekeeper” within the Transparency Service Provider</a:t>
            </a:r>
          </a:p>
          <a:p>
            <a:r>
              <a:rPr lang="en-US" dirty="0">
                <a:solidFill>
                  <a:schemeClr val="bg1"/>
                </a:solidFill>
              </a:rPr>
              <a:t>SAG-CTR™ is the Software Product Trust Registry operated by</a:t>
            </a:r>
          </a:p>
          <a:p>
            <a:r>
              <a:rPr lang="en-US" dirty="0">
                <a:solidFill>
                  <a:schemeClr val="bg1"/>
                </a:solidFill>
              </a:rPr>
              <a:t>Runs on the AWS cloud under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SoftwareAssuranceGuardian.com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41D0-DBB1-2CB0-EAF8-4A7C595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3/15/2025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F5F0-07F5-47F8-67CF-3B44255C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C51F7-BD19-46D7-B89F-C4B80572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40" y="4808746"/>
            <a:ext cx="943257" cy="4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3A7-A104-90CA-A2D3-5FCB5A5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330"/>
            <a:ext cx="9905998" cy="10298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“Trust Score”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DFD1-11A4-353F-B781-334F6F9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9608"/>
            <a:ext cx="9905999" cy="46015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Like a FICO score for software products and other digital objects</a:t>
            </a:r>
          </a:p>
          <a:p>
            <a:r>
              <a:rPr lang="en-US" dirty="0">
                <a:solidFill>
                  <a:schemeClr val="bg1"/>
                </a:solidFill>
              </a:rPr>
              <a:t>The higher the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“Trust Score”</a:t>
            </a:r>
            <a:r>
              <a:rPr lang="en-US" dirty="0">
                <a:solidFill>
                  <a:schemeClr val="bg1"/>
                </a:solidFill>
              </a:rPr>
              <a:t> (SAGScore™) the more trustworthy a product is</a:t>
            </a:r>
          </a:p>
          <a:p>
            <a:r>
              <a:rPr lang="en-US" dirty="0">
                <a:solidFill>
                  <a:schemeClr val="bg1"/>
                </a:solidFill>
              </a:rPr>
              <a:t>Statistically calculated using 62 risk factors across 7 risk categories</a:t>
            </a:r>
          </a:p>
          <a:p>
            <a:r>
              <a:rPr lang="en-US" dirty="0">
                <a:solidFill>
                  <a:schemeClr val="bg1"/>
                </a:solidFill>
              </a:rPr>
              <a:t>Consistent scoring algorithm applied to all products – common semantics</a:t>
            </a:r>
          </a:p>
          <a:p>
            <a:r>
              <a:rPr lang="en-US" dirty="0">
                <a:solidFill>
                  <a:schemeClr val="bg1"/>
                </a:solidFill>
              </a:rPr>
              <a:t>Uses a balanced weighted statistical algorithm</a:t>
            </a:r>
          </a:p>
          <a:p>
            <a:r>
              <a:rPr lang="en-US" dirty="0">
                <a:solidFill>
                  <a:schemeClr val="bg1"/>
                </a:solidFill>
              </a:rPr>
              <a:t>Can be dynamically adjusted based on changing conditions, i.e. new vulnerability is reported</a:t>
            </a:r>
          </a:p>
          <a:p>
            <a:r>
              <a:rPr lang="en-US" dirty="0">
                <a:solidFill>
                  <a:schemeClr val="bg1"/>
                </a:solidFill>
              </a:rPr>
              <a:t>Software risk/trust can change dynamically; </a:t>
            </a:r>
            <a:r>
              <a:rPr lang="en-US" dirty="0">
                <a:solidFill>
                  <a:srgbClr val="FFFF00"/>
                </a:solidFill>
              </a:rPr>
              <a:t>like food, it can go bad overnight </a:t>
            </a:r>
          </a:p>
          <a:p>
            <a:r>
              <a:rPr lang="en-US" dirty="0">
                <a:solidFill>
                  <a:schemeClr val="bg1"/>
                </a:solidFill>
              </a:rPr>
              <a:t>Part of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 </a:t>
            </a:r>
            <a:r>
              <a:rPr lang="en-US" dirty="0" err="1">
                <a:solidFill>
                  <a:srgbClr val="B8FA56"/>
                </a:solidFill>
                <a:hlinkClick r:id="rId3"/>
              </a:rPr>
              <a:t>CyberSecurity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Label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stored in SAG-CTR™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DD9A-67CD-3B54-964D-41DF6B9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3/15/2025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1A50-9AEB-22FE-8EB9-0B54560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8849-8943-3D77-A60F-ACEC7135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8FB8-A32E-AF0C-611E-4745882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Business Cyber Guardian™ (BCG) 2018-2025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E63DD-523A-BFE9-33DF-CAB14A42FF17}"/>
              </a:ext>
            </a:extLst>
          </p:cNvPr>
          <p:cNvSpPr txBox="1">
            <a:spLocks/>
          </p:cNvSpPr>
          <p:nvPr/>
        </p:nvSpPr>
        <p:spPr>
          <a:xfrm>
            <a:off x="1141413" y="115410"/>
            <a:ext cx="9905998" cy="94103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hlinkClick r:id="rId2"/>
              </a:rPr>
              <a:t>Software Supply Chain Risk Detection Process</a:t>
            </a:r>
            <a:r>
              <a:rPr lang="en-US" dirty="0">
                <a:solidFill>
                  <a:schemeClr val="bg1"/>
                </a:solidFill>
              </a:rPr>
              <a:t> Following NIST Guidance and CISA BEST PRACTICES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8454A4-52EB-D630-9951-B56144D56284}"/>
              </a:ext>
            </a:extLst>
          </p:cNvPr>
          <p:cNvSpPr txBox="1">
            <a:spLocks/>
          </p:cNvSpPr>
          <p:nvPr/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22B43-45D4-4608-9F03-122930498C43}" type="datetime1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ED5B6D6-B0A1-8B38-F6B0-1D83FEA8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79B74A-BB52-BFDC-58B4-7CAE5CC905B1}"/>
              </a:ext>
            </a:extLst>
          </p:cNvPr>
          <p:cNvSpPr/>
          <p:nvPr/>
        </p:nvSpPr>
        <p:spPr>
          <a:xfrm>
            <a:off x="1686757" y="1056443"/>
            <a:ext cx="8253837" cy="48937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product introspection and process SBOM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Download Server Source Location/Certificate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Virus Scan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Digital Signature of software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CISA KEV detection and Vulnerability (CVE) Search using NIST NVD and Vendor supplied Attestation data (SBOM VDR)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Vendor Verification using Attestation data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Provenance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SAGScore™ (Trustworthiness Score)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Risk Assessment and Detection Evidence Data and Final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Save evidence data in a tamper-proof form in SAG-CTR ™ and submit “Trust Declaration” (Statement) to “Trust Registry”, SAG-CTR™</a:t>
            </a:r>
          </a:p>
        </p:txBody>
      </p:sp>
    </p:spTree>
    <p:extLst>
      <p:ext uri="{BB962C8B-B14F-4D97-AF65-F5344CB8AC3E}">
        <p14:creationId xmlns:p14="http://schemas.microsoft.com/office/powerpoint/2010/main" val="30576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CD2-61B7-B557-9273-80C107F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3"/>
            <a:ext cx="9905998" cy="9055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SAG-CTR™ Work (Sharing Risk Assessments)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F998-B08C-2FC8-9912-75F80B99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207363"/>
            <a:ext cx="9905999" cy="450985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performs a comprehensive risk assessment (slide 5) </a:t>
            </a:r>
            <a:r>
              <a:rPr lang="en-US" sz="1600" dirty="0">
                <a:solidFill>
                  <a:schemeClr val="bg1"/>
                </a:solidFill>
              </a:rPr>
              <a:t>on a digital product (i.e. API, Software app, etc.) </a:t>
            </a:r>
            <a:r>
              <a:rPr lang="en-US" sz="1600" u="sng" dirty="0">
                <a:solidFill>
                  <a:schemeClr val="bg1"/>
                </a:solidFill>
              </a:rPr>
              <a:t>producing tamper-proof evidence of the findings along with a "trust score" SAGScore (TM)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submits a request to register a "Trust Declaration" for the trusted digital product </a:t>
            </a:r>
            <a:r>
              <a:rPr lang="en-US" sz="1600" dirty="0">
                <a:solidFill>
                  <a:schemeClr val="bg1"/>
                </a:solidFill>
              </a:rPr>
              <a:t>by </a:t>
            </a:r>
            <a:r>
              <a:rPr lang="en-US" sz="1600" u="sng" dirty="0">
                <a:solidFill>
                  <a:schemeClr val="bg1"/>
                </a:solidFill>
              </a:rPr>
              <a:t>supplying their evidence data to the "Trust Registry Gatekeeper“ (i.e., Transparency Service Operator)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"Trust Registry" Gatekeeper examines the submitted evidence and verifies that the party submitting the evidence is a trusted, authorized party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rgbClr val="FFFF00"/>
                </a:solidFill>
              </a:rPr>
              <a:t>If the Gatekeeper determines that the risk assessment evidence meets the strict criteria to be recorded in the "Trust Registry", based on a Registration Policy</a:t>
            </a:r>
            <a:r>
              <a:rPr lang="en-US" sz="1600" u="sng" dirty="0">
                <a:solidFill>
                  <a:schemeClr val="bg1"/>
                </a:solidFill>
              </a:rPr>
              <a:t>, a secure product registration process is invoked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which makes the product "Trust Declaration" accessible to the public in SAG-CTR™ as a Cybersecurity Label with a SAGScore™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chemeClr val="bg1"/>
                </a:solidFill>
              </a:rPr>
              <a:t>Anyone in 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the public can submit a query to the </a:t>
            </a:r>
            <a:r>
              <a:rPr lang="en-US" sz="1600" dirty="0">
                <a:solidFill>
                  <a:srgbClr val="FFFF00"/>
                </a:solidFill>
                <a:hlinkClick r:id="rId2"/>
              </a:rPr>
              <a:t>SAG-CTR™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 "Trust Registry" </a:t>
            </a:r>
            <a:r>
              <a:rPr lang="en-US" sz="1600" u="sng" dirty="0">
                <a:solidFill>
                  <a:schemeClr val="bg1"/>
                </a:solidFill>
              </a:rPr>
              <a:t>to see the cybersecurity label for a product they are considering purchasing is listed in the "Trust Registry</a:t>
            </a:r>
            <a:r>
              <a:rPr lang="en-US" sz="1600" dirty="0">
                <a:solidFill>
                  <a:schemeClr val="bg1"/>
                </a:solidFill>
              </a:rPr>
              <a:t>"; the consumer makes a buying decision based on the information returned from the "Trust Registry" lookup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AE1F-5B97-3FC2-0F7D-8A71F1D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3/15/2025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604D-A2EA-0C7E-5954-6AA47B8A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414688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9DB5-B2F1-51BE-4C61-8EBA1917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“trust Declaration” to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FE14-CCF8-A10C-448A-80D3443F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01FC-3BD4-7B9B-0955-231B7BE3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0028CF-87D6-B969-7BF7-B7004084DA22}"/>
              </a:ext>
            </a:extLst>
          </p:cNvPr>
          <p:cNvGrpSpPr/>
          <p:nvPr/>
        </p:nvGrpSpPr>
        <p:grpSpPr>
          <a:xfrm>
            <a:off x="853551" y="1943100"/>
            <a:ext cx="10428811" cy="2971800"/>
            <a:chOff x="853551" y="1943100"/>
            <a:chExt cx="10428811" cy="2971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AC9A7C-D9D5-9102-4AAA-D19DC406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687" y="1943100"/>
              <a:ext cx="10334625" cy="29718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6F943A-5C4D-B7D1-78D6-B1878CD9147B}"/>
                </a:ext>
              </a:extLst>
            </p:cNvPr>
            <p:cNvSpPr/>
            <p:nvPr/>
          </p:nvSpPr>
          <p:spPr>
            <a:xfrm>
              <a:off x="853551" y="3841442"/>
              <a:ext cx="10428811" cy="1035358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648-7656-BA03-C6FF-D6FABDF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0575"/>
          </a:xfrm>
        </p:spPr>
        <p:txBody>
          <a:bodyPr/>
          <a:lstStyle/>
          <a:p>
            <a:r>
              <a:rPr lang="en-US" dirty="0"/>
              <a:t>Risk Assessment Final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F407-BE3D-30B4-DAE5-27B5ED00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4E57-2006-A7ED-BEAB-92BDE96E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8DF7F-7CD4-1B90-8D85-920C17E1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8" y="647700"/>
            <a:ext cx="4136775" cy="518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F7E72-D7F6-15A3-1659-0200FEB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02" y="644555"/>
            <a:ext cx="3610948" cy="5193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ADD39-454E-A914-DB92-58841E2C9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704" y="644555"/>
            <a:ext cx="3757557" cy="13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7284-D37A-C4A9-2B33-0784909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 SAG-CTR Dashboard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(Sharing Risk Assessments For Trusted Products)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0FE-8AD9-5012-B494-6CD66EA6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https://softwareassuranceguardian.com/SAGCTR/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AD4F-BA89-B4E6-16A6-09C0EE12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7A7A-7099-6585-24DA-54895F6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0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1474</TotalTime>
  <Words>1024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SAG-CTR™ Trust Registry</vt:lpstr>
      <vt:lpstr>Agenda</vt:lpstr>
      <vt:lpstr>What is a Trust Registry (IETF SCITT CONCEPT)</vt:lpstr>
      <vt:lpstr>What is a “Trust Score” </vt:lpstr>
      <vt:lpstr>PowerPoint Presentation</vt:lpstr>
      <vt:lpstr>How Does SAG-CTR™ Work (Sharing Risk Assessments)</vt:lpstr>
      <vt:lpstr>Submitting a “trust Declaration” to sag-ctr</vt:lpstr>
      <vt:lpstr>Risk Assessment Final Report</vt:lpstr>
      <vt:lpstr>Demonstration SAG-CTR Dashboard  (Sharing Risk Assessments For Trusted Products)</vt:lpstr>
      <vt:lpstr>PowerPoint Presentation</vt:lpstr>
      <vt:lpstr>Cybersecurity Label Display in SAG-CTR</vt:lpstr>
      <vt:lpstr>Summary Benefits of a trust registry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70</cp:revision>
  <dcterms:created xsi:type="dcterms:W3CDTF">2025-03-06T22:03:45Z</dcterms:created>
  <dcterms:modified xsi:type="dcterms:W3CDTF">2025-03-15T13:36:59Z</dcterms:modified>
</cp:coreProperties>
</file>